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62" r:id="rId5"/>
    <p:sldId id="317" r:id="rId6"/>
    <p:sldId id="263" r:id="rId7"/>
    <p:sldId id="266" r:id="rId8"/>
    <p:sldId id="267" r:id="rId9"/>
    <p:sldId id="268" r:id="rId10"/>
    <p:sldId id="269" r:id="rId11"/>
    <p:sldId id="271" r:id="rId12"/>
    <p:sldId id="272" r:id="rId13"/>
    <p:sldId id="270" r:id="rId14"/>
    <p:sldId id="273" r:id="rId15"/>
    <p:sldId id="274" r:id="rId16"/>
    <p:sldId id="275" r:id="rId17"/>
    <p:sldId id="276" r:id="rId18"/>
    <p:sldId id="277" r:id="rId19"/>
    <p:sldId id="278" r:id="rId20"/>
    <p:sldId id="279" r:id="rId21"/>
    <p:sldId id="313" r:id="rId22"/>
    <p:sldId id="280" r:id="rId23"/>
    <p:sldId id="281" r:id="rId24"/>
    <p:sldId id="282" r:id="rId25"/>
    <p:sldId id="283" r:id="rId26"/>
    <p:sldId id="314" r:id="rId27"/>
    <p:sldId id="284" r:id="rId28"/>
    <p:sldId id="285" r:id="rId29"/>
    <p:sldId id="315" r:id="rId30"/>
    <p:sldId id="316" r:id="rId31"/>
    <p:sldId id="286" r:id="rId32"/>
    <p:sldId id="287" r:id="rId33"/>
    <p:sldId id="288" r:id="rId34"/>
    <p:sldId id="289" r:id="rId35"/>
    <p:sldId id="291" r:id="rId36"/>
    <p:sldId id="292" r:id="rId37"/>
    <p:sldId id="293" r:id="rId38"/>
    <p:sldId id="294" r:id="rId39"/>
    <p:sldId id="295" r:id="rId40"/>
    <p:sldId id="296" r:id="rId41"/>
    <p:sldId id="297" r:id="rId42"/>
    <p:sldId id="298" r:id="rId43"/>
    <p:sldId id="299" r:id="rId44"/>
    <p:sldId id="264" r:id="rId45"/>
    <p:sldId id="301" r:id="rId46"/>
    <p:sldId id="303" r:id="rId47"/>
    <p:sldId id="305" r:id="rId48"/>
    <p:sldId id="306" r:id="rId49"/>
    <p:sldId id="307" r:id="rId50"/>
    <p:sldId id="308" r:id="rId51"/>
    <p:sldId id="318" r:id="rId52"/>
    <p:sldId id="319" r:id="rId53"/>
    <p:sldId id="320" r:id="rId54"/>
    <p:sldId id="346" r:id="rId55"/>
    <p:sldId id="347" r:id="rId56"/>
    <p:sldId id="348" r:id="rId57"/>
    <p:sldId id="349" r:id="rId58"/>
    <p:sldId id="351" r:id="rId59"/>
    <p:sldId id="353" r:id="rId60"/>
    <p:sldId id="359" r:id="rId61"/>
    <p:sldId id="388" r:id="rId62"/>
    <p:sldId id="389" r:id="rId63"/>
    <p:sldId id="322" r:id="rId64"/>
    <p:sldId id="363" r:id="rId65"/>
    <p:sldId id="367" r:id="rId66"/>
    <p:sldId id="368" r:id="rId67"/>
    <p:sldId id="369" r:id="rId68"/>
    <p:sldId id="370" r:id="rId69"/>
    <p:sldId id="371" r:id="rId70"/>
    <p:sldId id="372" r:id="rId71"/>
    <p:sldId id="373" r:id="rId72"/>
    <p:sldId id="374" r:id="rId73"/>
    <p:sldId id="375" r:id="rId74"/>
    <p:sldId id="376" r:id="rId75"/>
    <p:sldId id="377" r:id="rId76"/>
    <p:sldId id="379" r:id="rId77"/>
    <p:sldId id="381" r:id="rId78"/>
    <p:sldId id="382" r:id="rId79"/>
    <p:sldId id="383" r:id="rId80"/>
    <p:sldId id="384" r:id="rId81"/>
    <p:sldId id="366" r:id="rId82"/>
    <p:sldId id="323" r:id="rId83"/>
    <p:sldId id="324" r:id="rId84"/>
    <p:sldId id="325" r:id="rId85"/>
    <p:sldId id="326" r:id="rId86"/>
    <p:sldId id="327" r:id="rId87"/>
    <p:sldId id="328" r:id="rId88"/>
    <p:sldId id="329" r:id="rId89"/>
    <p:sldId id="330" r:id="rId90"/>
    <p:sldId id="331" r:id="rId91"/>
    <p:sldId id="332" r:id="rId92"/>
    <p:sldId id="334" r:id="rId93"/>
    <p:sldId id="335" r:id="rId94"/>
    <p:sldId id="336" r:id="rId95"/>
    <p:sldId id="337" r:id="rId96"/>
    <p:sldId id="338" r:id="rId97"/>
    <p:sldId id="339" r:id="rId98"/>
    <p:sldId id="340" r:id="rId99"/>
    <p:sldId id="341" r:id="rId100"/>
    <p:sldId id="342" r:id="rId101"/>
    <p:sldId id="343" r:id="rId102"/>
    <p:sldId id="344" r:id="rId103"/>
    <p:sldId id="333" r:id="rId104"/>
    <p:sldId id="345" r:id="rId105"/>
    <p:sldId id="265" r:id="rId106"/>
  </p:sldIdLst>
  <p:sldSz cx="18288000" cy="10287000"/>
  <p:notesSz cx="6858000" cy="9144000"/>
  <p:embeddedFontLst>
    <p:embeddedFont>
      <p:font typeface="Arial Bold"/>
      <p:regular r:id="rId107"/>
      <p:bold r:id="rId10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2D641EA-92A3-405A-9903-942FD45D2D7D}" v="1284" dt="2025-04-18T22:59:50.64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99" autoAdjust="0"/>
    <p:restoredTop sz="94622" autoAdjust="0"/>
  </p:normalViewPr>
  <p:slideViewPr>
    <p:cSldViewPr>
      <p:cViewPr>
        <p:scale>
          <a:sx n="68" d="100"/>
          <a:sy n="68" d="100"/>
        </p:scale>
        <p:origin x="31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69678"/>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07" Type="http://schemas.openxmlformats.org/officeDocument/2006/relationships/font" Target="fonts/font1.fntdata"/><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110"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microsoft.com/office/2015/10/relationships/revisionInfo" Target="revisionInfo.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font" Target="fonts/font2.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presProps" Target="presProp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19-Apr-25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19-Apr-25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19-Apr-25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19-Apr-25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19-Apr-25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19-Apr-25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19-Apr-25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19-Apr-25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19-Apr-25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19-Apr-25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19-Apr-25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19-Apr-25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pn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svg"/></Relationships>
</file>

<file path=ppt/slides/_rels/slide10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30.pn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svg"/></Relationships>
</file>

<file path=ppt/slides/_rels/slide10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31.pn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svg"/></Relationships>
</file>

<file path=ppt/slides/_rels/slide10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32.pn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svg"/></Relationships>
</file>

<file path=ppt/slides/_rels/slide10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33.pn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svg"/></Relationships>
</file>

<file path=ppt/slides/_rels/slide10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34.PN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svg"/></Relationships>
</file>

<file path=ppt/slides/_rels/slide10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5.pn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sv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6.pn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sv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pn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sv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8.pn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sv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9.pn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sv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0.pn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sv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1.pn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svg"/></Relationships>
</file>

<file path=ppt/slides/_rels/slid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2.pn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sv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1.pn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sv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3.pn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sv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4.pn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sv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5.pn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sv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6.pn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svg"/></Relationships>
</file>

<file path=ppt/slides/_rels/slide2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7.png"/></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8.pn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svg"/></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9.pn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svg"/></Relationships>
</file>

<file path=ppt/slides/_rels/slide2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30.png"/></Relationships>
</file>

<file path=ppt/slides/_rels/slide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31.png"/></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2.pn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svg"/></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3.pn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svg"/></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4.pn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svg"/></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5.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36.png"/><Relationship Id="rId4" Type="http://schemas.openxmlformats.org/officeDocument/2006/relationships/image" Target="../media/image2.svg"/></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7.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38.png"/><Relationship Id="rId4" Type="http://schemas.openxmlformats.org/officeDocument/2006/relationships/image" Target="../media/image2.svg"/></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9.pn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svg"/></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0.pn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svg"/></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1.pn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svg"/></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2.pn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svg"/></Relationships>
</file>

<file path=ppt/slides/_rels/slide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3.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44.png"/><Relationship Id="rId4" Type="http://schemas.openxmlformats.org/officeDocument/2006/relationships/image" Target="../media/image2.svg"/></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5.pn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svg"/></Relationships>
</file>

<file path=ppt/slides/_rels/slide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6.pn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svg"/></Relationships>
</file>

<file path=ppt/slides/_rels/slide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7.pn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svg"/></Relationships>
</file>

<file path=ppt/slides/_rels/slide44.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50.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49.svg"/></Relationships>
</file>

<file path=ppt/slides/_rels/slide45.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2.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51.png"/><Relationship Id="rId4" Type="http://schemas.openxmlformats.org/officeDocument/2006/relationships/image" Target="../media/image49.svg"/></Relationships>
</file>

<file path=ppt/slides/_rels/slide46.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49.svg"/></Relationships>
</file>

<file path=ppt/slides/_rels/slide47.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54.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49.svg"/></Relationships>
</file>

<file path=ppt/slides/_rels/slide48.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55.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49.svg"/></Relationships>
</file>

<file path=ppt/slides/_rels/slide49.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56.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49.svg"/></Relationships>
</file>

<file path=ppt/slides/_rels/slide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57.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49.svg"/></Relationships>
</file>

<file path=ppt/slides/_rels/slide51.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58.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49.svg"/></Relationships>
</file>

<file path=ppt/slides/_rels/slide52.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59.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49.svg"/></Relationships>
</file>

<file path=ppt/slides/_rels/slide53.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48.png"/><Relationship Id="rId7" Type="http://schemas.openxmlformats.org/officeDocument/2006/relationships/image" Target="../media/image60.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49.svg"/></Relationships>
</file>

<file path=ppt/slides/_rels/slide54.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62.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49.svg"/></Relationships>
</file>

<file path=ppt/slides/_rels/slide55.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63.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49.svg"/></Relationships>
</file>

<file path=ppt/slides/_rels/slide56.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64.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49.svg"/></Relationships>
</file>

<file path=ppt/slides/_rels/slide57.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48.png"/><Relationship Id="rId7" Type="http://schemas.openxmlformats.org/officeDocument/2006/relationships/image" Target="../media/image65.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49.svg"/></Relationships>
</file>

<file path=ppt/slides/_rels/slide58.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48.png"/><Relationship Id="rId7" Type="http://schemas.openxmlformats.org/officeDocument/2006/relationships/image" Target="../media/image67.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49.svg"/></Relationships>
</file>

<file path=ppt/slides/_rels/slide59.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69.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49.sv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svg"/></Relationships>
</file>

<file path=ppt/slides/_rels/slide60.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70.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49.svg"/></Relationships>
</file>

<file path=ppt/slides/_rels/slide61.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71.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49.svg"/></Relationships>
</file>

<file path=ppt/slides/_rels/slide62.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48.png"/><Relationship Id="rId7" Type="http://schemas.openxmlformats.org/officeDocument/2006/relationships/image" Target="../media/image72.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49.svg"/></Relationships>
</file>

<file path=ppt/slides/_rels/slide6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3.png"/></Relationships>
</file>

<file path=ppt/slides/_rels/slide6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3.png"/></Relationships>
</file>

<file path=ppt/slides/_rels/slide6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3.png"/></Relationships>
</file>

<file path=ppt/slides/_rels/slide66.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8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3.png"/></Relationships>
</file>

<file path=ppt/slides/_rels/slide6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83.png"/><Relationship Id="rId4" Type="http://schemas.openxmlformats.org/officeDocument/2006/relationships/image" Target="../media/image3.png"/></Relationships>
</file>

<file path=ppt/slides/_rels/slide6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3.png"/></Relationships>
</file>

<file path=ppt/slides/_rels/slide6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86.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svg"/></Relationships>
</file>

<file path=ppt/slides/_rels/slide7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87.png"/><Relationship Id="rId4" Type="http://schemas.openxmlformats.org/officeDocument/2006/relationships/image" Target="../media/image3.png"/></Relationships>
</file>

<file path=ppt/slides/_rels/slide7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3.png"/></Relationships>
</file>

<file path=ppt/slides/_rels/slide7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90.png"/><Relationship Id="rId4" Type="http://schemas.openxmlformats.org/officeDocument/2006/relationships/image" Target="../media/image3.png"/></Relationships>
</file>

<file path=ppt/slides/_rels/slide7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91.png"/><Relationship Id="rId4" Type="http://schemas.openxmlformats.org/officeDocument/2006/relationships/image" Target="../media/image3.png"/></Relationships>
</file>

<file path=ppt/slides/_rels/slide7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92.png"/><Relationship Id="rId4" Type="http://schemas.openxmlformats.org/officeDocument/2006/relationships/image" Target="../media/image3.png"/></Relationships>
</file>

<file path=ppt/slides/_rels/slide7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3.png"/></Relationships>
</file>

<file path=ppt/slides/_rels/slide7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image" Target="../media/image3.png"/></Relationships>
</file>

<file path=ppt/slides/_rels/slide7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97.png"/><Relationship Id="rId4" Type="http://schemas.openxmlformats.org/officeDocument/2006/relationships/image" Target="../media/image3.png"/></Relationships>
</file>

<file path=ppt/slides/_rels/slide7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image" Target="../media/image3.png"/></Relationships>
</file>

<file path=ppt/slides/_rels/slide79.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image" Target="../media/image2.svg"/><Relationship Id="rId7" Type="http://schemas.openxmlformats.org/officeDocument/2006/relationships/image" Target="../media/image10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image" Target="../media/image3.png"/><Relationship Id="rId9" Type="http://schemas.openxmlformats.org/officeDocument/2006/relationships/image" Target="../media/image104.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pn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svg"/></Relationships>
</file>

<file path=ppt/slides/_rels/slide80.xml.rels><?xml version="1.0" encoding="UTF-8" standalone="yes"?>
<Relationships xmlns="http://schemas.openxmlformats.org/package/2006/relationships"><Relationship Id="rId8" Type="http://schemas.openxmlformats.org/officeDocument/2006/relationships/image" Target="../media/image108.png"/><Relationship Id="rId3" Type="http://schemas.openxmlformats.org/officeDocument/2006/relationships/image" Target="../media/image2.svg"/><Relationship Id="rId7" Type="http://schemas.openxmlformats.org/officeDocument/2006/relationships/image" Target="../media/image107.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06.png"/><Relationship Id="rId5" Type="http://schemas.openxmlformats.org/officeDocument/2006/relationships/image" Target="../media/image105.png"/><Relationship Id="rId10" Type="http://schemas.openxmlformats.org/officeDocument/2006/relationships/image" Target="../media/image110.png"/><Relationship Id="rId4" Type="http://schemas.openxmlformats.org/officeDocument/2006/relationships/image" Target="../media/image3.png"/><Relationship Id="rId9" Type="http://schemas.openxmlformats.org/officeDocument/2006/relationships/image" Target="../media/image109.png"/></Relationships>
</file>

<file path=ppt/slides/_rels/slide8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1.jp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svg"/></Relationships>
</file>

<file path=ppt/slides/_rels/slide8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2.jp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svg"/></Relationships>
</file>

<file path=ppt/slides/_rels/slide8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3.jp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svg"/></Relationships>
</file>

<file path=ppt/slides/_rels/slide8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4.pn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svg"/></Relationships>
</file>

<file path=ppt/slides/_rels/slide8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5.pn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svg"/></Relationships>
</file>

<file path=ppt/slides/_rels/slide8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6.pn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svg"/></Relationships>
</file>

<file path=ppt/slides/_rels/slide8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7.pn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svg"/></Relationships>
</file>

<file path=ppt/slides/_rels/slide8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8.pn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svg"/></Relationships>
</file>

<file path=ppt/slides/_rels/slide8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9.pn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sv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pn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svg"/></Relationships>
</file>

<file path=ppt/slides/_rels/slide9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0.pn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svg"/></Relationships>
</file>

<file path=ppt/slides/_rels/slide9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1.pn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svg"/></Relationships>
</file>

<file path=ppt/slides/_rels/slide9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2.pn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svg"/></Relationships>
</file>

<file path=ppt/slides/_rels/slide9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3.pn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svg"/></Relationships>
</file>

<file path=ppt/slides/_rels/slide9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4.pn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svg"/></Relationships>
</file>

<file path=ppt/slides/_rels/slide9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5.pn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svg"/></Relationships>
</file>

<file path=ppt/slides/_rels/slide9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6.pn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svg"/></Relationships>
</file>

<file path=ppt/slides/_rels/slide9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7.pn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svg"/></Relationships>
</file>

<file path=ppt/slides/_rels/slide9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8.pn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svg"/></Relationships>
</file>

<file path=ppt/slides/_rels/slide9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9.pn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41519"/>
        </a:solidFill>
        <a:effectLst/>
      </p:bgPr>
    </p:bg>
    <p:spTree>
      <p:nvGrpSpPr>
        <p:cNvPr id="1" name=""/>
        <p:cNvGrpSpPr/>
        <p:nvPr/>
      </p:nvGrpSpPr>
      <p:grpSpPr>
        <a:xfrm>
          <a:off x="0" y="0"/>
          <a:ext cx="0" cy="0"/>
          <a:chOff x="0" y="0"/>
          <a:chExt cx="0" cy="0"/>
        </a:xfrm>
      </p:grpSpPr>
      <p:sp>
        <p:nvSpPr>
          <p:cNvPr id="2" name="Freeform 2"/>
          <p:cNvSpPr/>
          <p:nvPr/>
        </p:nvSpPr>
        <p:spPr>
          <a:xfrm>
            <a:off x="7640554" y="1297534"/>
            <a:ext cx="11404113" cy="11487660"/>
          </a:xfrm>
          <a:custGeom>
            <a:avLst/>
            <a:gdLst/>
            <a:ahLst/>
            <a:cxnLst/>
            <a:rect l="l" t="t" r="r" b="b"/>
            <a:pathLst>
              <a:path w="11404113" h="11487660">
                <a:moveTo>
                  <a:pt x="0" y="0"/>
                </a:moveTo>
                <a:lnTo>
                  <a:pt x="11404113" y="0"/>
                </a:lnTo>
                <a:lnTo>
                  <a:pt x="11404113" y="11487660"/>
                </a:lnTo>
                <a:lnTo>
                  <a:pt x="0" y="11487660"/>
                </a:lnTo>
                <a:lnTo>
                  <a:pt x="0" y="0"/>
                </a:lnTo>
                <a:close/>
              </a:path>
            </a:pathLst>
          </a:custGeom>
          <a:blipFill>
            <a:blip r:embed="rId2">
              <a:alphaModFix amt="60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Freeform 6"/>
          <p:cNvSpPr/>
          <p:nvPr/>
        </p:nvSpPr>
        <p:spPr>
          <a:xfrm>
            <a:off x="685800" y="1592301"/>
            <a:ext cx="499539" cy="503199"/>
          </a:xfrm>
          <a:custGeom>
            <a:avLst/>
            <a:gdLst/>
            <a:ahLst/>
            <a:cxnLst/>
            <a:rect l="l" t="t" r="r" b="b"/>
            <a:pathLst>
              <a:path w="499539" h="503199">
                <a:moveTo>
                  <a:pt x="0" y="0"/>
                </a:moveTo>
                <a:lnTo>
                  <a:pt x="499540" y="0"/>
                </a:lnTo>
                <a:lnTo>
                  <a:pt x="499540" y="503199"/>
                </a:lnTo>
                <a:lnTo>
                  <a:pt x="0" y="50319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dirty="0"/>
          </a:p>
        </p:txBody>
      </p:sp>
      <p:grpSp>
        <p:nvGrpSpPr>
          <p:cNvPr id="7" name="Group 7"/>
          <p:cNvGrpSpPr/>
          <p:nvPr/>
        </p:nvGrpSpPr>
        <p:grpSpPr>
          <a:xfrm rot="1383774">
            <a:off x="7565571" y="197405"/>
            <a:ext cx="11226909" cy="14341591"/>
            <a:chOff x="0" y="0"/>
            <a:chExt cx="2956881" cy="3777209"/>
          </a:xfrm>
        </p:grpSpPr>
        <p:sp>
          <p:nvSpPr>
            <p:cNvPr id="8" name="Freeform 8"/>
            <p:cNvSpPr/>
            <p:nvPr/>
          </p:nvSpPr>
          <p:spPr>
            <a:xfrm>
              <a:off x="0" y="0"/>
              <a:ext cx="2956881" cy="3777209"/>
            </a:xfrm>
            <a:custGeom>
              <a:avLst/>
              <a:gdLst/>
              <a:ahLst/>
              <a:cxnLst/>
              <a:rect l="l" t="t" r="r" b="b"/>
              <a:pathLst>
                <a:path w="2956881" h="3777209">
                  <a:moveTo>
                    <a:pt x="0" y="0"/>
                  </a:moveTo>
                  <a:lnTo>
                    <a:pt x="2956881" y="0"/>
                  </a:lnTo>
                  <a:lnTo>
                    <a:pt x="2956881" y="3777209"/>
                  </a:lnTo>
                  <a:lnTo>
                    <a:pt x="0" y="3777209"/>
                  </a:lnTo>
                  <a:close/>
                </a:path>
              </a:pathLst>
            </a:custGeom>
            <a:gradFill rotWithShape="1">
              <a:gsLst>
                <a:gs pos="0">
                  <a:srgbClr val="141519">
                    <a:alpha val="100000"/>
                  </a:srgbClr>
                </a:gs>
                <a:gs pos="100000">
                  <a:srgbClr val="141519">
                    <a:alpha val="0"/>
                  </a:srgbClr>
                </a:gs>
              </a:gsLst>
              <a:lin ang="0"/>
            </a:gradFill>
          </p:spPr>
          <p:txBody>
            <a:bodyPr/>
            <a:lstStyle/>
            <a:p>
              <a:endParaRPr lang="en-US"/>
            </a:p>
          </p:txBody>
        </p:sp>
        <p:sp>
          <p:nvSpPr>
            <p:cNvPr id="9" name="TextBox 9"/>
            <p:cNvSpPr txBox="1"/>
            <p:nvPr/>
          </p:nvSpPr>
          <p:spPr>
            <a:xfrm>
              <a:off x="0" y="28575"/>
              <a:ext cx="2956881" cy="3748634"/>
            </a:xfrm>
            <a:prstGeom prst="rect">
              <a:avLst/>
            </a:prstGeom>
          </p:spPr>
          <p:txBody>
            <a:bodyPr lIns="50800" tIns="50800" rIns="50800" bIns="50800" rtlCol="0" anchor="ctr"/>
            <a:lstStyle/>
            <a:p>
              <a:pPr algn="ctr">
                <a:lnSpc>
                  <a:spcPts val="2267"/>
                </a:lnSpc>
              </a:pPr>
              <a:endParaRPr/>
            </a:p>
          </p:txBody>
        </p:sp>
      </p:grpSp>
      <p:grpSp>
        <p:nvGrpSpPr>
          <p:cNvPr id="10" name="Group 10"/>
          <p:cNvGrpSpPr/>
          <p:nvPr/>
        </p:nvGrpSpPr>
        <p:grpSpPr>
          <a:xfrm rot="1383774">
            <a:off x="7012072" y="108644"/>
            <a:ext cx="10773748" cy="14341591"/>
            <a:chOff x="0" y="0"/>
            <a:chExt cx="2837530" cy="3777209"/>
          </a:xfrm>
        </p:grpSpPr>
        <p:sp>
          <p:nvSpPr>
            <p:cNvPr id="11" name="Freeform 11"/>
            <p:cNvSpPr/>
            <p:nvPr/>
          </p:nvSpPr>
          <p:spPr>
            <a:xfrm>
              <a:off x="0" y="0"/>
              <a:ext cx="2837530" cy="3777209"/>
            </a:xfrm>
            <a:custGeom>
              <a:avLst/>
              <a:gdLst/>
              <a:ahLst/>
              <a:cxnLst/>
              <a:rect l="l" t="t" r="r" b="b"/>
              <a:pathLst>
                <a:path w="2837530" h="3777209">
                  <a:moveTo>
                    <a:pt x="0" y="0"/>
                  </a:moveTo>
                  <a:lnTo>
                    <a:pt x="2837530" y="0"/>
                  </a:lnTo>
                  <a:lnTo>
                    <a:pt x="2837530" y="3777209"/>
                  </a:lnTo>
                  <a:lnTo>
                    <a:pt x="0" y="3777209"/>
                  </a:lnTo>
                  <a:close/>
                </a:path>
              </a:pathLst>
            </a:custGeom>
            <a:gradFill rotWithShape="1">
              <a:gsLst>
                <a:gs pos="0">
                  <a:srgbClr val="141519">
                    <a:alpha val="100000"/>
                  </a:srgbClr>
                </a:gs>
                <a:gs pos="100000">
                  <a:srgbClr val="141519">
                    <a:alpha val="0"/>
                  </a:srgbClr>
                </a:gs>
              </a:gsLst>
              <a:lin ang="0"/>
            </a:gradFill>
          </p:spPr>
          <p:txBody>
            <a:bodyPr/>
            <a:lstStyle/>
            <a:p>
              <a:endParaRPr lang="en-US"/>
            </a:p>
          </p:txBody>
        </p:sp>
        <p:sp>
          <p:nvSpPr>
            <p:cNvPr id="12" name="TextBox 12"/>
            <p:cNvSpPr txBox="1"/>
            <p:nvPr/>
          </p:nvSpPr>
          <p:spPr>
            <a:xfrm>
              <a:off x="0" y="28575"/>
              <a:ext cx="2837530" cy="3748634"/>
            </a:xfrm>
            <a:prstGeom prst="rect">
              <a:avLst/>
            </a:prstGeom>
          </p:spPr>
          <p:txBody>
            <a:bodyPr lIns="50800" tIns="50800" rIns="50800" bIns="50800" rtlCol="0" anchor="ctr"/>
            <a:lstStyle/>
            <a:p>
              <a:pPr algn="ctr">
                <a:lnSpc>
                  <a:spcPts val="2267"/>
                </a:lnSpc>
              </a:pPr>
              <a:endParaRPr/>
            </a:p>
          </p:txBody>
        </p:sp>
      </p:grpSp>
      <p:sp>
        <p:nvSpPr>
          <p:cNvPr id="16" name="TextBox 16"/>
          <p:cNvSpPr txBox="1"/>
          <p:nvPr/>
        </p:nvSpPr>
        <p:spPr>
          <a:xfrm>
            <a:off x="1374458" y="1155807"/>
            <a:ext cx="12139208" cy="2634824"/>
          </a:xfrm>
          <a:prstGeom prst="rect">
            <a:avLst/>
          </a:prstGeom>
        </p:spPr>
        <p:txBody>
          <a:bodyPr wrap="square" lIns="0" tIns="0" rIns="0" bIns="0" rtlCol="0" anchor="t">
            <a:spAutoFit/>
          </a:bodyPr>
          <a:lstStyle/>
          <a:p>
            <a:pPr algn="l">
              <a:lnSpc>
                <a:spcPts val="10716"/>
              </a:lnSpc>
            </a:pPr>
            <a:r>
              <a:rPr lang="en-US" sz="6600" b="1" spc="-194" dirty="0">
                <a:solidFill>
                  <a:srgbClr val="FFFFFF"/>
                </a:solidFill>
                <a:latin typeface="Arial Bold"/>
                <a:cs typeface="Arial Bold"/>
              </a:rPr>
              <a:t>Cash Management Operations and Reporting in Oracle ERP</a:t>
            </a:r>
            <a:endParaRPr lang="en-US" sz="6600" b="1" spc="-194" dirty="0">
              <a:solidFill>
                <a:srgbClr val="FFFFFF"/>
              </a:solidFill>
              <a:latin typeface="Arial Bold"/>
              <a:cs typeface="Arial Bold"/>
              <a:sym typeface="Arial Bold"/>
            </a:endParaRPr>
          </a:p>
        </p:txBody>
      </p:sp>
      <p:grpSp>
        <p:nvGrpSpPr>
          <p:cNvPr id="22" name="Group 14">
            <a:extLst>
              <a:ext uri="{FF2B5EF4-FFF2-40B4-BE49-F238E27FC236}">
                <a16:creationId xmlns:a16="http://schemas.microsoft.com/office/drawing/2014/main" id="{381433B8-678F-08DE-C275-D15FFB900DA2}"/>
              </a:ext>
            </a:extLst>
          </p:cNvPr>
          <p:cNvGrpSpPr/>
          <p:nvPr/>
        </p:nvGrpSpPr>
        <p:grpSpPr>
          <a:xfrm>
            <a:off x="1219200" y="5219700"/>
            <a:ext cx="5434050" cy="705218"/>
            <a:chOff x="0" y="0"/>
            <a:chExt cx="1417549" cy="183966"/>
          </a:xfrm>
        </p:grpSpPr>
        <p:sp>
          <p:nvSpPr>
            <p:cNvPr id="23" name="Freeform 15">
              <a:extLst>
                <a:ext uri="{FF2B5EF4-FFF2-40B4-BE49-F238E27FC236}">
                  <a16:creationId xmlns:a16="http://schemas.microsoft.com/office/drawing/2014/main" id="{8B299A3F-9C99-FC97-E559-9D4B4E2707B1}"/>
                </a:ext>
              </a:extLst>
            </p:cNvPr>
            <p:cNvSpPr/>
            <p:nvPr/>
          </p:nvSpPr>
          <p:spPr>
            <a:xfrm>
              <a:off x="0" y="0"/>
              <a:ext cx="1417549" cy="183966"/>
            </a:xfrm>
            <a:custGeom>
              <a:avLst/>
              <a:gdLst/>
              <a:ahLst/>
              <a:cxnLst/>
              <a:rect l="l" t="t" r="r" b="b"/>
              <a:pathLst>
                <a:path w="1417549" h="183966">
                  <a:moveTo>
                    <a:pt x="29919" y="0"/>
                  </a:moveTo>
                  <a:lnTo>
                    <a:pt x="1387630" y="0"/>
                  </a:lnTo>
                  <a:cubicBezTo>
                    <a:pt x="1404154" y="0"/>
                    <a:pt x="1417549" y="13395"/>
                    <a:pt x="1417549" y="29919"/>
                  </a:cubicBezTo>
                  <a:lnTo>
                    <a:pt x="1417549" y="154047"/>
                  </a:lnTo>
                  <a:cubicBezTo>
                    <a:pt x="1417549" y="170571"/>
                    <a:pt x="1404154" y="183966"/>
                    <a:pt x="1387630" y="183966"/>
                  </a:cubicBezTo>
                  <a:lnTo>
                    <a:pt x="29919" y="183966"/>
                  </a:lnTo>
                  <a:cubicBezTo>
                    <a:pt x="13395" y="183966"/>
                    <a:pt x="0" y="170571"/>
                    <a:pt x="0" y="154047"/>
                  </a:cubicBezTo>
                  <a:lnTo>
                    <a:pt x="0" y="29919"/>
                  </a:lnTo>
                  <a:cubicBezTo>
                    <a:pt x="0" y="13395"/>
                    <a:pt x="13395" y="0"/>
                    <a:pt x="29919" y="0"/>
                  </a:cubicBezTo>
                  <a:close/>
                </a:path>
              </a:pathLst>
            </a:custGeom>
            <a:solidFill>
              <a:srgbClr val="202127"/>
            </a:solidFill>
          </p:spPr>
          <p:txBody>
            <a:bodyPr/>
            <a:lstStyle/>
            <a:p>
              <a:endParaRPr lang="en-US"/>
            </a:p>
          </p:txBody>
        </p:sp>
        <p:sp>
          <p:nvSpPr>
            <p:cNvPr id="24" name="TextBox 16">
              <a:extLst>
                <a:ext uri="{FF2B5EF4-FFF2-40B4-BE49-F238E27FC236}">
                  <a16:creationId xmlns:a16="http://schemas.microsoft.com/office/drawing/2014/main" id="{42CB3DFE-05DE-883A-0FE9-A60C5214D70F}"/>
                </a:ext>
              </a:extLst>
            </p:cNvPr>
            <p:cNvSpPr txBox="1"/>
            <p:nvPr/>
          </p:nvSpPr>
          <p:spPr>
            <a:xfrm>
              <a:off x="0" y="19050"/>
              <a:ext cx="1417549" cy="164916"/>
            </a:xfrm>
            <a:prstGeom prst="rect">
              <a:avLst/>
            </a:prstGeom>
          </p:spPr>
          <p:txBody>
            <a:bodyPr lIns="50800" tIns="50800" rIns="50800" bIns="50800" rtlCol="0" anchor="ctr"/>
            <a:lstStyle/>
            <a:p>
              <a:pPr algn="ctr">
                <a:lnSpc>
                  <a:spcPts val="1387"/>
                </a:lnSpc>
              </a:pPr>
              <a:endParaRPr/>
            </a:p>
          </p:txBody>
        </p:sp>
      </p:grpSp>
      <p:sp>
        <p:nvSpPr>
          <p:cNvPr id="25" name="TextBox 39">
            <a:extLst>
              <a:ext uri="{FF2B5EF4-FFF2-40B4-BE49-F238E27FC236}">
                <a16:creationId xmlns:a16="http://schemas.microsoft.com/office/drawing/2014/main" id="{ADC33C8C-C6EF-650A-187E-177620A4D631}"/>
              </a:ext>
            </a:extLst>
          </p:cNvPr>
          <p:cNvSpPr txBox="1"/>
          <p:nvPr/>
        </p:nvSpPr>
        <p:spPr>
          <a:xfrm>
            <a:off x="1709677" y="5548671"/>
            <a:ext cx="4603827" cy="266548"/>
          </a:xfrm>
          <a:prstGeom prst="rect">
            <a:avLst/>
          </a:prstGeom>
        </p:spPr>
        <p:txBody>
          <a:bodyPr wrap="square" lIns="0" tIns="0" rIns="0" bIns="0" rtlCol="0" anchor="t">
            <a:spAutoFit/>
          </a:bodyPr>
          <a:lstStyle/>
          <a:p>
            <a:pPr algn="ctr">
              <a:lnSpc>
                <a:spcPts val="1793"/>
              </a:lnSpc>
            </a:pPr>
            <a:r>
              <a:rPr lang="en-US" sz="3200" b="1" dirty="0">
                <a:solidFill>
                  <a:srgbClr val="FFFFFF"/>
                </a:solidFill>
                <a:latin typeface="Arial"/>
                <a:ea typeface="Arial"/>
                <a:cs typeface="Arial"/>
                <a:sym typeface="Arial"/>
              </a:rPr>
              <a:t>NXT35_ALX2_ERP4_G1</a:t>
            </a:r>
          </a:p>
        </p:txBody>
      </p:sp>
      <p:grpSp>
        <p:nvGrpSpPr>
          <p:cNvPr id="3" name="Group 14">
            <a:extLst>
              <a:ext uri="{FF2B5EF4-FFF2-40B4-BE49-F238E27FC236}">
                <a16:creationId xmlns:a16="http://schemas.microsoft.com/office/drawing/2014/main" id="{2FDB08B1-C9CE-BD7C-DEA0-FEF3368292AF}"/>
              </a:ext>
            </a:extLst>
          </p:cNvPr>
          <p:cNvGrpSpPr/>
          <p:nvPr/>
        </p:nvGrpSpPr>
        <p:grpSpPr>
          <a:xfrm>
            <a:off x="540601" y="6876692"/>
            <a:ext cx="7308000" cy="1314807"/>
            <a:chOff x="0" y="0"/>
            <a:chExt cx="1417549" cy="183966"/>
          </a:xfrm>
        </p:grpSpPr>
        <p:sp>
          <p:nvSpPr>
            <p:cNvPr id="4" name="Freeform 15">
              <a:extLst>
                <a:ext uri="{FF2B5EF4-FFF2-40B4-BE49-F238E27FC236}">
                  <a16:creationId xmlns:a16="http://schemas.microsoft.com/office/drawing/2014/main" id="{106084FE-335F-06EE-022B-ED1AD06DE850}"/>
                </a:ext>
              </a:extLst>
            </p:cNvPr>
            <p:cNvSpPr/>
            <p:nvPr/>
          </p:nvSpPr>
          <p:spPr>
            <a:xfrm>
              <a:off x="0" y="0"/>
              <a:ext cx="1417549" cy="183966"/>
            </a:xfrm>
            <a:custGeom>
              <a:avLst/>
              <a:gdLst/>
              <a:ahLst/>
              <a:cxnLst/>
              <a:rect l="l" t="t" r="r" b="b"/>
              <a:pathLst>
                <a:path w="1417549" h="183966">
                  <a:moveTo>
                    <a:pt x="29919" y="0"/>
                  </a:moveTo>
                  <a:lnTo>
                    <a:pt x="1387630" y="0"/>
                  </a:lnTo>
                  <a:cubicBezTo>
                    <a:pt x="1404154" y="0"/>
                    <a:pt x="1417549" y="13395"/>
                    <a:pt x="1417549" y="29919"/>
                  </a:cubicBezTo>
                  <a:lnTo>
                    <a:pt x="1417549" y="154047"/>
                  </a:lnTo>
                  <a:cubicBezTo>
                    <a:pt x="1417549" y="170571"/>
                    <a:pt x="1404154" y="183966"/>
                    <a:pt x="1387630" y="183966"/>
                  </a:cubicBezTo>
                  <a:lnTo>
                    <a:pt x="29919" y="183966"/>
                  </a:lnTo>
                  <a:cubicBezTo>
                    <a:pt x="13395" y="183966"/>
                    <a:pt x="0" y="170571"/>
                    <a:pt x="0" y="154047"/>
                  </a:cubicBezTo>
                  <a:lnTo>
                    <a:pt x="0" y="29919"/>
                  </a:lnTo>
                  <a:cubicBezTo>
                    <a:pt x="0" y="13395"/>
                    <a:pt x="13395" y="0"/>
                    <a:pt x="29919" y="0"/>
                  </a:cubicBezTo>
                  <a:close/>
                </a:path>
              </a:pathLst>
            </a:custGeom>
            <a:solidFill>
              <a:srgbClr val="202127"/>
            </a:solidFill>
          </p:spPr>
          <p:txBody>
            <a:bodyPr/>
            <a:lstStyle/>
            <a:p>
              <a:endParaRPr lang="en-US"/>
            </a:p>
          </p:txBody>
        </p:sp>
        <p:sp>
          <p:nvSpPr>
            <p:cNvPr id="5" name="TextBox 16">
              <a:extLst>
                <a:ext uri="{FF2B5EF4-FFF2-40B4-BE49-F238E27FC236}">
                  <a16:creationId xmlns:a16="http://schemas.microsoft.com/office/drawing/2014/main" id="{22645C22-0EB9-F7EE-D945-BB9D942E74A8}"/>
                </a:ext>
              </a:extLst>
            </p:cNvPr>
            <p:cNvSpPr txBox="1"/>
            <p:nvPr/>
          </p:nvSpPr>
          <p:spPr>
            <a:xfrm>
              <a:off x="0" y="19050"/>
              <a:ext cx="1417549" cy="164916"/>
            </a:xfrm>
            <a:prstGeom prst="rect">
              <a:avLst/>
            </a:prstGeom>
          </p:spPr>
          <p:txBody>
            <a:bodyPr lIns="50800" tIns="50800" rIns="50800" bIns="50800" rtlCol="0" anchor="ctr"/>
            <a:lstStyle/>
            <a:p>
              <a:pPr algn="ctr">
                <a:lnSpc>
                  <a:spcPts val="1387"/>
                </a:lnSpc>
              </a:pPr>
              <a:endParaRPr/>
            </a:p>
          </p:txBody>
        </p:sp>
      </p:grpSp>
      <p:sp>
        <p:nvSpPr>
          <p:cNvPr id="13" name="TextBox 39">
            <a:extLst>
              <a:ext uri="{FF2B5EF4-FFF2-40B4-BE49-F238E27FC236}">
                <a16:creationId xmlns:a16="http://schemas.microsoft.com/office/drawing/2014/main" id="{B8CB6871-1F71-5A20-7A63-2C2143E7281E}"/>
              </a:ext>
            </a:extLst>
          </p:cNvPr>
          <p:cNvSpPr txBox="1"/>
          <p:nvPr/>
        </p:nvSpPr>
        <p:spPr>
          <a:xfrm>
            <a:off x="457200" y="7054215"/>
            <a:ext cx="7534373" cy="984885"/>
          </a:xfrm>
          <a:prstGeom prst="rect">
            <a:avLst/>
          </a:prstGeom>
        </p:spPr>
        <p:txBody>
          <a:bodyPr wrap="square" lIns="0" tIns="0" rIns="0" bIns="0" rtlCol="0" anchor="t">
            <a:spAutoFit/>
          </a:bodyPr>
          <a:lstStyle/>
          <a:p>
            <a:pPr algn="ctr"/>
            <a:r>
              <a:rPr lang="en-US" sz="3200" b="1" dirty="0">
                <a:solidFill>
                  <a:srgbClr val="FFFFFF"/>
                </a:solidFill>
                <a:latin typeface="Arial"/>
                <a:cs typeface="Arial"/>
              </a:rPr>
              <a:t>Management and ERP</a:t>
            </a:r>
          </a:p>
          <a:p>
            <a:pPr algn="ctr"/>
            <a:r>
              <a:rPr lang="en-US" sz="3200" b="1" dirty="0">
                <a:solidFill>
                  <a:srgbClr val="FFFFFF"/>
                </a:solidFill>
                <a:latin typeface="Arial"/>
                <a:cs typeface="Arial"/>
              </a:rPr>
              <a:t>Oracle Digital Accounting Specialist</a:t>
            </a:r>
            <a:endParaRPr lang="en-US" sz="3200" b="1" dirty="0">
              <a:solidFill>
                <a:srgbClr val="FFFFFF"/>
              </a:solidFill>
              <a:latin typeface="Arial"/>
              <a:cs typeface="Arial"/>
              <a:sym typeface="Arial"/>
            </a:endParaRPr>
          </a:p>
        </p:txBody>
      </p:sp>
      <p:pic>
        <p:nvPicPr>
          <p:cNvPr id="14" name="Picture 13">
            <a:extLst>
              <a:ext uri="{FF2B5EF4-FFF2-40B4-BE49-F238E27FC236}">
                <a16:creationId xmlns:a16="http://schemas.microsoft.com/office/drawing/2014/main" id="{C1DD4BE8-EE75-4A9E-7AAC-DB823917FCF3}"/>
              </a:ext>
            </a:extLst>
          </p:cNvPr>
          <p:cNvPicPr>
            <a:picLocks noChangeAspect="1"/>
          </p:cNvPicPr>
          <p:nvPr/>
        </p:nvPicPr>
        <p:blipFill>
          <a:blip r:embed="rId4"/>
          <a:stretch>
            <a:fillRect/>
          </a:stretch>
        </p:blipFill>
        <p:spPr>
          <a:xfrm>
            <a:off x="11603195" y="4914900"/>
            <a:ext cx="3686878" cy="38100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Effect transition="in" filter="fade">
                                      <p:cBhvr>
                                        <p:cTn id="9"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A33C08-CA6E-27AD-A9FE-76328AC12F00}"/>
            </a:ext>
          </a:extLst>
        </p:cNvPr>
        <p:cNvGrpSpPr/>
        <p:nvPr/>
      </p:nvGrpSpPr>
      <p:grpSpPr>
        <a:xfrm>
          <a:off x="0" y="0"/>
          <a:ext cx="0" cy="0"/>
          <a:chOff x="0" y="0"/>
          <a:chExt cx="0" cy="0"/>
        </a:xfrm>
      </p:grpSpPr>
      <p:sp>
        <p:nvSpPr>
          <p:cNvPr id="5" name="Freeform 10">
            <a:extLst>
              <a:ext uri="{FF2B5EF4-FFF2-40B4-BE49-F238E27FC236}">
                <a16:creationId xmlns:a16="http://schemas.microsoft.com/office/drawing/2014/main" id="{94DDAD5E-B620-7452-6F65-0ABADCC83550}"/>
              </a:ext>
            </a:extLst>
          </p:cNvPr>
          <p:cNvSpPr/>
          <p:nvPr/>
        </p:nvSpPr>
        <p:spPr>
          <a:xfrm>
            <a:off x="685799" y="495300"/>
            <a:ext cx="17068801" cy="2638134"/>
          </a:xfrm>
          <a:custGeom>
            <a:avLst/>
            <a:gdLst/>
            <a:ahLst/>
            <a:cxnLst/>
            <a:rect l="l" t="t" r="r" b="b"/>
            <a:pathLst>
              <a:path w="2741709" h="694817">
                <a:moveTo>
                  <a:pt x="26030" y="0"/>
                </a:moveTo>
                <a:lnTo>
                  <a:pt x="2715679" y="0"/>
                </a:lnTo>
                <a:cubicBezTo>
                  <a:pt x="2722583" y="0"/>
                  <a:pt x="2729204" y="2742"/>
                  <a:pt x="2734085" y="7624"/>
                </a:cubicBezTo>
                <a:cubicBezTo>
                  <a:pt x="2738967" y="12505"/>
                  <a:pt x="2741709" y="19126"/>
                  <a:pt x="2741709" y="26030"/>
                </a:cubicBezTo>
                <a:lnTo>
                  <a:pt x="2741709" y="668787"/>
                </a:lnTo>
                <a:cubicBezTo>
                  <a:pt x="2741709" y="683163"/>
                  <a:pt x="2730055" y="694817"/>
                  <a:pt x="2715679" y="694817"/>
                </a:cubicBezTo>
                <a:lnTo>
                  <a:pt x="26030" y="694817"/>
                </a:lnTo>
                <a:cubicBezTo>
                  <a:pt x="19126" y="694817"/>
                  <a:pt x="12505" y="692075"/>
                  <a:pt x="7624" y="687193"/>
                </a:cubicBezTo>
                <a:cubicBezTo>
                  <a:pt x="2742" y="682312"/>
                  <a:pt x="0" y="675691"/>
                  <a:pt x="0" y="668787"/>
                </a:cubicBezTo>
                <a:lnTo>
                  <a:pt x="0" y="26030"/>
                </a:lnTo>
                <a:cubicBezTo>
                  <a:pt x="0" y="11654"/>
                  <a:pt x="11654" y="0"/>
                  <a:pt x="26030" y="0"/>
                </a:cubicBezTo>
                <a:close/>
              </a:path>
            </a:pathLst>
          </a:custGeom>
          <a:gradFill rotWithShape="1">
            <a:gsLst>
              <a:gs pos="0">
                <a:srgbClr val="0C4A5B">
                  <a:alpha val="100000"/>
                </a:srgbClr>
              </a:gs>
              <a:gs pos="100000">
                <a:schemeClr val="bg1"/>
              </a:gs>
            </a:gsLst>
            <a:lin ang="2700000"/>
          </a:gradFill>
        </p:spPr>
        <p:txBody>
          <a:bodyPr/>
          <a:lstStyle/>
          <a:p>
            <a:endParaRPr lang="en-US" dirty="0"/>
          </a:p>
        </p:txBody>
      </p:sp>
      <p:sp>
        <p:nvSpPr>
          <p:cNvPr id="24" name="TextBox 24">
            <a:extLst>
              <a:ext uri="{FF2B5EF4-FFF2-40B4-BE49-F238E27FC236}">
                <a16:creationId xmlns:a16="http://schemas.microsoft.com/office/drawing/2014/main" id="{2F25CD96-762F-E47A-21D7-4525E9FF1C8D}"/>
              </a:ext>
            </a:extLst>
          </p:cNvPr>
          <p:cNvSpPr txBox="1"/>
          <p:nvPr/>
        </p:nvSpPr>
        <p:spPr>
          <a:xfrm>
            <a:off x="1214967" y="1077717"/>
            <a:ext cx="16082433" cy="654025"/>
          </a:xfrm>
          <a:prstGeom prst="rect">
            <a:avLst/>
          </a:prstGeom>
        </p:spPr>
        <p:txBody>
          <a:bodyPr wrap="square" lIns="0" tIns="0" rIns="0" bIns="0" rtlCol="0" anchor="t">
            <a:spAutoFit/>
          </a:bodyPr>
          <a:lstStyle/>
          <a:p>
            <a:pPr algn="l">
              <a:lnSpc>
                <a:spcPts val="5092"/>
              </a:lnSpc>
            </a:pPr>
            <a:r>
              <a:rPr lang="en-US" sz="4896" b="1" spc="-205" dirty="0">
                <a:solidFill>
                  <a:srgbClr val="FFFFFF"/>
                </a:solidFill>
                <a:latin typeface="Arial Bold"/>
                <a:ea typeface="Arial Bold"/>
                <a:cs typeface="Arial Bold"/>
                <a:sym typeface="Arial Bold"/>
              </a:rPr>
              <a:t>Oracle Cash Management Setup</a:t>
            </a:r>
          </a:p>
        </p:txBody>
      </p:sp>
      <p:pic>
        <p:nvPicPr>
          <p:cNvPr id="4" name="Picture 3">
            <a:extLst>
              <a:ext uri="{FF2B5EF4-FFF2-40B4-BE49-F238E27FC236}">
                <a16:creationId xmlns:a16="http://schemas.microsoft.com/office/drawing/2014/main" id="{F54E8271-0BBB-E0E4-1FC6-F60257B5A7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8405" y="1866900"/>
            <a:ext cx="16459200" cy="7848600"/>
          </a:xfrm>
          <a:prstGeom prst="rect">
            <a:avLst/>
          </a:prstGeom>
        </p:spPr>
      </p:pic>
      <p:sp>
        <p:nvSpPr>
          <p:cNvPr id="6" name="Freeform 2">
            <a:extLst>
              <a:ext uri="{FF2B5EF4-FFF2-40B4-BE49-F238E27FC236}">
                <a16:creationId xmlns:a16="http://schemas.microsoft.com/office/drawing/2014/main" id="{74A4B00E-462E-2931-EE38-8694F9C3D6BF}"/>
              </a:ext>
            </a:extLst>
          </p:cNvPr>
          <p:cNvSpPr/>
          <p:nvPr/>
        </p:nvSpPr>
        <p:spPr>
          <a:xfrm>
            <a:off x="414861" y="1104900"/>
            <a:ext cx="499539" cy="503199"/>
          </a:xfrm>
          <a:custGeom>
            <a:avLst/>
            <a:gdLst/>
            <a:ahLst/>
            <a:cxnLst/>
            <a:rect l="l" t="t" r="r" b="b"/>
            <a:pathLst>
              <a:path w="499539" h="503199">
                <a:moveTo>
                  <a:pt x="0" y="0"/>
                </a:moveTo>
                <a:lnTo>
                  <a:pt x="499540" y="0"/>
                </a:lnTo>
                <a:lnTo>
                  <a:pt x="499540" y="503199"/>
                </a:lnTo>
                <a:lnTo>
                  <a:pt x="0" y="50319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2" name="Left Arrow 1"/>
          <p:cNvSpPr/>
          <p:nvPr/>
        </p:nvSpPr>
        <p:spPr>
          <a:xfrm>
            <a:off x="5181600" y="6743700"/>
            <a:ext cx="978408" cy="242316"/>
          </a:xfrm>
          <a:prstGeom prst="lef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Left Arrow 2"/>
          <p:cNvSpPr/>
          <p:nvPr/>
        </p:nvSpPr>
        <p:spPr>
          <a:xfrm>
            <a:off x="4241292" y="6400800"/>
            <a:ext cx="978408" cy="242316"/>
          </a:xfrm>
          <a:prstGeom prst="lef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Left Arrow 6"/>
          <p:cNvSpPr/>
          <p:nvPr/>
        </p:nvSpPr>
        <p:spPr>
          <a:xfrm>
            <a:off x="7315200" y="7048500"/>
            <a:ext cx="838200" cy="242316"/>
          </a:xfrm>
          <a:prstGeom prst="lef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5219700" y="6210300"/>
            <a:ext cx="481708" cy="523220"/>
          </a:xfrm>
          <a:prstGeom prst="rect">
            <a:avLst/>
          </a:prstGeom>
          <a:noFill/>
        </p:spPr>
        <p:txBody>
          <a:bodyPr wrap="square" rtlCol="0">
            <a:spAutoFit/>
          </a:bodyPr>
          <a:lstStyle/>
          <a:p>
            <a:r>
              <a:rPr lang="en-US" sz="2800" b="1" dirty="0">
                <a:solidFill>
                  <a:srgbClr val="FF0000"/>
                </a:solidFill>
              </a:rPr>
              <a:t>1</a:t>
            </a:r>
          </a:p>
        </p:txBody>
      </p:sp>
      <p:sp>
        <p:nvSpPr>
          <p:cNvPr id="9" name="TextBox 8"/>
          <p:cNvSpPr txBox="1"/>
          <p:nvPr/>
        </p:nvSpPr>
        <p:spPr>
          <a:xfrm>
            <a:off x="6160008" y="6521958"/>
            <a:ext cx="532000" cy="523220"/>
          </a:xfrm>
          <a:prstGeom prst="rect">
            <a:avLst/>
          </a:prstGeom>
          <a:noFill/>
        </p:spPr>
        <p:txBody>
          <a:bodyPr wrap="square" rtlCol="0">
            <a:spAutoFit/>
          </a:bodyPr>
          <a:lstStyle/>
          <a:p>
            <a:r>
              <a:rPr lang="en-US" sz="2800" b="1" dirty="0">
                <a:solidFill>
                  <a:srgbClr val="FF0000"/>
                </a:solidFill>
              </a:rPr>
              <a:t>2</a:t>
            </a:r>
          </a:p>
        </p:txBody>
      </p:sp>
      <p:sp>
        <p:nvSpPr>
          <p:cNvPr id="10" name="TextBox 9"/>
          <p:cNvSpPr txBox="1"/>
          <p:nvPr/>
        </p:nvSpPr>
        <p:spPr>
          <a:xfrm>
            <a:off x="8229600" y="6864858"/>
            <a:ext cx="519808" cy="523220"/>
          </a:xfrm>
          <a:prstGeom prst="rect">
            <a:avLst/>
          </a:prstGeom>
          <a:noFill/>
        </p:spPr>
        <p:txBody>
          <a:bodyPr wrap="square" rtlCol="0">
            <a:spAutoFit/>
          </a:bodyPr>
          <a:lstStyle/>
          <a:p>
            <a:r>
              <a:rPr lang="en-US" sz="2800" b="1" dirty="0">
                <a:solidFill>
                  <a:srgbClr val="FF0000"/>
                </a:solidFill>
              </a:rPr>
              <a:t>3</a:t>
            </a:r>
          </a:p>
        </p:txBody>
      </p:sp>
      <p:pic>
        <p:nvPicPr>
          <p:cNvPr id="11" name="Picture 10">
            <a:extLst>
              <a:ext uri="{FF2B5EF4-FFF2-40B4-BE49-F238E27FC236}">
                <a16:creationId xmlns:a16="http://schemas.microsoft.com/office/drawing/2014/main" id="{12B1FAD7-4262-BA7D-686B-BBA6F9FC0911}"/>
              </a:ext>
            </a:extLst>
          </p:cNvPr>
          <p:cNvPicPr>
            <a:picLocks noChangeAspect="1"/>
          </p:cNvPicPr>
          <p:nvPr/>
        </p:nvPicPr>
        <p:blipFill>
          <a:blip r:embed="rId5"/>
          <a:stretch>
            <a:fillRect/>
          </a:stretch>
        </p:blipFill>
        <p:spPr>
          <a:xfrm>
            <a:off x="13639800" y="654234"/>
            <a:ext cx="3534478" cy="1262664"/>
          </a:xfrm>
          <a:prstGeom prst="rect">
            <a:avLst/>
          </a:prstGeom>
        </p:spPr>
      </p:pic>
    </p:spTree>
    <p:extLst>
      <p:ext uri="{BB962C8B-B14F-4D97-AF65-F5344CB8AC3E}">
        <p14:creationId xmlns:p14="http://schemas.microsoft.com/office/powerpoint/2010/main" val="309403284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33C991-599D-3F67-634D-7A574BBAA50D}"/>
            </a:ext>
          </a:extLst>
        </p:cNvPr>
        <p:cNvGrpSpPr/>
        <p:nvPr/>
      </p:nvGrpSpPr>
      <p:grpSpPr>
        <a:xfrm>
          <a:off x="0" y="0"/>
          <a:ext cx="0" cy="0"/>
          <a:chOff x="0" y="0"/>
          <a:chExt cx="0" cy="0"/>
        </a:xfrm>
      </p:grpSpPr>
      <p:grpSp>
        <p:nvGrpSpPr>
          <p:cNvPr id="9" name="Group 9">
            <a:extLst>
              <a:ext uri="{FF2B5EF4-FFF2-40B4-BE49-F238E27FC236}">
                <a16:creationId xmlns:a16="http://schemas.microsoft.com/office/drawing/2014/main" id="{F89C047E-CE71-BFF4-B96D-EEA6BE6DB064}"/>
              </a:ext>
            </a:extLst>
          </p:cNvPr>
          <p:cNvGrpSpPr/>
          <p:nvPr/>
        </p:nvGrpSpPr>
        <p:grpSpPr>
          <a:xfrm>
            <a:off x="685799" y="495300"/>
            <a:ext cx="17068801" cy="2638134"/>
            <a:chOff x="0" y="0"/>
            <a:chExt cx="2741709" cy="694817"/>
          </a:xfrm>
        </p:grpSpPr>
        <p:sp>
          <p:nvSpPr>
            <p:cNvPr id="10" name="Freeform 10">
              <a:extLst>
                <a:ext uri="{FF2B5EF4-FFF2-40B4-BE49-F238E27FC236}">
                  <a16:creationId xmlns:a16="http://schemas.microsoft.com/office/drawing/2014/main" id="{8C49A1BF-F0AE-414A-7B6F-7F2C61EB56C7}"/>
                </a:ext>
              </a:extLst>
            </p:cNvPr>
            <p:cNvSpPr/>
            <p:nvPr/>
          </p:nvSpPr>
          <p:spPr>
            <a:xfrm>
              <a:off x="0" y="0"/>
              <a:ext cx="2741709" cy="694817"/>
            </a:xfrm>
            <a:custGeom>
              <a:avLst/>
              <a:gdLst/>
              <a:ahLst/>
              <a:cxnLst/>
              <a:rect l="l" t="t" r="r" b="b"/>
              <a:pathLst>
                <a:path w="2741709" h="694817">
                  <a:moveTo>
                    <a:pt x="26030" y="0"/>
                  </a:moveTo>
                  <a:lnTo>
                    <a:pt x="2715679" y="0"/>
                  </a:lnTo>
                  <a:cubicBezTo>
                    <a:pt x="2722583" y="0"/>
                    <a:pt x="2729204" y="2742"/>
                    <a:pt x="2734085" y="7624"/>
                  </a:cubicBezTo>
                  <a:cubicBezTo>
                    <a:pt x="2738967" y="12505"/>
                    <a:pt x="2741709" y="19126"/>
                    <a:pt x="2741709" y="26030"/>
                  </a:cubicBezTo>
                  <a:lnTo>
                    <a:pt x="2741709" y="668787"/>
                  </a:lnTo>
                  <a:cubicBezTo>
                    <a:pt x="2741709" y="683163"/>
                    <a:pt x="2730055" y="694817"/>
                    <a:pt x="2715679" y="694817"/>
                  </a:cubicBezTo>
                  <a:lnTo>
                    <a:pt x="26030" y="694817"/>
                  </a:lnTo>
                  <a:cubicBezTo>
                    <a:pt x="19126" y="694817"/>
                    <a:pt x="12505" y="692075"/>
                    <a:pt x="7624" y="687193"/>
                  </a:cubicBezTo>
                  <a:cubicBezTo>
                    <a:pt x="2742" y="682312"/>
                    <a:pt x="0" y="675691"/>
                    <a:pt x="0" y="668787"/>
                  </a:cubicBezTo>
                  <a:lnTo>
                    <a:pt x="0" y="26030"/>
                  </a:lnTo>
                  <a:cubicBezTo>
                    <a:pt x="0" y="11654"/>
                    <a:pt x="11654" y="0"/>
                    <a:pt x="26030" y="0"/>
                  </a:cubicBezTo>
                  <a:close/>
                </a:path>
              </a:pathLst>
            </a:custGeom>
            <a:gradFill rotWithShape="1">
              <a:gsLst>
                <a:gs pos="0">
                  <a:srgbClr val="0C4A5B">
                    <a:alpha val="100000"/>
                  </a:srgbClr>
                </a:gs>
                <a:gs pos="100000">
                  <a:schemeClr val="bg1"/>
                </a:gs>
              </a:gsLst>
              <a:lin ang="2700000"/>
            </a:gradFill>
          </p:spPr>
          <p:txBody>
            <a:bodyPr/>
            <a:lstStyle/>
            <a:p>
              <a:endParaRPr lang="en-US" dirty="0"/>
            </a:p>
          </p:txBody>
        </p:sp>
        <p:sp>
          <p:nvSpPr>
            <p:cNvPr id="11" name="TextBox 11">
              <a:extLst>
                <a:ext uri="{FF2B5EF4-FFF2-40B4-BE49-F238E27FC236}">
                  <a16:creationId xmlns:a16="http://schemas.microsoft.com/office/drawing/2014/main" id="{52689AA5-BCC5-10AE-2983-606487E872DC}"/>
                </a:ext>
              </a:extLst>
            </p:cNvPr>
            <p:cNvSpPr txBox="1"/>
            <p:nvPr/>
          </p:nvSpPr>
          <p:spPr>
            <a:xfrm>
              <a:off x="0" y="19050"/>
              <a:ext cx="2741709" cy="675767"/>
            </a:xfrm>
            <a:prstGeom prst="rect">
              <a:avLst/>
            </a:prstGeom>
          </p:spPr>
          <p:txBody>
            <a:bodyPr lIns="50800" tIns="50800" rIns="50800" bIns="50800" rtlCol="0" anchor="ctr"/>
            <a:lstStyle/>
            <a:p>
              <a:pPr algn="l">
                <a:lnSpc>
                  <a:spcPts val="1387"/>
                </a:lnSpc>
              </a:pPr>
              <a:endParaRPr/>
            </a:p>
          </p:txBody>
        </p:sp>
      </p:grpSp>
      <p:sp>
        <p:nvSpPr>
          <p:cNvPr id="24" name="TextBox 24">
            <a:extLst>
              <a:ext uri="{FF2B5EF4-FFF2-40B4-BE49-F238E27FC236}">
                <a16:creationId xmlns:a16="http://schemas.microsoft.com/office/drawing/2014/main" id="{6405F19E-A442-7A76-5B14-712531FB956E}"/>
              </a:ext>
            </a:extLst>
          </p:cNvPr>
          <p:cNvSpPr txBox="1"/>
          <p:nvPr/>
        </p:nvSpPr>
        <p:spPr>
          <a:xfrm>
            <a:off x="1214967" y="1077717"/>
            <a:ext cx="16082433" cy="654025"/>
          </a:xfrm>
          <a:prstGeom prst="rect">
            <a:avLst/>
          </a:prstGeom>
        </p:spPr>
        <p:txBody>
          <a:bodyPr wrap="square" lIns="0" tIns="0" rIns="0" bIns="0" rtlCol="0" anchor="t">
            <a:spAutoFit/>
          </a:bodyPr>
          <a:lstStyle/>
          <a:p>
            <a:pPr algn="l">
              <a:lnSpc>
                <a:spcPts val="5092"/>
              </a:lnSpc>
            </a:pPr>
            <a:r>
              <a:rPr lang="en-US" sz="4896" b="1" spc="-205" dirty="0">
                <a:solidFill>
                  <a:srgbClr val="FFFFFF"/>
                </a:solidFill>
                <a:latin typeface="Arial Bold"/>
                <a:ea typeface="Arial Bold"/>
                <a:cs typeface="Arial Bold"/>
                <a:sym typeface="Arial Bold"/>
              </a:rPr>
              <a:t>Cash Forecasting Report</a:t>
            </a:r>
          </a:p>
        </p:txBody>
      </p:sp>
      <p:pic>
        <p:nvPicPr>
          <p:cNvPr id="3" name="Picture 2">
            <a:extLst>
              <a:ext uri="{FF2B5EF4-FFF2-40B4-BE49-F238E27FC236}">
                <a16:creationId xmlns:a16="http://schemas.microsoft.com/office/drawing/2014/main" id="{8C98B36D-7381-656A-92BA-F5ECB7B676C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214967" y="2003502"/>
            <a:ext cx="16239065" cy="7940598"/>
          </a:xfrm>
          <a:prstGeom prst="rect">
            <a:avLst/>
          </a:prstGeom>
        </p:spPr>
      </p:pic>
      <p:sp>
        <p:nvSpPr>
          <p:cNvPr id="4" name="Freeform 2">
            <a:extLst>
              <a:ext uri="{FF2B5EF4-FFF2-40B4-BE49-F238E27FC236}">
                <a16:creationId xmlns:a16="http://schemas.microsoft.com/office/drawing/2014/main" id="{CB5FD001-C205-6F88-6168-AFEB56EA6B64}"/>
              </a:ext>
            </a:extLst>
          </p:cNvPr>
          <p:cNvSpPr/>
          <p:nvPr/>
        </p:nvSpPr>
        <p:spPr>
          <a:xfrm>
            <a:off x="414861" y="1135101"/>
            <a:ext cx="499539" cy="503199"/>
          </a:xfrm>
          <a:custGeom>
            <a:avLst/>
            <a:gdLst/>
            <a:ahLst/>
            <a:cxnLst/>
            <a:rect l="l" t="t" r="r" b="b"/>
            <a:pathLst>
              <a:path w="499539" h="503199">
                <a:moveTo>
                  <a:pt x="0" y="0"/>
                </a:moveTo>
                <a:lnTo>
                  <a:pt x="499540" y="0"/>
                </a:lnTo>
                <a:lnTo>
                  <a:pt x="499540" y="503199"/>
                </a:lnTo>
                <a:lnTo>
                  <a:pt x="0" y="50319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pic>
        <p:nvPicPr>
          <p:cNvPr id="5" name="Picture 4">
            <a:extLst>
              <a:ext uri="{FF2B5EF4-FFF2-40B4-BE49-F238E27FC236}">
                <a16:creationId xmlns:a16="http://schemas.microsoft.com/office/drawing/2014/main" id="{8C90DDA4-F17E-8D25-25E4-39F09CDB0E1D}"/>
              </a:ext>
            </a:extLst>
          </p:cNvPr>
          <p:cNvPicPr>
            <a:picLocks noChangeAspect="1"/>
          </p:cNvPicPr>
          <p:nvPr/>
        </p:nvPicPr>
        <p:blipFill>
          <a:blip r:embed="rId5"/>
          <a:stretch>
            <a:fillRect/>
          </a:stretch>
        </p:blipFill>
        <p:spPr>
          <a:xfrm>
            <a:off x="13639800" y="654234"/>
            <a:ext cx="3534478" cy="1262664"/>
          </a:xfrm>
          <a:prstGeom prst="rect">
            <a:avLst/>
          </a:prstGeom>
        </p:spPr>
      </p:pic>
      <p:sp>
        <p:nvSpPr>
          <p:cNvPr id="2" name="Rectangle 1">
            <a:extLst>
              <a:ext uri="{FF2B5EF4-FFF2-40B4-BE49-F238E27FC236}">
                <a16:creationId xmlns:a16="http://schemas.microsoft.com/office/drawing/2014/main" id="{42B719FE-6DC1-1253-C697-E1671208D68C}"/>
              </a:ext>
            </a:extLst>
          </p:cNvPr>
          <p:cNvSpPr/>
          <p:nvPr/>
        </p:nvSpPr>
        <p:spPr>
          <a:xfrm>
            <a:off x="9677400" y="3405194"/>
            <a:ext cx="6019800" cy="5548306"/>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2800" b="1" dirty="0">
              <a:solidFill>
                <a:schemeClr val="tx1"/>
              </a:solidFill>
            </a:endParaRPr>
          </a:p>
          <a:p>
            <a:pPr algn="ctr"/>
            <a:r>
              <a:rPr lang="en-US" sz="2800" b="1" dirty="0">
                <a:solidFill>
                  <a:schemeClr val="tx1"/>
                </a:solidFill>
              </a:rPr>
              <a:t>when we open run forecast details, we will input  </a:t>
            </a:r>
          </a:p>
          <a:p>
            <a:pPr algn="ctr"/>
            <a:r>
              <a:rPr lang="en-US" sz="2800" b="1" dirty="0">
                <a:solidFill>
                  <a:schemeClr val="tx1"/>
                </a:solidFill>
              </a:rPr>
              <a:t>Forecast name </a:t>
            </a:r>
          </a:p>
          <a:p>
            <a:pPr algn="ctr"/>
            <a:r>
              <a:rPr lang="en-US" sz="2800" b="1" dirty="0">
                <a:solidFill>
                  <a:schemeClr val="tx1"/>
                </a:solidFill>
              </a:rPr>
              <a:t>Calendar name</a:t>
            </a:r>
          </a:p>
          <a:p>
            <a:pPr algn="ctr"/>
            <a:r>
              <a:rPr lang="en-US" sz="2800" b="1" dirty="0">
                <a:solidFill>
                  <a:schemeClr val="tx1"/>
                </a:solidFill>
              </a:rPr>
              <a:t>Currency </a:t>
            </a:r>
          </a:p>
          <a:p>
            <a:pPr algn="ctr"/>
            <a:r>
              <a:rPr lang="en-US" sz="2800" b="1" dirty="0">
                <a:solidFill>
                  <a:schemeClr val="tx1"/>
                </a:solidFill>
              </a:rPr>
              <a:t>Exchange type</a:t>
            </a:r>
          </a:p>
          <a:p>
            <a:pPr algn="ctr"/>
            <a:r>
              <a:rPr lang="en-US" sz="2800" b="1" dirty="0">
                <a:solidFill>
                  <a:schemeClr val="tx1"/>
                </a:solidFill>
              </a:rPr>
              <a:t>Template name</a:t>
            </a:r>
          </a:p>
          <a:p>
            <a:pPr algn="ctr"/>
            <a:r>
              <a:rPr lang="en-US" sz="2800" b="1" dirty="0">
                <a:solidFill>
                  <a:schemeClr val="tx1"/>
                </a:solidFill>
              </a:rPr>
              <a:t>Factor</a:t>
            </a:r>
          </a:p>
          <a:p>
            <a:pPr algn="ctr"/>
            <a:r>
              <a:rPr lang="en-US" sz="2800" b="1" dirty="0">
                <a:solidFill>
                  <a:schemeClr val="tx1"/>
                </a:solidFill>
              </a:rPr>
              <a:t>Start period </a:t>
            </a:r>
          </a:p>
          <a:p>
            <a:pPr algn="ctr"/>
            <a:r>
              <a:rPr lang="en-US" sz="2800" b="1" dirty="0">
                <a:solidFill>
                  <a:schemeClr val="tx1"/>
                </a:solidFill>
              </a:rPr>
              <a:t>Exchange date</a:t>
            </a:r>
          </a:p>
          <a:p>
            <a:pPr algn="ctr"/>
            <a:endParaRPr lang="en-US" sz="2800" b="1" dirty="0">
              <a:solidFill>
                <a:schemeClr val="tx1"/>
              </a:solidFill>
            </a:endParaRPr>
          </a:p>
          <a:p>
            <a:pPr algn="ctr"/>
            <a:r>
              <a:rPr lang="en-US" sz="2800" b="1" dirty="0">
                <a:solidFill>
                  <a:schemeClr val="tx1"/>
                </a:solidFill>
              </a:rPr>
              <a:t>then </a:t>
            </a:r>
            <a:r>
              <a:rPr lang="en-US" sz="2800" b="1" dirty="0">
                <a:solidFill>
                  <a:schemeClr val="bg1"/>
                </a:solidFill>
              </a:rPr>
              <a:t>submit</a:t>
            </a:r>
          </a:p>
          <a:p>
            <a:pPr algn="ctr"/>
            <a:endParaRPr lang="en-US" sz="2800" b="1" dirty="0">
              <a:solidFill>
                <a:schemeClr val="tx1"/>
              </a:solidFill>
            </a:endParaRPr>
          </a:p>
        </p:txBody>
      </p:sp>
    </p:spTree>
    <p:extLst>
      <p:ext uri="{BB962C8B-B14F-4D97-AF65-F5344CB8AC3E}">
        <p14:creationId xmlns:p14="http://schemas.microsoft.com/office/powerpoint/2010/main" val="364305525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2E0A67-C99C-1BFB-0104-C6CCF32D21AF}"/>
            </a:ext>
          </a:extLst>
        </p:cNvPr>
        <p:cNvGrpSpPr/>
        <p:nvPr/>
      </p:nvGrpSpPr>
      <p:grpSpPr>
        <a:xfrm>
          <a:off x="0" y="0"/>
          <a:ext cx="0" cy="0"/>
          <a:chOff x="0" y="0"/>
          <a:chExt cx="0" cy="0"/>
        </a:xfrm>
      </p:grpSpPr>
      <p:grpSp>
        <p:nvGrpSpPr>
          <p:cNvPr id="9" name="Group 9">
            <a:extLst>
              <a:ext uri="{FF2B5EF4-FFF2-40B4-BE49-F238E27FC236}">
                <a16:creationId xmlns:a16="http://schemas.microsoft.com/office/drawing/2014/main" id="{D6D9CD9C-D10A-F37C-F53E-2D932D5CC40F}"/>
              </a:ext>
            </a:extLst>
          </p:cNvPr>
          <p:cNvGrpSpPr/>
          <p:nvPr/>
        </p:nvGrpSpPr>
        <p:grpSpPr>
          <a:xfrm>
            <a:off x="685799" y="495300"/>
            <a:ext cx="17068801" cy="2638134"/>
            <a:chOff x="0" y="0"/>
            <a:chExt cx="2741709" cy="694817"/>
          </a:xfrm>
        </p:grpSpPr>
        <p:sp>
          <p:nvSpPr>
            <p:cNvPr id="10" name="Freeform 10">
              <a:extLst>
                <a:ext uri="{FF2B5EF4-FFF2-40B4-BE49-F238E27FC236}">
                  <a16:creationId xmlns:a16="http://schemas.microsoft.com/office/drawing/2014/main" id="{D5A3E281-E893-575B-1667-662D00C247EB}"/>
                </a:ext>
              </a:extLst>
            </p:cNvPr>
            <p:cNvSpPr/>
            <p:nvPr/>
          </p:nvSpPr>
          <p:spPr>
            <a:xfrm>
              <a:off x="0" y="0"/>
              <a:ext cx="2741709" cy="694817"/>
            </a:xfrm>
            <a:custGeom>
              <a:avLst/>
              <a:gdLst/>
              <a:ahLst/>
              <a:cxnLst/>
              <a:rect l="l" t="t" r="r" b="b"/>
              <a:pathLst>
                <a:path w="2741709" h="694817">
                  <a:moveTo>
                    <a:pt x="26030" y="0"/>
                  </a:moveTo>
                  <a:lnTo>
                    <a:pt x="2715679" y="0"/>
                  </a:lnTo>
                  <a:cubicBezTo>
                    <a:pt x="2722583" y="0"/>
                    <a:pt x="2729204" y="2742"/>
                    <a:pt x="2734085" y="7624"/>
                  </a:cubicBezTo>
                  <a:cubicBezTo>
                    <a:pt x="2738967" y="12505"/>
                    <a:pt x="2741709" y="19126"/>
                    <a:pt x="2741709" y="26030"/>
                  </a:cubicBezTo>
                  <a:lnTo>
                    <a:pt x="2741709" y="668787"/>
                  </a:lnTo>
                  <a:cubicBezTo>
                    <a:pt x="2741709" y="683163"/>
                    <a:pt x="2730055" y="694817"/>
                    <a:pt x="2715679" y="694817"/>
                  </a:cubicBezTo>
                  <a:lnTo>
                    <a:pt x="26030" y="694817"/>
                  </a:lnTo>
                  <a:cubicBezTo>
                    <a:pt x="19126" y="694817"/>
                    <a:pt x="12505" y="692075"/>
                    <a:pt x="7624" y="687193"/>
                  </a:cubicBezTo>
                  <a:cubicBezTo>
                    <a:pt x="2742" y="682312"/>
                    <a:pt x="0" y="675691"/>
                    <a:pt x="0" y="668787"/>
                  </a:cubicBezTo>
                  <a:lnTo>
                    <a:pt x="0" y="26030"/>
                  </a:lnTo>
                  <a:cubicBezTo>
                    <a:pt x="0" y="11654"/>
                    <a:pt x="11654" y="0"/>
                    <a:pt x="26030" y="0"/>
                  </a:cubicBezTo>
                  <a:close/>
                </a:path>
              </a:pathLst>
            </a:custGeom>
            <a:gradFill rotWithShape="1">
              <a:gsLst>
                <a:gs pos="0">
                  <a:srgbClr val="0C4A5B">
                    <a:alpha val="100000"/>
                  </a:srgbClr>
                </a:gs>
                <a:gs pos="100000">
                  <a:schemeClr val="bg1"/>
                </a:gs>
              </a:gsLst>
              <a:lin ang="2700000"/>
            </a:gradFill>
          </p:spPr>
          <p:txBody>
            <a:bodyPr/>
            <a:lstStyle/>
            <a:p>
              <a:endParaRPr lang="en-US" dirty="0"/>
            </a:p>
          </p:txBody>
        </p:sp>
        <p:sp>
          <p:nvSpPr>
            <p:cNvPr id="11" name="TextBox 11">
              <a:extLst>
                <a:ext uri="{FF2B5EF4-FFF2-40B4-BE49-F238E27FC236}">
                  <a16:creationId xmlns:a16="http://schemas.microsoft.com/office/drawing/2014/main" id="{C1002CA5-E0E3-48EC-F61A-93003A8AFBEE}"/>
                </a:ext>
              </a:extLst>
            </p:cNvPr>
            <p:cNvSpPr txBox="1"/>
            <p:nvPr/>
          </p:nvSpPr>
          <p:spPr>
            <a:xfrm>
              <a:off x="0" y="19050"/>
              <a:ext cx="2741709" cy="675767"/>
            </a:xfrm>
            <a:prstGeom prst="rect">
              <a:avLst/>
            </a:prstGeom>
          </p:spPr>
          <p:txBody>
            <a:bodyPr lIns="50800" tIns="50800" rIns="50800" bIns="50800" rtlCol="0" anchor="ctr"/>
            <a:lstStyle/>
            <a:p>
              <a:pPr algn="l">
                <a:lnSpc>
                  <a:spcPts val="1387"/>
                </a:lnSpc>
              </a:pPr>
              <a:endParaRPr/>
            </a:p>
          </p:txBody>
        </p:sp>
      </p:grpSp>
      <p:sp>
        <p:nvSpPr>
          <p:cNvPr id="24" name="TextBox 24">
            <a:extLst>
              <a:ext uri="{FF2B5EF4-FFF2-40B4-BE49-F238E27FC236}">
                <a16:creationId xmlns:a16="http://schemas.microsoft.com/office/drawing/2014/main" id="{C8375668-D14E-FBC7-F0DC-90A1CD84EC23}"/>
              </a:ext>
            </a:extLst>
          </p:cNvPr>
          <p:cNvSpPr txBox="1"/>
          <p:nvPr/>
        </p:nvSpPr>
        <p:spPr>
          <a:xfrm>
            <a:off x="1214967" y="1077717"/>
            <a:ext cx="16082433" cy="654025"/>
          </a:xfrm>
          <a:prstGeom prst="rect">
            <a:avLst/>
          </a:prstGeom>
        </p:spPr>
        <p:txBody>
          <a:bodyPr wrap="square" lIns="0" tIns="0" rIns="0" bIns="0" rtlCol="0" anchor="t">
            <a:spAutoFit/>
          </a:bodyPr>
          <a:lstStyle/>
          <a:p>
            <a:pPr algn="l">
              <a:lnSpc>
                <a:spcPts val="5092"/>
              </a:lnSpc>
            </a:pPr>
            <a:r>
              <a:rPr lang="en-US" sz="4896" b="1" spc="-205" dirty="0">
                <a:solidFill>
                  <a:srgbClr val="FFFFFF"/>
                </a:solidFill>
                <a:latin typeface="Arial Bold"/>
                <a:ea typeface="Arial Bold"/>
                <a:cs typeface="Arial Bold"/>
                <a:sym typeface="Arial Bold"/>
              </a:rPr>
              <a:t>Cash Forecasting Report</a:t>
            </a:r>
          </a:p>
        </p:txBody>
      </p:sp>
      <p:pic>
        <p:nvPicPr>
          <p:cNvPr id="3" name="Picture 2">
            <a:extLst>
              <a:ext uri="{FF2B5EF4-FFF2-40B4-BE49-F238E27FC236}">
                <a16:creationId xmlns:a16="http://schemas.microsoft.com/office/drawing/2014/main" id="{76DF2C15-431E-0E9A-8C29-C00A4DC952E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214967" y="2003502"/>
            <a:ext cx="16082433" cy="7864397"/>
          </a:xfrm>
          <a:prstGeom prst="rect">
            <a:avLst/>
          </a:prstGeom>
        </p:spPr>
      </p:pic>
      <p:sp>
        <p:nvSpPr>
          <p:cNvPr id="4" name="Freeform 2">
            <a:extLst>
              <a:ext uri="{FF2B5EF4-FFF2-40B4-BE49-F238E27FC236}">
                <a16:creationId xmlns:a16="http://schemas.microsoft.com/office/drawing/2014/main" id="{C897A419-D462-5D2A-1653-70D9AC8B267E}"/>
              </a:ext>
            </a:extLst>
          </p:cNvPr>
          <p:cNvSpPr/>
          <p:nvPr/>
        </p:nvSpPr>
        <p:spPr>
          <a:xfrm>
            <a:off x="414861" y="1135101"/>
            <a:ext cx="499539" cy="503199"/>
          </a:xfrm>
          <a:custGeom>
            <a:avLst/>
            <a:gdLst/>
            <a:ahLst/>
            <a:cxnLst/>
            <a:rect l="l" t="t" r="r" b="b"/>
            <a:pathLst>
              <a:path w="499539" h="503199">
                <a:moveTo>
                  <a:pt x="0" y="0"/>
                </a:moveTo>
                <a:lnTo>
                  <a:pt x="499540" y="0"/>
                </a:lnTo>
                <a:lnTo>
                  <a:pt x="499540" y="503199"/>
                </a:lnTo>
                <a:lnTo>
                  <a:pt x="0" y="50319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pic>
        <p:nvPicPr>
          <p:cNvPr id="5" name="Picture 4">
            <a:extLst>
              <a:ext uri="{FF2B5EF4-FFF2-40B4-BE49-F238E27FC236}">
                <a16:creationId xmlns:a16="http://schemas.microsoft.com/office/drawing/2014/main" id="{08044595-185B-1317-0671-F1C801846FA9}"/>
              </a:ext>
            </a:extLst>
          </p:cNvPr>
          <p:cNvPicPr>
            <a:picLocks noChangeAspect="1"/>
          </p:cNvPicPr>
          <p:nvPr/>
        </p:nvPicPr>
        <p:blipFill>
          <a:blip r:embed="rId5"/>
          <a:stretch>
            <a:fillRect/>
          </a:stretch>
        </p:blipFill>
        <p:spPr>
          <a:xfrm>
            <a:off x="13639800" y="654234"/>
            <a:ext cx="3534478" cy="1262664"/>
          </a:xfrm>
          <a:prstGeom prst="rect">
            <a:avLst/>
          </a:prstGeom>
        </p:spPr>
      </p:pic>
      <p:sp>
        <p:nvSpPr>
          <p:cNvPr id="2" name="Rectangle 1">
            <a:extLst>
              <a:ext uri="{FF2B5EF4-FFF2-40B4-BE49-F238E27FC236}">
                <a16:creationId xmlns:a16="http://schemas.microsoft.com/office/drawing/2014/main" id="{2BE3F79F-0326-5343-216B-A421234B8B62}"/>
              </a:ext>
            </a:extLst>
          </p:cNvPr>
          <p:cNvSpPr/>
          <p:nvPr/>
        </p:nvSpPr>
        <p:spPr>
          <a:xfrm>
            <a:off x="8763000" y="4076700"/>
            <a:ext cx="6400800" cy="1219200"/>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2800" b="1" dirty="0">
                <a:solidFill>
                  <a:schemeClr val="tx1"/>
                </a:solidFill>
              </a:rPr>
              <a:t>Here, the forecast templates have been run</a:t>
            </a:r>
          </a:p>
        </p:txBody>
      </p:sp>
    </p:spTree>
    <p:extLst>
      <p:ext uri="{BB962C8B-B14F-4D97-AF65-F5344CB8AC3E}">
        <p14:creationId xmlns:p14="http://schemas.microsoft.com/office/powerpoint/2010/main" val="95636111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F51C64-A3C8-35B1-BED8-489B98F8261F}"/>
            </a:ext>
          </a:extLst>
        </p:cNvPr>
        <p:cNvGrpSpPr/>
        <p:nvPr/>
      </p:nvGrpSpPr>
      <p:grpSpPr>
        <a:xfrm>
          <a:off x="0" y="0"/>
          <a:ext cx="0" cy="0"/>
          <a:chOff x="0" y="0"/>
          <a:chExt cx="0" cy="0"/>
        </a:xfrm>
      </p:grpSpPr>
      <p:grpSp>
        <p:nvGrpSpPr>
          <p:cNvPr id="9" name="Group 9">
            <a:extLst>
              <a:ext uri="{FF2B5EF4-FFF2-40B4-BE49-F238E27FC236}">
                <a16:creationId xmlns:a16="http://schemas.microsoft.com/office/drawing/2014/main" id="{D0E7851E-AB59-928E-BB0A-6E94BE047FEF}"/>
              </a:ext>
            </a:extLst>
          </p:cNvPr>
          <p:cNvGrpSpPr/>
          <p:nvPr/>
        </p:nvGrpSpPr>
        <p:grpSpPr>
          <a:xfrm>
            <a:off x="685799" y="495300"/>
            <a:ext cx="17068801" cy="2638134"/>
            <a:chOff x="0" y="0"/>
            <a:chExt cx="2741709" cy="694817"/>
          </a:xfrm>
        </p:grpSpPr>
        <p:sp>
          <p:nvSpPr>
            <p:cNvPr id="10" name="Freeform 10">
              <a:extLst>
                <a:ext uri="{FF2B5EF4-FFF2-40B4-BE49-F238E27FC236}">
                  <a16:creationId xmlns:a16="http://schemas.microsoft.com/office/drawing/2014/main" id="{B8C6EAFA-3E54-C594-1FF3-F94373535EDF}"/>
                </a:ext>
              </a:extLst>
            </p:cNvPr>
            <p:cNvSpPr/>
            <p:nvPr/>
          </p:nvSpPr>
          <p:spPr>
            <a:xfrm>
              <a:off x="0" y="0"/>
              <a:ext cx="2741709" cy="694817"/>
            </a:xfrm>
            <a:custGeom>
              <a:avLst/>
              <a:gdLst/>
              <a:ahLst/>
              <a:cxnLst/>
              <a:rect l="l" t="t" r="r" b="b"/>
              <a:pathLst>
                <a:path w="2741709" h="694817">
                  <a:moveTo>
                    <a:pt x="26030" y="0"/>
                  </a:moveTo>
                  <a:lnTo>
                    <a:pt x="2715679" y="0"/>
                  </a:lnTo>
                  <a:cubicBezTo>
                    <a:pt x="2722583" y="0"/>
                    <a:pt x="2729204" y="2742"/>
                    <a:pt x="2734085" y="7624"/>
                  </a:cubicBezTo>
                  <a:cubicBezTo>
                    <a:pt x="2738967" y="12505"/>
                    <a:pt x="2741709" y="19126"/>
                    <a:pt x="2741709" y="26030"/>
                  </a:cubicBezTo>
                  <a:lnTo>
                    <a:pt x="2741709" y="668787"/>
                  </a:lnTo>
                  <a:cubicBezTo>
                    <a:pt x="2741709" y="683163"/>
                    <a:pt x="2730055" y="694817"/>
                    <a:pt x="2715679" y="694817"/>
                  </a:cubicBezTo>
                  <a:lnTo>
                    <a:pt x="26030" y="694817"/>
                  </a:lnTo>
                  <a:cubicBezTo>
                    <a:pt x="19126" y="694817"/>
                    <a:pt x="12505" y="692075"/>
                    <a:pt x="7624" y="687193"/>
                  </a:cubicBezTo>
                  <a:cubicBezTo>
                    <a:pt x="2742" y="682312"/>
                    <a:pt x="0" y="675691"/>
                    <a:pt x="0" y="668787"/>
                  </a:cubicBezTo>
                  <a:lnTo>
                    <a:pt x="0" y="26030"/>
                  </a:lnTo>
                  <a:cubicBezTo>
                    <a:pt x="0" y="11654"/>
                    <a:pt x="11654" y="0"/>
                    <a:pt x="26030" y="0"/>
                  </a:cubicBezTo>
                  <a:close/>
                </a:path>
              </a:pathLst>
            </a:custGeom>
            <a:gradFill rotWithShape="1">
              <a:gsLst>
                <a:gs pos="0">
                  <a:srgbClr val="0C4A5B">
                    <a:alpha val="100000"/>
                  </a:srgbClr>
                </a:gs>
                <a:gs pos="100000">
                  <a:schemeClr val="bg1"/>
                </a:gs>
              </a:gsLst>
              <a:lin ang="2700000"/>
            </a:gradFill>
          </p:spPr>
          <p:txBody>
            <a:bodyPr/>
            <a:lstStyle/>
            <a:p>
              <a:endParaRPr lang="en-US" dirty="0"/>
            </a:p>
          </p:txBody>
        </p:sp>
        <p:sp>
          <p:nvSpPr>
            <p:cNvPr id="11" name="TextBox 11">
              <a:extLst>
                <a:ext uri="{FF2B5EF4-FFF2-40B4-BE49-F238E27FC236}">
                  <a16:creationId xmlns:a16="http://schemas.microsoft.com/office/drawing/2014/main" id="{1E8B5CE6-1BF1-CD6A-A7E5-1DE210C1B6B9}"/>
                </a:ext>
              </a:extLst>
            </p:cNvPr>
            <p:cNvSpPr txBox="1"/>
            <p:nvPr/>
          </p:nvSpPr>
          <p:spPr>
            <a:xfrm>
              <a:off x="0" y="19050"/>
              <a:ext cx="2741709" cy="675767"/>
            </a:xfrm>
            <a:prstGeom prst="rect">
              <a:avLst/>
            </a:prstGeom>
          </p:spPr>
          <p:txBody>
            <a:bodyPr lIns="50800" tIns="50800" rIns="50800" bIns="50800" rtlCol="0" anchor="ctr"/>
            <a:lstStyle/>
            <a:p>
              <a:pPr algn="l">
                <a:lnSpc>
                  <a:spcPts val="1387"/>
                </a:lnSpc>
              </a:pPr>
              <a:endParaRPr/>
            </a:p>
          </p:txBody>
        </p:sp>
      </p:grpSp>
      <p:sp>
        <p:nvSpPr>
          <p:cNvPr id="24" name="TextBox 24">
            <a:extLst>
              <a:ext uri="{FF2B5EF4-FFF2-40B4-BE49-F238E27FC236}">
                <a16:creationId xmlns:a16="http://schemas.microsoft.com/office/drawing/2014/main" id="{FA3769DB-A906-78B3-BFB6-EADDB01EADDE}"/>
              </a:ext>
            </a:extLst>
          </p:cNvPr>
          <p:cNvSpPr txBox="1"/>
          <p:nvPr/>
        </p:nvSpPr>
        <p:spPr>
          <a:xfrm>
            <a:off x="1214967" y="1077717"/>
            <a:ext cx="16082433" cy="654025"/>
          </a:xfrm>
          <a:prstGeom prst="rect">
            <a:avLst/>
          </a:prstGeom>
        </p:spPr>
        <p:txBody>
          <a:bodyPr wrap="square" lIns="0" tIns="0" rIns="0" bIns="0" rtlCol="0" anchor="t">
            <a:spAutoFit/>
          </a:bodyPr>
          <a:lstStyle/>
          <a:p>
            <a:pPr algn="l">
              <a:lnSpc>
                <a:spcPts val="5092"/>
              </a:lnSpc>
            </a:pPr>
            <a:r>
              <a:rPr lang="en-US" sz="4896" b="1" spc="-205" dirty="0">
                <a:solidFill>
                  <a:srgbClr val="FFFFFF"/>
                </a:solidFill>
                <a:latin typeface="Arial Bold"/>
                <a:ea typeface="Arial Bold"/>
                <a:cs typeface="Arial Bold"/>
                <a:sym typeface="Arial Bold"/>
              </a:rPr>
              <a:t>Cash Forecasting Report</a:t>
            </a:r>
          </a:p>
        </p:txBody>
      </p:sp>
      <p:pic>
        <p:nvPicPr>
          <p:cNvPr id="3" name="Picture 2">
            <a:extLst>
              <a:ext uri="{FF2B5EF4-FFF2-40B4-BE49-F238E27FC236}">
                <a16:creationId xmlns:a16="http://schemas.microsoft.com/office/drawing/2014/main" id="{C1B9D023-DF26-9542-1352-B86DD528878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214967" y="2003502"/>
            <a:ext cx="15959311" cy="7940598"/>
          </a:xfrm>
          <a:prstGeom prst="rect">
            <a:avLst/>
          </a:prstGeom>
        </p:spPr>
      </p:pic>
      <p:sp>
        <p:nvSpPr>
          <p:cNvPr id="4" name="Freeform 2">
            <a:extLst>
              <a:ext uri="{FF2B5EF4-FFF2-40B4-BE49-F238E27FC236}">
                <a16:creationId xmlns:a16="http://schemas.microsoft.com/office/drawing/2014/main" id="{8D987DC0-732C-9BFA-7914-E373664057F4}"/>
              </a:ext>
            </a:extLst>
          </p:cNvPr>
          <p:cNvSpPr/>
          <p:nvPr/>
        </p:nvSpPr>
        <p:spPr>
          <a:xfrm>
            <a:off x="414861" y="1135101"/>
            <a:ext cx="499539" cy="503199"/>
          </a:xfrm>
          <a:custGeom>
            <a:avLst/>
            <a:gdLst/>
            <a:ahLst/>
            <a:cxnLst/>
            <a:rect l="l" t="t" r="r" b="b"/>
            <a:pathLst>
              <a:path w="499539" h="503199">
                <a:moveTo>
                  <a:pt x="0" y="0"/>
                </a:moveTo>
                <a:lnTo>
                  <a:pt x="499540" y="0"/>
                </a:lnTo>
                <a:lnTo>
                  <a:pt x="499540" y="503199"/>
                </a:lnTo>
                <a:lnTo>
                  <a:pt x="0" y="50319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pic>
        <p:nvPicPr>
          <p:cNvPr id="5" name="Picture 4">
            <a:extLst>
              <a:ext uri="{FF2B5EF4-FFF2-40B4-BE49-F238E27FC236}">
                <a16:creationId xmlns:a16="http://schemas.microsoft.com/office/drawing/2014/main" id="{46E95D47-538F-B44C-BF06-88E6D483168A}"/>
              </a:ext>
            </a:extLst>
          </p:cNvPr>
          <p:cNvPicPr>
            <a:picLocks noChangeAspect="1"/>
          </p:cNvPicPr>
          <p:nvPr/>
        </p:nvPicPr>
        <p:blipFill>
          <a:blip r:embed="rId5"/>
          <a:stretch>
            <a:fillRect/>
          </a:stretch>
        </p:blipFill>
        <p:spPr>
          <a:xfrm>
            <a:off x="13639800" y="654234"/>
            <a:ext cx="3534478" cy="1262664"/>
          </a:xfrm>
          <a:prstGeom prst="rect">
            <a:avLst/>
          </a:prstGeom>
        </p:spPr>
      </p:pic>
      <p:sp>
        <p:nvSpPr>
          <p:cNvPr id="2" name="Rectangle 1">
            <a:extLst>
              <a:ext uri="{FF2B5EF4-FFF2-40B4-BE49-F238E27FC236}">
                <a16:creationId xmlns:a16="http://schemas.microsoft.com/office/drawing/2014/main" id="{BD464BAB-B8B5-8921-A507-33D7F64BAB04}"/>
              </a:ext>
            </a:extLst>
          </p:cNvPr>
          <p:cNvSpPr/>
          <p:nvPr/>
        </p:nvSpPr>
        <p:spPr>
          <a:xfrm>
            <a:off x="6055783" y="5891067"/>
            <a:ext cx="6400800" cy="1219200"/>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2800" b="1" dirty="0">
                <a:solidFill>
                  <a:schemeClr val="tx1"/>
                </a:solidFill>
              </a:rPr>
              <a:t>Here, we will go to forecasts</a:t>
            </a:r>
          </a:p>
          <a:p>
            <a:pPr algn="ctr"/>
            <a:r>
              <a:rPr lang="en-US" sz="2800" b="1" dirty="0">
                <a:solidFill>
                  <a:schemeClr val="tx1"/>
                </a:solidFill>
              </a:rPr>
              <a:t>and check the forecast </a:t>
            </a:r>
          </a:p>
        </p:txBody>
      </p:sp>
    </p:spTree>
    <p:extLst>
      <p:ext uri="{BB962C8B-B14F-4D97-AF65-F5344CB8AC3E}">
        <p14:creationId xmlns:p14="http://schemas.microsoft.com/office/powerpoint/2010/main" val="268044964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BE5AA3-FF50-F1EA-8074-37820056AC5E}"/>
            </a:ext>
          </a:extLst>
        </p:cNvPr>
        <p:cNvGrpSpPr/>
        <p:nvPr/>
      </p:nvGrpSpPr>
      <p:grpSpPr>
        <a:xfrm>
          <a:off x="0" y="0"/>
          <a:ext cx="0" cy="0"/>
          <a:chOff x="0" y="0"/>
          <a:chExt cx="0" cy="0"/>
        </a:xfrm>
      </p:grpSpPr>
      <p:grpSp>
        <p:nvGrpSpPr>
          <p:cNvPr id="9" name="Group 9">
            <a:extLst>
              <a:ext uri="{FF2B5EF4-FFF2-40B4-BE49-F238E27FC236}">
                <a16:creationId xmlns:a16="http://schemas.microsoft.com/office/drawing/2014/main" id="{3624906E-AEEE-75CF-CD79-7BFCA57C353D}"/>
              </a:ext>
            </a:extLst>
          </p:cNvPr>
          <p:cNvGrpSpPr/>
          <p:nvPr/>
        </p:nvGrpSpPr>
        <p:grpSpPr>
          <a:xfrm>
            <a:off x="685799" y="495300"/>
            <a:ext cx="17068801" cy="2638134"/>
            <a:chOff x="0" y="0"/>
            <a:chExt cx="2741709" cy="694817"/>
          </a:xfrm>
        </p:grpSpPr>
        <p:sp>
          <p:nvSpPr>
            <p:cNvPr id="10" name="Freeform 10">
              <a:extLst>
                <a:ext uri="{FF2B5EF4-FFF2-40B4-BE49-F238E27FC236}">
                  <a16:creationId xmlns:a16="http://schemas.microsoft.com/office/drawing/2014/main" id="{A12660DE-CEA5-DEA4-50CE-B9AD1A202AA9}"/>
                </a:ext>
              </a:extLst>
            </p:cNvPr>
            <p:cNvSpPr/>
            <p:nvPr/>
          </p:nvSpPr>
          <p:spPr>
            <a:xfrm>
              <a:off x="0" y="0"/>
              <a:ext cx="2741709" cy="694817"/>
            </a:xfrm>
            <a:custGeom>
              <a:avLst/>
              <a:gdLst/>
              <a:ahLst/>
              <a:cxnLst/>
              <a:rect l="l" t="t" r="r" b="b"/>
              <a:pathLst>
                <a:path w="2741709" h="694817">
                  <a:moveTo>
                    <a:pt x="26030" y="0"/>
                  </a:moveTo>
                  <a:lnTo>
                    <a:pt x="2715679" y="0"/>
                  </a:lnTo>
                  <a:cubicBezTo>
                    <a:pt x="2722583" y="0"/>
                    <a:pt x="2729204" y="2742"/>
                    <a:pt x="2734085" y="7624"/>
                  </a:cubicBezTo>
                  <a:cubicBezTo>
                    <a:pt x="2738967" y="12505"/>
                    <a:pt x="2741709" y="19126"/>
                    <a:pt x="2741709" y="26030"/>
                  </a:cubicBezTo>
                  <a:lnTo>
                    <a:pt x="2741709" y="668787"/>
                  </a:lnTo>
                  <a:cubicBezTo>
                    <a:pt x="2741709" y="683163"/>
                    <a:pt x="2730055" y="694817"/>
                    <a:pt x="2715679" y="694817"/>
                  </a:cubicBezTo>
                  <a:lnTo>
                    <a:pt x="26030" y="694817"/>
                  </a:lnTo>
                  <a:cubicBezTo>
                    <a:pt x="19126" y="694817"/>
                    <a:pt x="12505" y="692075"/>
                    <a:pt x="7624" y="687193"/>
                  </a:cubicBezTo>
                  <a:cubicBezTo>
                    <a:pt x="2742" y="682312"/>
                    <a:pt x="0" y="675691"/>
                    <a:pt x="0" y="668787"/>
                  </a:cubicBezTo>
                  <a:lnTo>
                    <a:pt x="0" y="26030"/>
                  </a:lnTo>
                  <a:cubicBezTo>
                    <a:pt x="0" y="11654"/>
                    <a:pt x="11654" y="0"/>
                    <a:pt x="26030" y="0"/>
                  </a:cubicBezTo>
                  <a:close/>
                </a:path>
              </a:pathLst>
            </a:custGeom>
            <a:gradFill rotWithShape="1">
              <a:gsLst>
                <a:gs pos="0">
                  <a:srgbClr val="0C4A5B">
                    <a:alpha val="100000"/>
                  </a:srgbClr>
                </a:gs>
                <a:gs pos="100000">
                  <a:schemeClr val="bg1"/>
                </a:gs>
              </a:gsLst>
              <a:lin ang="2700000"/>
            </a:gradFill>
          </p:spPr>
          <p:txBody>
            <a:bodyPr/>
            <a:lstStyle/>
            <a:p>
              <a:endParaRPr lang="en-US" dirty="0"/>
            </a:p>
          </p:txBody>
        </p:sp>
        <p:sp>
          <p:nvSpPr>
            <p:cNvPr id="11" name="TextBox 11">
              <a:extLst>
                <a:ext uri="{FF2B5EF4-FFF2-40B4-BE49-F238E27FC236}">
                  <a16:creationId xmlns:a16="http://schemas.microsoft.com/office/drawing/2014/main" id="{29CBDBE0-AC76-ED11-0CF9-D13B4BC39633}"/>
                </a:ext>
              </a:extLst>
            </p:cNvPr>
            <p:cNvSpPr txBox="1"/>
            <p:nvPr/>
          </p:nvSpPr>
          <p:spPr>
            <a:xfrm>
              <a:off x="0" y="19050"/>
              <a:ext cx="2741709" cy="675767"/>
            </a:xfrm>
            <a:prstGeom prst="rect">
              <a:avLst/>
            </a:prstGeom>
          </p:spPr>
          <p:txBody>
            <a:bodyPr lIns="50800" tIns="50800" rIns="50800" bIns="50800" rtlCol="0" anchor="ctr"/>
            <a:lstStyle/>
            <a:p>
              <a:pPr algn="l">
                <a:lnSpc>
                  <a:spcPts val="1387"/>
                </a:lnSpc>
              </a:pPr>
              <a:endParaRPr/>
            </a:p>
          </p:txBody>
        </p:sp>
      </p:grpSp>
      <p:sp>
        <p:nvSpPr>
          <p:cNvPr id="24" name="TextBox 24">
            <a:extLst>
              <a:ext uri="{FF2B5EF4-FFF2-40B4-BE49-F238E27FC236}">
                <a16:creationId xmlns:a16="http://schemas.microsoft.com/office/drawing/2014/main" id="{F2F50EAD-C163-EE63-CD5B-3C48A652F200}"/>
              </a:ext>
            </a:extLst>
          </p:cNvPr>
          <p:cNvSpPr txBox="1"/>
          <p:nvPr/>
        </p:nvSpPr>
        <p:spPr>
          <a:xfrm>
            <a:off x="1214967" y="1077717"/>
            <a:ext cx="16082433" cy="654025"/>
          </a:xfrm>
          <a:prstGeom prst="rect">
            <a:avLst/>
          </a:prstGeom>
        </p:spPr>
        <p:txBody>
          <a:bodyPr wrap="square" lIns="0" tIns="0" rIns="0" bIns="0" rtlCol="0" anchor="t">
            <a:spAutoFit/>
          </a:bodyPr>
          <a:lstStyle/>
          <a:p>
            <a:pPr algn="l">
              <a:lnSpc>
                <a:spcPts val="5092"/>
              </a:lnSpc>
            </a:pPr>
            <a:r>
              <a:rPr lang="en-US" sz="4896" b="1" spc="-205" dirty="0">
                <a:solidFill>
                  <a:srgbClr val="FFFFFF"/>
                </a:solidFill>
                <a:latin typeface="Arial Bold"/>
                <a:ea typeface="Arial Bold"/>
                <a:cs typeface="Arial Bold"/>
                <a:sym typeface="Arial Bold"/>
              </a:rPr>
              <a:t>Cash Forecasting Report</a:t>
            </a:r>
          </a:p>
        </p:txBody>
      </p:sp>
      <p:pic>
        <p:nvPicPr>
          <p:cNvPr id="3" name="Picture 2">
            <a:extLst>
              <a:ext uri="{FF2B5EF4-FFF2-40B4-BE49-F238E27FC236}">
                <a16:creationId xmlns:a16="http://schemas.microsoft.com/office/drawing/2014/main" id="{2FE1702A-C48D-9ACC-5134-998A2E6E130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295400" y="2003502"/>
            <a:ext cx="15878878" cy="7715868"/>
          </a:xfrm>
          <a:prstGeom prst="rect">
            <a:avLst/>
          </a:prstGeom>
        </p:spPr>
      </p:pic>
      <p:sp>
        <p:nvSpPr>
          <p:cNvPr id="4" name="Freeform 2">
            <a:extLst>
              <a:ext uri="{FF2B5EF4-FFF2-40B4-BE49-F238E27FC236}">
                <a16:creationId xmlns:a16="http://schemas.microsoft.com/office/drawing/2014/main" id="{26CABA3B-1C74-EAE8-DAC7-C3BE715D95F7}"/>
              </a:ext>
            </a:extLst>
          </p:cNvPr>
          <p:cNvSpPr/>
          <p:nvPr/>
        </p:nvSpPr>
        <p:spPr>
          <a:xfrm>
            <a:off x="414861" y="1135101"/>
            <a:ext cx="499539" cy="503199"/>
          </a:xfrm>
          <a:custGeom>
            <a:avLst/>
            <a:gdLst/>
            <a:ahLst/>
            <a:cxnLst/>
            <a:rect l="l" t="t" r="r" b="b"/>
            <a:pathLst>
              <a:path w="499539" h="503199">
                <a:moveTo>
                  <a:pt x="0" y="0"/>
                </a:moveTo>
                <a:lnTo>
                  <a:pt x="499540" y="0"/>
                </a:lnTo>
                <a:lnTo>
                  <a:pt x="499540" y="503199"/>
                </a:lnTo>
                <a:lnTo>
                  <a:pt x="0" y="50319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pic>
        <p:nvPicPr>
          <p:cNvPr id="5" name="Picture 4">
            <a:extLst>
              <a:ext uri="{FF2B5EF4-FFF2-40B4-BE49-F238E27FC236}">
                <a16:creationId xmlns:a16="http://schemas.microsoft.com/office/drawing/2014/main" id="{5F6EA621-CD28-780B-4227-CA10762C383A}"/>
              </a:ext>
            </a:extLst>
          </p:cNvPr>
          <p:cNvPicPr>
            <a:picLocks noChangeAspect="1"/>
          </p:cNvPicPr>
          <p:nvPr/>
        </p:nvPicPr>
        <p:blipFill>
          <a:blip r:embed="rId5"/>
          <a:stretch>
            <a:fillRect/>
          </a:stretch>
        </p:blipFill>
        <p:spPr>
          <a:xfrm>
            <a:off x="13639800" y="654234"/>
            <a:ext cx="3534478" cy="1262664"/>
          </a:xfrm>
          <a:prstGeom prst="rect">
            <a:avLst/>
          </a:prstGeom>
        </p:spPr>
      </p:pic>
      <p:sp>
        <p:nvSpPr>
          <p:cNvPr id="2" name="Rectangle 1">
            <a:extLst>
              <a:ext uri="{FF2B5EF4-FFF2-40B4-BE49-F238E27FC236}">
                <a16:creationId xmlns:a16="http://schemas.microsoft.com/office/drawing/2014/main" id="{B52042CA-2726-99E0-72D4-8D072C36BF74}"/>
              </a:ext>
            </a:extLst>
          </p:cNvPr>
          <p:cNvSpPr/>
          <p:nvPr/>
        </p:nvSpPr>
        <p:spPr>
          <a:xfrm>
            <a:off x="5181600" y="2947317"/>
            <a:ext cx="6400800" cy="1219200"/>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2800" b="1" dirty="0">
                <a:solidFill>
                  <a:schemeClr val="tx1"/>
                </a:solidFill>
              </a:rPr>
              <a:t>Next, we will go to check requests for cash forecast report</a:t>
            </a:r>
          </a:p>
        </p:txBody>
      </p:sp>
    </p:spTree>
    <p:extLst>
      <p:ext uri="{BB962C8B-B14F-4D97-AF65-F5344CB8AC3E}">
        <p14:creationId xmlns:p14="http://schemas.microsoft.com/office/powerpoint/2010/main" val="173200224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180C57-B2CB-BC34-A543-7BD28E63E934}"/>
            </a:ext>
          </a:extLst>
        </p:cNvPr>
        <p:cNvGrpSpPr/>
        <p:nvPr/>
      </p:nvGrpSpPr>
      <p:grpSpPr>
        <a:xfrm>
          <a:off x="0" y="0"/>
          <a:ext cx="0" cy="0"/>
          <a:chOff x="0" y="0"/>
          <a:chExt cx="0" cy="0"/>
        </a:xfrm>
      </p:grpSpPr>
      <p:grpSp>
        <p:nvGrpSpPr>
          <p:cNvPr id="9" name="Group 9">
            <a:extLst>
              <a:ext uri="{FF2B5EF4-FFF2-40B4-BE49-F238E27FC236}">
                <a16:creationId xmlns:a16="http://schemas.microsoft.com/office/drawing/2014/main" id="{CF8A2B14-20EC-2F32-E585-1A843A66D915}"/>
              </a:ext>
            </a:extLst>
          </p:cNvPr>
          <p:cNvGrpSpPr/>
          <p:nvPr/>
        </p:nvGrpSpPr>
        <p:grpSpPr>
          <a:xfrm>
            <a:off x="685799" y="495300"/>
            <a:ext cx="17068801" cy="2638134"/>
            <a:chOff x="0" y="0"/>
            <a:chExt cx="2741709" cy="694817"/>
          </a:xfrm>
        </p:grpSpPr>
        <p:sp>
          <p:nvSpPr>
            <p:cNvPr id="10" name="Freeform 10">
              <a:extLst>
                <a:ext uri="{FF2B5EF4-FFF2-40B4-BE49-F238E27FC236}">
                  <a16:creationId xmlns:a16="http://schemas.microsoft.com/office/drawing/2014/main" id="{4C1A2786-04FB-3FA4-6FCB-0FD46B5FF938}"/>
                </a:ext>
              </a:extLst>
            </p:cNvPr>
            <p:cNvSpPr/>
            <p:nvPr/>
          </p:nvSpPr>
          <p:spPr>
            <a:xfrm>
              <a:off x="0" y="0"/>
              <a:ext cx="2741709" cy="694817"/>
            </a:xfrm>
            <a:custGeom>
              <a:avLst/>
              <a:gdLst/>
              <a:ahLst/>
              <a:cxnLst/>
              <a:rect l="l" t="t" r="r" b="b"/>
              <a:pathLst>
                <a:path w="2741709" h="694817">
                  <a:moveTo>
                    <a:pt x="26030" y="0"/>
                  </a:moveTo>
                  <a:lnTo>
                    <a:pt x="2715679" y="0"/>
                  </a:lnTo>
                  <a:cubicBezTo>
                    <a:pt x="2722583" y="0"/>
                    <a:pt x="2729204" y="2742"/>
                    <a:pt x="2734085" y="7624"/>
                  </a:cubicBezTo>
                  <a:cubicBezTo>
                    <a:pt x="2738967" y="12505"/>
                    <a:pt x="2741709" y="19126"/>
                    <a:pt x="2741709" y="26030"/>
                  </a:cubicBezTo>
                  <a:lnTo>
                    <a:pt x="2741709" y="668787"/>
                  </a:lnTo>
                  <a:cubicBezTo>
                    <a:pt x="2741709" y="683163"/>
                    <a:pt x="2730055" y="694817"/>
                    <a:pt x="2715679" y="694817"/>
                  </a:cubicBezTo>
                  <a:lnTo>
                    <a:pt x="26030" y="694817"/>
                  </a:lnTo>
                  <a:cubicBezTo>
                    <a:pt x="19126" y="694817"/>
                    <a:pt x="12505" y="692075"/>
                    <a:pt x="7624" y="687193"/>
                  </a:cubicBezTo>
                  <a:cubicBezTo>
                    <a:pt x="2742" y="682312"/>
                    <a:pt x="0" y="675691"/>
                    <a:pt x="0" y="668787"/>
                  </a:cubicBezTo>
                  <a:lnTo>
                    <a:pt x="0" y="26030"/>
                  </a:lnTo>
                  <a:cubicBezTo>
                    <a:pt x="0" y="11654"/>
                    <a:pt x="11654" y="0"/>
                    <a:pt x="26030" y="0"/>
                  </a:cubicBezTo>
                  <a:close/>
                </a:path>
              </a:pathLst>
            </a:custGeom>
            <a:gradFill rotWithShape="1">
              <a:gsLst>
                <a:gs pos="0">
                  <a:srgbClr val="0C4A5B">
                    <a:alpha val="100000"/>
                  </a:srgbClr>
                </a:gs>
                <a:gs pos="100000">
                  <a:schemeClr val="bg1"/>
                </a:gs>
              </a:gsLst>
              <a:lin ang="2700000"/>
            </a:gradFill>
          </p:spPr>
          <p:txBody>
            <a:bodyPr/>
            <a:lstStyle/>
            <a:p>
              <a:endParaRPr lang="en-US" dirty="0"/>
            </a:p>
          </p:txBody>
        </p:sp>
        <p:sp>
          <p:nvSpPr>
            <p:cNvPr id="11" name="TextBox 11">
              <a:extLst>
                <a:ext uri="{FF2B5EF4-FFF2-40B4-BE49-F238E27FC236}">
                  <a16:creationId xmlns:a16="http://schemas.microsoft.com/office/drawing/2014/main" id="{4D3FBA61-2BCB-E1D1-7DB6-FF737C35F633}"/>
                </a:ext>
              </a:extLst>
            </p:cNvPr>
            <p:cNvSpPr txBox="1"/>
            <p:nvPr/>
          </p:nvSpPr>
          <p:spPr>
            <a:xfrm>
              <a:off x="0" y="19050"/>
              <a:ext cx="2741709" cy="675767"/>
            </a:xfrm>
            <a:prstGeom prst="rect">
              <a:avLst/>
            </a:prstGeom>
          </p:spPr>
          <p:txBody>
            <a:bodyPr lIns="50800" tIns="50800" rIns="50800" bIns="50800" rtlCol="0" anchor="ctr"/>
            <a:lstStyle/>
            <a:p>
              <a:pPr algn="l">
                <a:lnSpc>
                  <a:spcPts val="1387"/>
                </a:lnSpc>
              </a:pPr>
              <a:endParaRPr/>
            </a:p>
          </p:txBody>
        </p:sp>
      </p:grpSp>
      <p:sp>
        <p:nvSpPr>
          <p:cNvPr id="24" name="TextBox 24">
            <a:extLst>
              <a:ext uri="{FF2B5EF4-FFF2-40B4-BE49-F238E27FC236}">
                <a16:creationId xmlns:a16="http://schemas.microsoft.com/office/drawing/2014/main" id="{18410AC3-57B0-0F56-C4A7-E0A25521D223}"/>
              </a:ext>
            </a:extLst>
          </p:cNvPr>
          <p:cNvSpPr txBox="1"/>
          <p:nvPr/>
        </p:nvSpPr>
        <p:spPr>
          <a:xfrm>
            <a:off x="1214967" y="1077717"/>
            <a:ext cx="16082433" cy="654025"/>
          </a:xfrm>
          <a:prstGeom prst="rect">
            <a:avLst/>
          </a:prstGeom>
        </p:spPr>
        <p:txBody>
          <a:bodyPr wrap="square" lIns="0" tIns="0" rIns="0" bIns="0" rtlCol="0" anchor="t">
            <a:spAutoFit/>
          </a:bodyPr>
          <a:lstStyle/>
          <a:p>
            <a:pPr algn="l">
              <a:lnSpc>
                <a:spcPts val="5092"/>
              </a:lnSpc>
            </a:pPr>
            <a:r>
              <a:rPr lang="en-US" sz="4896" b="1" spc="-205" dirty="0">
                <a:solidFill>
                  <a:srgbClr val="FFFFFF"/>
                </a:solidFill>
                <a:latin typeface="Arial Bold"/>
                <a:ea typeface="Arial Bold"/>
                <a:cs typeface="Arial Bold"/>
                <a:sym typeface="Arial Bold"/>
              </a:rPr>
              <a:t>Cash Forecasting Report</a:t>
            </a:r>
          </a:p>
        </p:txBody>
      </p:sp>
      <p:pic>
        <p:nvPicPr>
          <p:cNvPr id="3" name="Picture 2">
            <a:extLst>
              <a:ext uri="{FF2B5EF4-FFF2-40B4-BE49-F238E27FC236}">
                <a16:creationId xmlns:a16="http://schemas.microsoft.com/office/drawing/2014/main" id="{B7D3400C-AEA1-A6CD-17CD-26B6CA56768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71600" y="1943100"/>
            <a:ext cx="15621000" cy="7940598"/>
          </a:xfrm>
          <a:prstGeom prst="rect">
            <a:avLst/>
          </a:prstGeom>
        </p:spPr>
      </p:pic>
      <p:sp>
        <p:nvSpPr>
          <p:cNvPr id="4" name="Freeform 2">
            <a:extLst>
              <a:ext uri="{FF2B5EF4-FFF2-40B4-BE49-F238E27FC236}">
                <a16:creationId xmlns:a16="http://schemas.microsoft.com/office/drawing/2014/main" id="{9AC3EC7F-8724-F979-A0A2-D1DFDE05C727}"/>
              </a:ext>
            </a:extLst>
          </p:cNvPr>
          <p:cNvSpPr/>
          <p:nvPr/>
        </p:nvSpPr>
        <p:spPr>
          <a:xfrm>
            <a:off x="414861" y="1135101"/>
            <a:ext cx="499539" cy="503199"/>
          </a:xfrm>
          <a:custGeom>
            <a:avLst/>
            <a:gdLst/>
            <a:ahLst/>
            <a:cxnLst/>
            <a:rect l="l" t="t" r="r" b="b"/>
            <a:pathLst>
              <a:path w="499539" h="503199">
                <a:moveTo>
                  <a:pt x="0" y="0"/>
                </a:moveTo>
                <a:lnTo>
                  <a:pt x="499540" y="0"/>
                </a:lnTo>
                <a:lnTo>
                  <a:pt x="499540" y="503199"/>
                </a:lnTo>
                <a:lnTo>
                  <a:pt x="0" y="50319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pic>
        <p:nvPicPr>
          <p:cNvPr id="5" name="Picture 4">
            <a:extLst>
              <a:ext uri="{FF2B5EF4-FFF2-40B4-BE49-F238E27FC236}">
                <a16:creationId xmlns:a16="http://schemas.microsoft.com/office/drawing/2014/main" id="{D0E7F316-4988-F151-20C2-F2DB3BA6282C}"/>
              </a:ext>
            </a:extLst>
          </p:cNvPr>
          <p:cNvPicPr>
            <a:picLocks noChangeAspect="1"/>
          </p:cNvPicPr>
          <p:nvPr/>
        </p:nvPicPr>
        <p:blipFill>
          <a:blip r:embed="rId5"/>
          <a:stretch>
            <a:fillRect/>
          </a:stretch>
        </p:blipFill>
        <p:spPr>
          <a:xfrm>
            <a:off x="13639800" y="654234"/>
            <a:ext cx="3534478" cy="1262664"/>
          </a:xfrm>
          <a:prstGeom prst="rect">
            <a:avLst/>
          </a:prstGeom>
        </p:spPr>
      </p:pic>
      <p:sp>
        <p:nvSpPr>
          <p:cNvPr id="2" name="Rectangle 1">
            <a:extLst>
              <a:ext uri="{FF2B5EF4-FFF2-40B4-BE49-F238E27FC236}">
                <a16:creationId xmlns:a16="http://schemas.microsoft.com/office/drawing/2014/main" id="{6195B21D-FC73-2C0F-55EE-F002D32BF218}"/>
              </a:ext>
            </a:extLst>
          </p:cNvPr>
          <p:cNvSpPr/>
          <p:nvPr/>
        </p:nvSpPr>
        <p:spPr>
          <a:xfrm>
            <a:off x="9906000" y="2794917"/>
            <a:ext cx="6400800" cy="1524000"/>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r>
              <a:rPr lang="en-US" sz="2800" b="1" dirty="0">
                <a:solidFill>
                  <a:schemeClr val="tx1"/>
                </a:solidFill>
              </a:rPr>
              <a:t>Finally, we will have the report that we created and ran for the cash forecasting, including cash inflows and cash outflows.</a:t>
            </a:r>
            <a:endParaRPr lang="en-US" sz="2800" dirty="0">
              <a:solidFill>
                <a:schemeClr val="tx1"/>
              </a:solidFill>
            </a:endParaRPr>
          </a:p>
        </p:txBody>
      </p:sp>
    </p:spTree>
    <p:extLst>
      <p:ext uri="{BB962C8B-B14F-4D97-AF65-F5344CB8AC3E}">
        <p14:creationId xmlns:p14="http://schemas.microsoft.com/office/powerpoint/2010/main" val="316125463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solidFill>
          <a:srgbClr val="141519"/>
        </a:solidFill>
        <a:effectLst/>
      </p:bgPr>
    </p:bg>
    <p:spTree>
      <p:nvGrpSpPr>
        <p:cNvPr id="1" name=""/>
        <p:cNvGrpSpPr/>
        <p:nvPr/>
      </p:nvGrpSpPr>
      <p:grpSpPr>
        <a:xfrm>
          <a:off x="0" y="0"/>
          <a:ext cx="0" cy="0"/>
          <a:chOff x="0" y="0"/>
          <a:chExt cx="0" cy="0"/>
        </a:xfrm>
      </p:grpSpPr>
      <p:sp>
        <p:nvSpPr>
          <p:cNvPr id="2" name="Freeform 2"/>
          <p:cNvSpPr/>
          <p:nvPr/>
        </p:nvSpPr>
        <p:spPr>
          <a:xfrm>
            <a:off x="1074577" y="845799"/>
            <a:ext cx="499539" cy="503199"/>
          </a:xfrm>
          <a:custGeom>
            <a:avLst/>
            <a:gdLst/>
            <a:ahLst/>
            <a:cxnLst/>
            <a:rect l="l" t="t" r="r" b="b"/>
            <a:pathLst>
              <a:path w="499539" h="503199">
                <a:moveTo>
                  <a:pt x="0" y="0"/>
                </a:moveTo>
                <a:lnTo>
                  <a:pt x="499540" y="0"/>
                </a:lnTo>
                <a:lnTo>
                  <a:pt x="499540" y="503199"/>
                </a:lnTo>
                <a:lnTo>
                  <a:pt x="0" y="50319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3" name="Group 3"/>
          <p:cNvGrpSpPr/>
          <p:nvPr/>
        </p:nvGrpSpPr>
        <p:grpSpPr>
          <a:xfrm rot="374770">
            <a:off x="-1666180" y="6478089"/>
            <a:ext cx="20251759" cy="18180272"/>
            <a:chOff x="0" y="0"/>
            <a:chExt cx="5333797" cy="4788220"/>
          </a:xfrm>
        </p:grpSpPr>
        <p:sp>
          <p:nvSpPr>
            <p:cNvPr id="4" name="Freeform 4"/>
            <p:cNvSpPr/>
            <p:nvPr/>
          </p:nvSpPr>
          <p:spPr>
            <a:xfrm>
              <a:off x="0" y="0"/>
              <a:ext cx="5333797" cy="4788220"/>
            </a:xfrm>
            <a:custGeom>
              <a:avLst/>
              <a:gdLst/>
              <a:ahLst/>
              <a:cxnLst/>
              <a:rect l="l" t="t" r="r" b="b"/>
              <a:pathLst>
                <a:path w="5333797" h="4788220">
                  <a:moveTo>
                    <a:pt x="0" y="0"/>
                  </a:moveTo>
                  <a:lnTo>
                    <a:pt x="5333797" y="0"/>
                  </a:lnTo>
                  <a:lnTo>
                    <a:pt x="5333797" y="4788220"/>
                  </a:lnTo>
                  <a:lnTo>
                    <a:pt x="0" y="4788220"/>
                  </a:lnTo>
                  <a:close/>
                </a:path>
              </a:pathLst>
            </a:custGeom>
            <a:gradFill rotWithShape="1">
              <a:gsLst>
                <a:gs pos="0">
                  <a:srgbClr val="27DDDF">
                    <a:alpha val="0"/>
                  </a:srgbClr>
                </a:gs>
                <a:gs pos="100000">
                  <a:srgbClr val="27DDDF">
                    <a:alpha val="100000"/>
                  </a:srgbClr>
                </a:gs>
              </a:gsLst>
              <a:lin ang="5400000"/>
            </a:gradFill>
          </p:spPr>
          <p:txBody>
            <a:bodyPr/>
            <a:lstStyle/>
            <a:p>
              <a:endParaRPr lang="en-US"/>
            </a:p>
          </p:txBody>
        </p:sp>
        <p:sp>
          <p:nvSpPr>
            <p:cNvPr id="5" name="TextBox 5"/>
            <p:cNvSpPr txBox="1"/>
            <p:nvPr/>
          </p:nvSpPr>
          <p:spPr>
            <a:xfrm>
              <a:off x="0" y="19050"/>
              <a:ext cx="5333797" cy="4769170"/>
            </a:xfrm>
            <a:prstGeom prst="rect">
              <a:avLst/>
            </a:prstGeom>
          </p:spPr>
          <p:txBody>
            <a:bodyPr lIns="50800" tIns="50800" rIns="50800" bIns="50800" rtlCol="0" anchor="ctr"/>
            <a:lstStyle/>
            <a:p>
              <a:pPr algn="ctr">
                <a:lnSpc>
                  <a:spcPts val="1387"/>
                </a:lnSpc>
              </a:pPr>
              <a:endParaRPr/>
            </a:p>
          </p:txBody>
        </p:sp>
      </p:grpSp>
      <p:sp>
        <p:nvSpPr>
          <p:cNvPr id="27" name="TextBox 27"/>
          <p:cNvSpPr txBox="1"/>
          <p:nvPr/>
        </p:nvSpPr>
        <p:spPr>
          <a:xfrm>
            <a:off x="2080871" y="4822252"/>
            <a:ext cx="14126257" cy="1910779"/>
          </a:xfrm>
          <a:prstGeom prst="rect">
            <a:avLst/>
          </a:prstGeom>
        </p:spPr>
        <p:txBody>
          <a:bodyPr lIns="0" tIns="0" rIns="0" bIns="0" rtlCol="0" anchor="t">
            <a:spAutoFit/>
          </a:bodyPr>
          <a:lstStyle/>
          <a:p>
            <a:pPr algn="ctr">
              <a:lnSpc>
                <a:spcPts val="14851"/>
              </a:lnSpc>
            </a:pPr>
            <a:r>
              <a:rPr lang="en-US" sz="14279" b="1" spc="-599" dirty="0">
                <a:solidFill>
                  <a:srgbClr val="FFFFFF"/>
                </a:solidFill>
                <a:latin typeface="Arial Bold"/>
                <a:ea typeface="Arial Bold"/>
                <a:cs typeface="Arial Bold"/>
                <a:sym typeface="Arial Bold"/>
              </a:rPr>
              <a:t>Thank you</a:t>
            </a:r>
          </a:p>
        </p:txBody>
      </p:sp>
      <p:pic>
        <p:nvPicPr>
          <p:cNvPr id="8" name="Picture 7">
            <a:extLst>
              <a:ext uri="{FF2B5EF4-FFF2-40B4-BE49-F238E27FC236}">
                <a16:creationId xmlns:a16="http://schemas.microsoft.com/office/drawing/2014/main" id="{A7610174-92E3-096B-2ECB-7CAF024B0F91}"/>
              </a:ext>
            </a:extLst>
          </p:cNvPr>
          <p:cNvPicPr>
            <a:picLocks noChangeAspect="1"/>
          </p:cNvPicPr>
          <p:nvPr/>
        </p:nvPicPr>
        <p:blipFill>
          <a:blip r:embed="rId4"/>
          <a:stretch>
            <a:fillRect/>
          </a:stretch>
        </p:blipFill>
        <p:spPr>
          <a:xfrm>
            <a:off x="5105399" y="519102"/>
            <a:ext cx="8077200" cy="426720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565310-B21D-0E05-CA52-1656ED8DECAC}"/>
            </a:ext>
          </a:extLst>
        </p:cNvPr>
        <p:cNvGrpSpPr/>
        <p:nvPr/>
      </p:nvGrpSpPr>
      <p:grpSpPr>
        <a:xfrm>
          <a:off x="0" y="0"/>
          <a:ext cx="0" cy="0"/>
          <a:chOff x="0" y="0"/>
          <a:chExt cx="0" cy="0"/>
        </a:xfrm>
      </p:grpSpPr>
      <p:sp>
        <p:nvSpPr>
          <p:cNvPr id="5" name="Freeform 10">
            <a:extLst>
              <a:ext uri="{FF2B5EF4-FFF2-40B4-BE49-F238E27FC236}">
                <a16:creationId xmlns:a16="http://schemas.microsoft.com/office/drawing/2014/main" id="{69F0A214-3447-3C0E-3B45-F6CF9AEFB8E5}"/>
              </a:ext>
            </a:extLst>
          </p:cNvPr>
          <p:cNvSpPr/>
          <p:nvPr/>
        </p:nvSpPr>
        <p:spPr>
          <a:xfrm>
            <a:off x="685799" y="495300"/>
            <a:ext cx="17068801" cy="2638134"/>
          </a:xfrm>
          <a:custGeom>
            <a:avLst/>
            <a:gdLst/>
            <a:ahLst/>
            <a:cxnLst/>
            <a:rect l="l" t="t" r="r" b="b"/>
            <a:pathLst>
              <a:path w="2741709" h="694817">
                <a:moveTo>
                  <a:pt x="26030" y="0"/>
                </a:moveTo>
                <a:lnTo>
                  <a:pt x="2715679" y="0"/>
                </a:lnTo>
                <a:cubicBezTo>
                  <a:pt x="2722583" y="0"/>
                  <a:pt x="2729204" y="2742"/>
                  <a:pt x="2734085" y="7624"/>
                </a:cubicBezTo>
                <a:cubicBezTo>
                  <a:pt x="2738967" y="12505"/>
                  <a:pt x="2741709" y="19126"/>
                  <a:pt x="2741709" y="26030"/>
                </a:cubicBezTo>
                <a:lnTo>
                  <a:pt x="2741709" y="668787"/>
                </a:lnTo>
                <a:cubicBezTo>
                  <a:pt x="2741709" y="683163"/>
                  <a:pt x="2730055" y="694817"/>
                  <a:pt x="2715679" y="694817"/>
                </a:cubicBezTo>
                <a:lnTo>
                  <a:pt x="26030" y="694817"/>
                </a:lnTo>
                <a:cubicBezTo>
                  <a:pt x="19126" y="694817"/>
                  <a:pt x="12505" y="692075"/>
                  <a:pt x="7624" y="687193"/>
                </a:cubicBezTo>
                <a:cubicBezTo>
                  <a:pt x="2742" y="682312"/>
                  <a:pt x="0" y="675691"/>
                  <a:pt x="0" y="668787"/>
                </a:cubicBezTo>
                <a:lnTo>
                  <a:pt x="0" y="26030"/>
                </a:lnTo>
                <a:cubicBezTo>
                  <a:pt x="0" y="11654"/>
                  <a:pt x="11654" y="0"/>
                  <a:pt x="26030" y="0"/>
                </a:cubicBezTo>
                <a:close/>
              </a:path>
            </a:pathLst>
          </a:custGeom>
          <a:gradFill rotWithShape="1">
            <a:gsLst>
              <a:gs pos="0">
                <a:srgbClr val="0C4A5B">
                  <a:alpha val="100000"/>
                </a:srgbClr>
              </a:gs>
              <a:gs pos="100000">
                <a:schemeClr val="bg1"/>
              </a:gs>
            </a:gsLst>
            <a:lin ang="2700000"/>
          </a:gradFill>
        </p:spPr>
        <p:txBody>
          <a:bodyPr/>
          <a:lstStyle/>
          <a:p>
            <a:endParaRPr lang="en-US" dirty="0"/>
          </a:p>
        </p:txBody>
      </p:sp>
      <p:sp>
        <p:nvSpPr>
          <p:cNvPr id="24" name="TextBox 24">
            <a:extLst>
              <a:ext uri="{FF2B5EF4-FFF2-40B4-BE49-F238E27FC236}">
                <a16:creationId xmlns:a16="http://schemas.microsoft.com/office/drawing/2014/main" id="{2B2F37AE-A9C2-7AAF-10D6-27B8D7136AC6}"/>
              </a:ext>
            </a:extLst>
          </p:cNvPr>
          <p:cNvSpPr txBox="1"/>
          <p:nvPr/>
        </p:nvSpPr>
        <p:spPr>
          <a:xfrm>
            <a:off x="1214967" y="1077717"/>
            <a:ext cx="16082433" cy="654025"/>
          </a:xfrm>
          <a:prstGeom prst="rect">
            <a:avLst/>
          </a:prstGeom>
        </p:spPr>
        <p:txBody>
          <a:bodyPr wrap="square" lIns="0" tIns="0" rIns="0" bIns="0" rtlCol="0" anchor="t">
            <a:spAutoFit/>
          </a:bodyPr>
          <a:lstStyle/>
          <a:p>
            <a:pPr>
              <a:lnSpc>
                <a:spcPts val="5092"/>
              </a:lnSpc>
            </a:pPr>
            <a:r>
              <a:rPr lang="en-US" sz="4896" b="1" spc="-205" dirty="0">
                <a:solidFill>
                  <a:srgbClr val="FFFFFF"/>
                </a:solidFill>
                <a:latin typeface="Arial Bold"/>
                <a:ea typeface="Arial Bold"/>
                <a:cs typeface="Arial Bold"/>
                <a:sym typeface="Arial Bold"/>
              </a:rPr>
              <a:t>Oracle Cash Management Setup</a:t>
            </a:r>
          </a:p>
        </p:txBody>
      </p:sp>
      <p:sp>
        <p:nvSpPr>
          <p:cNvPr id="6" name="Freeform 2">
            <a:extLst>
              <a:ext uri="{FF2B5EF4-FFF2-40B4-BE49-F238E27FC236}">
                <a16:creationId xmlns:a16="http://schemas.microsoft.com/office/drawing/2014/main" id="{47A38E30-CA1D-4754-15FF-17F8698E4442}"/>
              </a:ext>
            </a:extLst>
          </p:cNvPr>
          <p:cNvSpPr/>
          <p:nvPr/>
        </p:nvSpPr>
        <p:spPr>
          <a:xfrm>
            <a:off x="414861" y="1135101"/>
            <a:ext cx="499539" cy="503199"/>
          </a:xfrm>
          <a:custGeom>
            <a:avLst/>
            <a:gdLst/>
            <a:ahLst/>
            <a:cxnLst/>
            <a:rect l="l" t="t" r="r" b="b"/>
            <a:pathLst>
              <a:path w="499539" h="503199">
                <a:moveTo>
                  <a:pt x="0" y="0"/>
                </a:moveTo>
                <a:lnTo>
                  <a:pt x="499540" y="0"/>
                </a:lnTo>
                <a:lnTo>
                  <a:pt x="499540" y="503199"/>
                </a:lnTo>
                <a:lnTo>
                  <a:pt x="0" y="50319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14967" y="2095500"/>
            <a:ext cx="16082432" cy="8191500"/>
          </a:xfrm>
          <a:prstGeom prst="rect">
            <a:avLst/>
          </a:prstGeom>
        </p:spPr>
      </p:pic>
      <p:pic>
        <p:nvPicPr>
          <p:cNvPr id="2" name="Picture 1">
            <a:extLst>
              <a:ext uri="{FF2B5EF4-FFF2-40B4-BE49-F238E27FC236}">
                <a16:creationId xmlns:a16="http://schemas.microsoft.com/office/drawing/2014/main" id="{3B34BE7A-0F76-0753-C31C-F39F490FE849}"/>
              </a:ext>
            </a:extLst>
          </p:cNvPr>
          <p:cNvPicPr>
            <a:picLocks noChangeAspect="1"/>
          </p:cNvPicPr>
          <p:nvPr/>
        </p:nvPicPr>
        <p:blipFill>
          <a:blip r:embed="rId5"/>
          <a:stretch>
            <a:fillRect/>
          </a:stretch>
        </p:blipFill>
        <p:spPr>
          <a:xfrm>
            <a:off x="13639800" y="654234"/>
            <a:ext cx="3534478" cy="1262664"/>
          </a:xfrm>
          <a:prstGeom prst="rect">
            <a:avLst/>
          </a:prstGeom>
        </p:spPr>
      </p:pic>
    </p:spTree>
    <p:extLst>
      <p:ext uri="{BB962C8B-B14F-4D97-AF65-F5344CB8AC3E}">
        <p14:creationId xmlns:p14="http://schemas.microsoft.com/office/powerpoint/2010/main" val="18989729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F14846-3B68-C84D-2DC9-38B5166CC21C}"/>
            </a:ext>
          </a:extLst>
        </p:cNvPr>
        <p:cNvGrpSpPr/>
        <p:nvPr/>
      </p:nvGrpSpPr>
      <p:grpSpPr>
        <a:xfrm>
          <a:off x="0" y="0"/>
          <a:ext cx="0" cy="0"/>
          <a:chOff x="0" y="0"/>
          <a:chExt cx="0" cy="0"/>
        </a:xfrm>
      </p:grpSpPr>
      <p:sp>
        <p:nvSpPr>
          <p:cNvPr id="5" name="Freeform 10">
            <a:extLst>
              <a:ext uri="{FF2B5EF4-FFF2-40B4-BE49-F238E27FC236}">
                <a16:creationId xmlns:a16="http://schemas.microsoft.com/office/drawing/2014/main" id="{FA6C4603-54A5-8850-FB01-FD0DEB475DD1}"/>
              </a:ext>
            </a:extLst>
          </p:cNvPr>
          <p:cNvSpPr/>
          <p:nvPr/>
        </p:nvSpPr>
        <p:spPr>
          <a:xfrm>
            <a:off x="685799" y="495300"/>
            <a:ext cx="17068801" cy="2638134"/>
          </a:xfrm>
          <a:custGeom>
            <a:avLst/>
            <a:gdLst/>
            <a:ahLst/>
            <a:cxnLst/>
            <a:rect l="l" t="t" r="r" b="b"/>
            <a:pathLst>
              <a:path w="2741709" h="694817">
                <a:moveTo>
                  <a:pt x="26030" y="0"/>
                </a:moveTo>
                <a:lnTo>
                  <a:pt x="2715679" y="0"/>
                </a:lnTo>
                <a:cubicBezTo>
                  <a:pt x="2722583" y="0"/>
                  <a:pt x="2729204" y="2742"/>
                  <a:pt x="2734085" y="7624"/>
                </a:cubicBezTo>
                <a:cubicBezTo>
                  <a:pt x="2738967" y="12505"/>
                  <a:pt x="2741709" y="19126"/>
                  <a:pt x="2741709" y="26030"/>
                </a:cubicBezTo>
                <a:lnTo>
                  <a:pt x="2741709" y="668787"/>
                </a:lnTo>
                <a:cubicBezTo>
                  <a:pt x="2741709" y="683163"/>
                  <a:pt x="2730055" y="694817"/>
                  <a:pt x="2715679" y="694817"/>
                </a:cubicBezTo>
                <a:lnTo>
                  <a:pt x="26030" y="694817"/>
                </a:lnTo>
                <a:cubicBezTo>
                  <a:pt x="19126" y="694817"/>
                  <a:pt x="12505" y="692075"/>
                  <a:pt x="7624" y="687193"/>
                </a:cubicBezTo>
                <a:cubicBezTo>
                  <a:pt x="2742" y="682312"/>
                  <a:pt x="0" y="675691"/>
                  <a:pt x="0" y="668787"/>
                </a:cubicBezTo>
                <a:lnTo>
                  <a:pt x="0" y="26030"/>
                </a:lnTo>
                <a:cubicBezTo>
                  <a:pt x="0" y="11654"/>
                  <a:pt x="11654" y="0"/>
                  <a:pt x="26030" y="0"/>
                </a:cubicBezTo>
                <a:close/>
              </a:path>
            </a:pathLst>
          </a:custGeom>
          <a:gradFill rotWithShape="1">
            <a:gsLst>
              <a:gs pos="0">
                <a:srgbClr val="0C4A5B">
                  <a:alpha val="100000"/>
                </a:srgbClr>
              </a:gs>
              <a:gs pos="100000">
                <a:schemeClr val="bg1"/>
              </a:gs>
            </a:gsLst>
            <a:lin ang="2700000"/>
          </a:gradFill>
        </p:spPr>
        <p:txBody>
          <a:bodyPr/>
          <a:lstStyle/>
          <a:p>
            <a:endParaRPr lang="en-US" dirty="0"/>
          </a:p>
        </p:txBody>
      </p:sp>
      <p:sp>
        <p:nvSpPr>
          <p:cNvPr id="24" name="TextBox 24">
            <a:extLst>
              <a:ext uri="{FF2B5EF4-FFF2-40B4-BE49-F238E27FC236}">
                <a16:creationId xmlns:a16="http://schemas.microsoft.com/office/drawing/2014/main" id="{60DDBC47-1870-8E0A-A446-01C50FC0A03F}"/>
              </a:ext>
            </a:extLst>
          </p:cNvPr>
          <p:cNvSpPr txBox="1"/>
          <p:nvPr/>
        </p:nvSpPr>
        <p:spPr>
          <a:xfrm>
            <a:off x="1214967" y="1077717"/>
            <a:ext cx="16082433" cy="654025"/>
          </a:xfrm>
          <a:prstGeom prst="rect">
            <a:avLst/>
          </a:prstGeom>
        </p:spPr>
        <p:txBody>
          <a:bodyPr wrap="square" lIns="0" tIns="0" rIns="0" bIns="0" rtlCol="0" anchor="t">
            <a:spAutoFit/>
          </a:bodyPr>
          <a:lstStyle/>
          <a:p>
            <a:pPr>
              <a:lnSpc>
                <a:spcPts val="5092"/>
              </a:lnSpc>
            </a:pPr>
            <a:r>
              <a:rPr lang="en-US" sz="4896" b="1" spc="-205" dirty="0">
                <a:solidFill>
                  <a:srgbClr val="FFFFFF"/>
                </a:solidFill>
                <a:latin typeface="Arial Bold"/>
                <a:ea typeface="Arial Bold"/>
                <a:cs typeface="Arial Bold"/>
                <a:sym typeface="Arial Bold"/>
              </a:rPr>
              <a:t>Oracle Cash Management Setup</a:t>
            </a:r>
          </a:p>
        </p:txBody>
      </p:sp>
      <p:sp>
        <p:nvSpPr>
          <p:cNvPr id="6" name="Freeform 2">
            <a:extLst>
              <a:ext uri="{FF2B5EF4-FFF2-40B4-BE49-F238E27FC236}">
                <a16:creationId xmlns:a16="http://schemas.microsoft.com/office/drawing/2014/main" id="{2643B542-CCB5-C7E3-03FA-88A4DD3B9C94}"/>
              </a:ext>
            </a:extLst>
          </p:cNvPr>
          <p:cNvSpPr/>
          <p:nvPr/>
        </p:nvSpPr>
        <p:spPr>
          <a:xfrm>
            <a:off x="414861" y="1135101"/>
            <a:ext cx="499539" cy="503199"/>
          </a:xfrm>
          <a:custGeom>
            <a:avLst/>
            <a:gdLst/>
            <a:ahLst/>
            <a:cxnLst/>
            <a:rect l="l" t="t" r="r" b="b"/>
            <a:pathLst>
              <a:path w="499539" h="503199">
                <a:moveTo>
                  <a:pt x="0" y="0"/>
                </a:moveTo>
                <a:lnTo>
                  <a:pt x="499540" y="0"/>
                </a:lnTo>
                <a:lnTo>
                  <a:pt x="499540" y="503199"/>
                </a:lnTo>
                <a:lnTo>
                  <a:pt x="0" y="50319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pic>
        <p:nvPicPr>
          <p:cNvPr id="2" name="Picture 1">
            <a:extLst>
              <a:ext uri="{FF2B5EF4-FFF2-40B4-BE49-F238E27FC236}">
                <a16:creationId xmlns:a16="http://schemas.microsoft.com/office/drawing/2014/main" id="{42F0A5EC-6056-BC20-24A3-0A016F7C3EEF}"/>
              </a:ext>
            </a:extLst>
          </p:cNvPr>
          <p:cNvPicPr>
            <a:picLocks noChangeAspect="1"/>
          </p:cNvPicPr>
          <p:nvPr/>
        </p:nvPicPr>
        <p:blipFill>
          <a:blip r:embed="rId4"/>
          <a:stretch>
            <a:fillRect/>
          </a:stretch>
        </p:blipFill>
        <p:spPr>
          <a:xfrm>
            <a:off x="13639800" y="654234"/>
            <a:ext cx="3534478" cy="1262664"/>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4400" y="2043545"/>
            <a:ext cx="16687800" cy="8370102"/>
          </a:xfrm>
          <a:prstGeom prst="rect">
            <a:avLst/>
          </a:prstGeom>
        </p:spPr>
      </p:pic>
    </p:spTree>
    <p:extLst>
      <p:ext uri="{BB962C8B-B14F-4D97-AF65-F5344CB8AC3E}">
        <p14:creationId xmlns:p14="http://schemas.microsoft.com/office/powerpoint/2010/main" val="1391057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662D3A-3B4C-EF13-5D46-CA3DC5ACF564}"/>
            </a:ext>
          </a:extLst>
        </p:cNvPr>
        <p:cNvGrpSpPr/>
        <p:nvPr/>
      </p:nvGrpSpPr>
      <p:grpSpPr>
        <a:xfrm>
          <a:off x="0" y="0"/>
          <a:ext cx="0" cy="0"/>
          <a:chOff x="0" y="0"/>
          <a:chExt cx="0" cy="0"/>
        </a:xfrm>
      </p:grpSpPr>
      <p:sp>
        <p:nvSpPr>
          <p:cNvPr id="5" name="Freeform 10">
            <a:extLst>
              <a:ext uri="{FF2B5EF4-FFF2-40B4-BE49-F238E27FC236}">
                <a16:creationId xmlns:a16="http://schemas.microsoft.com/office/drawing/2014/main" id="{94736FCE-2704-169A-4C01-D7EA15666B64}"/>
              </a:ext>
            </a:extLst>
          </p:cNvPr>
          <p:cNvSpPr/>
          <p:nvPr/>
        </p:nvSpPr>
        <p:spPr>
          <a:xfrm>
            <a:off x="685799" y="495300"/>
            <a:ext cx="17068801" cy="2638134"/>
          </a:xfrm>
          <a:custGeom>
            <a:avLst/>
            <a:gdLst/>
            <a:ahLst/>
            <a:cxnLst/>
            <a:rect l="l" t="t" r="r" b="b"/>
            <a:pathLst>
              <a:path w="2741709" h="694817">
                <a:moveTo>
                  <a:pt x="26030" y="0"/>
                </a:moveTo>
                <a:lnTo>
                  <a:pt x="2715679" y="0"/>
                </a:lnTo>
                <a:cubicBezTo>
                  <a:pt x="2722583" y="0"/>
                  <a:pt x="2729204" y="2742"/>
                  <a:pt x="2734085" y="7624"/>
                </a:cubicBezTo>
                <a:cubicBezTo>
                  <a:pt x="2738967" y="12505"/>
                  <a:pt x="2741709" y="19126"/>
                  <a:pt x="2741709" y="26030"/>
                </a:cubicBezTo>
                <a:lnTo>
                  <a:pt x="2741709" y="668787"/>
                </a:lnTo>
                <a:cubicBezTo>
                  <a:pt x="2741709" y="683163"/>
                  <a:pt x="2730055" y="694817"/>
                  <a:pt x="2715679" y="694817"/>
                </a:cubicBezTo>
                <a:lnTo>
                  <a:pt x="26030" y="694817"/>
                </a:lnTo>
                <a:cubicBezTo>
                  <a:pt x="19126" y="694817"/>
                  <a:pt x="12505" y="692075"/>
                  <a:pt x="7624" y="687193"/>
                </a:cubicBezTo>
                <a:cubicBezTo>
                  <a:pt x="2742" y="682312"/>
                  <a:pt x="0" y="675691"/>
                  <a:pt x="0" y="668787"/>
                </a:cubicBezTo>
                <a:lnTo>
                  <a:pt x="0" y="26030"/>
                </a:lnTo>
                <a:cubicBezTo>
                  <a:pt x="0" y="11654"/>
                  <a:pt x="11654" y="0"/>
                  <a:pt x="26030" y="0"/>
                </a:cubicBezTo>
                <a:close/>
              </a:path>
            </a:pathLst>
          </a:custGeom>
          <a:gradFill rotWithShape="1">
            <a:gsLst>
              <a:gs pos="0">
                <a:srgbClr val="0C4A5B">
                  <a:alpha val="100000"/>
                </a:srgbClr>
              </a:gs>
              <a:gs pos="100000">
                <a:schemeClr val="bg1"/>
              </a:gs>
            </a:gsLst>
            <a:lin ang="2700000"/>
          </a:gradFill>
        </p:spPr>
        <p:txBody>
          <a:bodyPr/>
          <a:lstStyle/>
          <a:p>
            <a:endParaRPr lang="en-US" dirty="0"/>
          </a:p>
        </p:txBody>
      </p:sp>
      <p:sp>
        <p:nvSpPr>
          <p:cNvPr id="24" name="TextBox 24">
            <a:extLst>
              <a:ext uri="{FF2B5EF4-FFF2-40B4-BE49-F238E27FC236}">
                <a16:creationId xmlns:a16="http://schemas.microsoft.com/office/drawing/2014/main" id="{9B5327C7-553D-0F5D-A873-3C27CC13FCEC}"/>
              </a:ext>
            </a:extLst>
          </p:cNvPr>
          <p:cNvSpPr txBox="1"/>
          <p:nvPr/>
        </p:nvSpPr>
        <p:spPr>
          <a:xfrm>
            <a:off x="1214967" y="1077717"/>
            <a:ext cx="16082433" cy="654025"/>
          </a:xfrm>
          <a:prstGeom prst="rect">
            <a:avLst/>
          </a:prstGeom>
        </p:spPr>
        <p:txBody>
          <a:bodyPr wrap="square" lIns="0" tIns="0" rIns="0" bIns="0" rtlCol="0" anchor="t">
            <a:spAutoFit/>
          </a:bodyPr>
          <a:lstStyle/>
          <a:p>
            <a:pPr algn="l">
              <a:lnSpc>
                <a:spcPts val="5092"/>
              </a:lnSpc>
            </a:pPr>
            <a:r>
              <a:rPr lang="en-US" sz="4896" b="1" spc="-205" dirty="0">
                <a:solidFill>
                  <a:srgbClr val="FFFFFF"/>
                </a:solidFill>
                <a:latin typeface="Arial Bold"/>
                <a:ea typeface="Arial Bold"/>
                <a:cs typeface="Arial Bold"/>
                <a:sym typeface="Arial Bold"/>
              </a:rPr>
              <a:t>Bank Creation</a:t>
            </a:r>
          </a:p>
        </p:txBody>
      </p:sp>
      <p:pic>
        <p:nvPicPr>
          <p:cNvPr id="3" name="Picture 2">
            <a:extLst>
              <a:ext uri="{FF2B5EF4-FFF2-40B4-BE49-F238E27FC236}">
                <a16:creationId xmlns:a16="http://schemas.microsoft.com/office/drawing/2014/main" id="{0E274740-8769-907A-6328-2EC90A0C78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0600" y="1943100"/>
            <a:ext cx="16459200" cy="7848600"/>
          </a:xfrm>
          <a:prstGeom prst="rect">
            <a:avLst/>
          </a:prstGeom>
          <a:solidFill>
            <a:srgbClr val="FF0000"/>
          </a:solidFill>
        </p:spPr>
      </p:pic>
      <p:sp>
        <p:nvSpPr>
          <p:cNvPr id="6" name="Freeform 2">
            <a:extLst>
              <a:ext uri="{FF2B5EF4-FFF2-40B4-BE49-F238E27FC236}">
                <a16:creationId xmlns:a16="http://schemas.microsoft.com/office/drawing/2014/main" id="{9114DB4D-B579-7038-8DF3-C7014DF3FFCB}"/>
              </a:ext>
            </a:extLst>
          </p:cNvPr>
          <p:cNvSpPr/>
          <p:nvPr/>
        </p:nvSpPr>
        <p:spPr>
          <a:xfrm>
            <a:off x="414861" y="1135101"/>
            <a:ext cx="499539" cy="503199"/>
          </a:xfrm>
          <a:custGeom>
            <a:avLst/>
            <a:gdLst/>
            <a:ahLst/>
            <a:cxnLst/>
            <a:rect l="l" t="t" r="r" b="b"/>
            <a:pathLst>
              <a:path w="499539" h="503199">
                <a:moveTo>
                  <a:pt x="0" y="0"/>
                </a:moveTo>
                <a:lnTo>
                  <a:pt x="499540" y="0"/>
                </a:lnTo>
                <a:lnTo>
                  <a:pt x="499540" y="503199"/>
                </a:lnTo>
                <a:lnTo>
                  <a:pt x="0" y="50319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7" name="Left Arrow 6"/>
          <p:cNvSpPr/>
          <p:nvPr/>
        </p:nvSpPr>
        <p:spPr>
          <a:xfrm>
            <a:off x="5061204" y="6698742"/>
            <a:ext cx="978408" cy="242316"/>
          </a:xfrm>
          <a:prstGeom prst="lef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Left Arrow 7"/>
          <p:cNvSpPr/>
          <p:nvPr/>
        </p:nvSpPr>
        <p:spPr>
          <a:xfrm>
            <a:off x="5194808" y="7008495"/>
            <a:ext cx="978408" cy="300990"/>
          </a:xfrm>
          <a:prstGeom prst="lef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p:cNvGrpSpPr/>
          <p:nvPr/>
        </p:nvGrpSpPr>
        <p:grpSpPr>
          <a:xfrm>
            <a:off x="4572000" y="4381500"/>
            <a:ext cx="1726816" cy="523220"/>
            <a:chOff x="4572000" y="4381500"/>
            <a:chExt cx="1726816" cy="523220"/>
          </a:xfrm>
        </p:grpSpPr>
        <p:sp>
          <p:nvSpPr>
            <p:cNvPr id="2" name="Left Arrow 1"/>
            <p:cNvSpPr/>
            <p:nvPr/>
          </p:nvSpPr>
          <p:spPr>
            <a:xfrm>
              <a:off x="4572000" y="4610100"/>
              <a:ext cx="978408" cy="242316"/>
            </a:xfrm>
            <a:prstGeom prst="lef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5684012" y="4381500"/>
              <a:ext cx="614804" cy="523220"/>
            </a:xfrm>
            <a:prstGeom prst="rect">
              <a:avLst/>
            </a:prstGeom>
            <a:noFill/>
          </p:spPr>
          <p:txBody>
            <a:bodyPr wrap="square" rtlCol="0">
              <a:spAutoFit/>
            </a:bodyPr>
            <a:lstStyle/>
            <a:p>
              <a:r>
                <a:rPr lang="en-US" sz="2800" b="1" dirty="0">
                  <a:solidFill>
                    <a:srgbClr val="FF0000"/>
                  </a:solidFill>
                </a:rPr>
                <a:t>1</a:t>
              </a:r>
            </a:p>
          </p:txBody>
        </p:sp>
      </p:grpSp>
      <p:sp>
        <p:nvSpPr>
          <p:cNvPr id="14" name="TextBox 13"/>
          <p:cNvSpPr txBox="1"/>
          <p:nvPr/>
        </p:nvSpPr>
        <p:spPr>
          <a:xfrm>
            <a:off x="6173216" y="6515100"/>
            <a:ext cx="547110" cy="523220"/>
          </a:xfrm>
          <a:prstGeom prst="rect">
            <a:avLst/>
          </a:prstGeom>
          <a:noFill/>
        </p:spPr>
        <p:txBody>
          <a:bodyPr wrap="square" rtlCol="0">
            <a:spAutoFit/>
          </a:bodyPr>
          <a:lstStyle/>
          <a:p>
            <a:r>
              <a:rPr lang="en-US" sz="2800" b="1" dirty="0">
                <a:solidFill>
                  <a:srgbClr val="FF0000"/>
                </a:solidFill>
              </a:rPr>
              <a:t>2</a:t>
            </a:r>
          </a:p>
        </p:txBody>
      </p:sp>
      <p:sp>
        <p:nvSpPr>
          <p:cNvPr id="15" name="TextBox 14"/>
          <p:cNvSpPr txBox="1"/>
          <p:nvPr/>
        </p:nvSpPr>
        <p:spPr>
          <a:xfrm>
            <a:off x="6352918" y="6941058"/>
            <a:ext cx="493007" cy="523220"/>
          </a:xfrm>
          <a:prstGeom prst="rect">
            <a:avLst/>
          </a:prstGeom>
          <a:noFill/>
        </p:spPr>
        <p:txBody>
          <a:bodyPr wrap="square" rtlCol="0">
            <a:spAutoFit/>
          </a:bodyPr>
          <a:lstStyle/>
          <a:p>
            <a:r>
              <a:rPr lang="en-US" sz="2800" b="1" dirty="0">
                <a:solidFill>
                  <a:srgbClr val="FF0000"/>
                </a:solidFill>
              </a:rPr>
              <a:t>3</a:t>
            </a:r>
          </a:p>
        </p:txBody>
      </p:sp>
      <p:pic>
        <p:nvPicPr>
          <p:cNvPr id="10" name="Picture 9">
            <a:extLst>
              <a:ext uri="{FF2B5EF4-FFF2-40B4-BE49-F238E27FC236}">
                <a16:creationId xmlns:a16="http://schemas.microsoft.com/office/drawing/2014/main" id="{6CEDD656-ED04-29A9-8B5D-4CFBDCCF70CB}"/>
              </a:ext>
            </a:extLst>
          </p:cNvPr>
          <p:cNvPicPr>
            <a:picLocks noChangeAspect="1"/>
          </p:cNvPicPr>
          <p:nvPr/>
        </p:nvPicPr>
        <p:blipFill>
          <a:blip r:embed="rId5"/>
          <a:stretch>
            <a:fillRect/>
          </a:stretch>
        </p:blipFill>
        <p:spPr>
          <a:xfrm>
            <a:off x="13639800" y="654234"/>
            <a:ext cx="3534478" cy="1262664"/>
          </a:xfrm>
          <a:prstGeom prst="rect">
            <a:avLst/>
          </a:prstGeom>
        </p:spPr>
      </p:pic>
      <p:sp>
        <p:nvSpPr>
          <p:cNvPr id="11" name="Left Arrow Callout 10"/>
          <p:cNvSpPr/>
          <p:nvPr/>
        </p:nvSpPr>
        <p:spPr>
          <a:xfrm>
            <a:off x="8458200" y="4381500"/>
            <a:ext cx="7772400" cy="3779383"/>
          </a:xfrm>
          <a:prstGeom prst="leftArrowCallou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2400" b="1" dirty="0"/>
              <a:t>Here we will start to create the bank setup</a:t>
            </a:r>
          </a:p>
          <a:p>
            <a:pPr algn="ctr"/>
            <a:r>
              <a:rPr lang="en-US" sz="2400" b="1" dirty="0"/>
              <a:t>In three steps:</a:t>
            </a:r>
          </a:p>
          <a:p>
            <a:pPr marL="342900" indent="-342900" algn="ctr">
              <a:buAutoNum type="alphaLcParenR"/>
            </a:pPr>
            <a:r>
              <a:rPr lang="en-US" sz="2400" b="1" dirty="0"/>
              <a:t>Bank creation</a:t>
            </a:r>
          </a:p>
          <a:p>
            <a:pPr marL="342900" indent="-342900" algn="ctr">
              <a:buAutoNum type="alphaLcParenR"/>
            </a:pPr>
            <a:r>
              <a:rPr lang="en-US" sz="2400" b="1" dirty="0"/>
              <a:t>Bank branch creation</a:t>
            </a:r>
          </a:p>
          <a:p>
            <a:pPr marL="342900" indent="-342900" algn="ctr">
              <a:buAutoNum type="alphaLcParenR"/>
            </a:pPr>
            <a:r>
              <a:rPr lang="en-US" sz="2400" b="1" dirty="0"/>
              <a:t>Bank account creation</a:t>
            </a:r>
          </a:p>
          <a:p>
            <a:pPr marL="342900" indent="-342900" algn="ctr">
              <a:buAutoNum type="alphaLcParenR"/>
            </a:pPr>
            <a:endParaRPr lang="en-US" dirty="0"/>
          </a:p>
        </p:txBody>
      </p:sp>
    </p:spTree>
    <p:extLst>
      <p:ext uri="{BB962C8B-B14F-4D97-AF65-F5344CB8AC3E}">
        <p14:creationId xmlns:p14="http://schemas.microsoft.com/office/powerpoint/2010/main" val="8498748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4BFDF1-8454-C1DD-4407-BAA824D4FD82}"/>
            </a:ext>
          </a:extLst>
        </p:cNvPr>
        <p:cNvGrpSpPr/>
        <p:nvPr/>
      </p:nvGrpSpPr>
      <p:grpSpPr>
        <a:xfrm>
          <a:off x="0" y="0"/>
          <a:ext cx="0" cy="0"/>
          <a:chOff x="0" y="0"/>
          <a:chExt cx="0" cy="0"/>
        </a:xfrm>
      </p:grpSpPr>
      <p:sp>
        <p:nvSpPr>
          <p:cNvPr id="5" name="Freeform 10">
            <a:extLst>
              <a:ext uri="{FF2B5EF4-FFF2-40B4-BE49-F238E27FC236}">
                <a16:creationId xmlns:a16="http://schemas.microsoft.com/office/drawing/2014/main" id="{36EDD4F0-0E1E-534B-6E06-E8D406398FBF}"/>
              </a:ext>
            </a:extLst>
          </p:cNvPr>
          <p:cNvSpPr/>
          <p:nvPr/>
        </p:nvSpPr>
        <p:spPr>
          <a:xfrm>
            <a:off x="685799" y="495300"/>
            <a:ext cx="17068801" cy="2638134"/>
          </a:xfrm>
          <a:custGeom>
            <a:avLst/>
            <a:gdLst/>
            <a:ahLst/>
            <a:cxnLst/>
            <a:rect l="l" t="t" r="r" b="b"/>
            <a:pathLst>
              <a:path w="2741709" h="694817">
                <a:moveTo>
                  <a:pt x="26030" y="0"/>
                </a:moveTo>
                <a:lnTo>
                  <a:pt x="2715679" y="0"/>
                </a:lnTo>
                <a:cubicBezTo>
                  <a:pt x="2722583" y="0"/>
                  <a:pt x="2729204" y="2742"/>
                  <a:pt x="2734085" y="7624"/>
                </a:cubicBezTo>
                <a:cubicBezTo>
                  <a:pt x="2738967" y="12505"/>
                  <a:pt x="2741709" y="19126"/>
                  <a:pt x="2741709" y="26030"/>
                </a:cubicBezTo>
                <a:lnTo>
                  <a:pt x="2741709" y="668787"/>
                </a:lnTo>
                <a:cubicBezTo>
                  <a:pt x="2741709" y="683163"/>
                  <a:pt x="2730055" y="694817"/>
                  <a:pt x="2715679" y="694817"/>
                </a:cubicBezTo>
                <a:lnTo>
                  <a:pt x="26030" y="694817"/>
                </a:lnTo>
                <a:cubicBezTo>
                  <a:pt x="19126" y="694817"/>
                  <a:pt x="12505" y="692075"/>
                  <a:pt x="7624" y="687193"/>
                </a:cubicBezTo>
                <a:cubicBezTo>
                  <a:pt x="2742" y="682312"/>
                  <a:pt x="0" y="675691"/>
                  <a:pt x="0" y="668787"/>
                </a:cubicBezTo>
                <a:lnTo>
                  <a:pt x="0" y="26030"/>
                </a:lnTo>
                <a:cubicBezTo>
                  <a:pt x="0" y="11654"/>
                  <a:pt x="11654" y="0"/>
                  <a:pt x="26030" y="0"/>
                </a:cubicBezTo>
                <a:close/>
              </a:path>
            </a:pathLst>
          </a:custGeom>
          <a:gradFill rotWithShape="1">
            <a:gsLst>
              <a:gs pos="0">
                <a:srgbClr val="0C4A5B">
                  <a:alpha val="100000"/>
                </a:srgbClr>
              </a:gs>
              <a:gs pos="100000">
                <a:schemeClr val="bg1"/>
              </a:gs>
            </a:gsLst>
            <a:lin ang="2700000"/>
          </a:gradFill>
        </p:spPr>
        <p:txBody>
          <a:bodyPr/>
          <a:lstStyle/>
          <a:p>
            <a:endParaRPr lang="en-US" dirty="0"/>
          </a:p>
        </p:txBody>
      </p:sp>
      <p:sp>
        <p:nvSpPr>
          <p:cNvPr id="24" name="TextBox 24">
            <a:extLst>
              <a:ext uri="{FF2B5EF4-FFF2-40B4-BE49-F238E27FC236}">
                <a16:creationId xmlns:a16="http://schemas.microsoft.com/office/drawing/2014/main" id="{A01A9BCD-D6D1-F3F7-73A8-EBB029F8E869}"/>
              </a:ext>
            </a:extLst>
          </p:cNvPr>
          <p:cNvSpPr txBox="1"/>
          <p:nvPr/>
        </p:nvSpPr>
        <p:spPr>
          <a:xfrm>
            <a:off x="1214967" y="1077717"/>
            <a:ext cx="16082433" cy="654025"/>
          </a:xfrm>
          <a:prstGeom prst="rect">
            <a:avLst/>
          </a:prstGeom>
        </p:spPr>
        <p:txBody>
          <a:bodyPr wrap="square" lIns="0" tIns="0" rIns="0" bIns="0" rtlCol="0" anchor="t">
            <a:spAutoFit/>
          </a:bodyPr>
          <a:lstStyle/>
          <a:p>
            <a:pPr>
              <a:lnSpc>
                <a:spcPts val="5092"/>
              </a:lnSpc>
            </a:pPr>
            <a:r>
              <a:rPr lang="en-US" sz="4896" b="1" spc="-205" dirty="0">
                <a:solidFill>
                  <a:srgbClr val="FFFFFF"/>
                </a:solidFill>
                <a:latin typeface="Arial Bold"/>
                <a:ea typeface="Arial Bold"/>
                <a:cs typeface="Arial Bold"/>
                <a:sym typeface="Arial Bold"/>
              </a:rPr>
              <a:t>Bank Creation</a:t>
            </a:r>
          </a:p>
        </p:txBody>
      </p:sp>
      <p:pic>
        <p:nvPicPr>
          <p:cNvPr id="4" name="Picture 3">
            <a:extLst>
              <a:ext uri="{FF2B5EF4-FFF2-40B4-BE49-F238E27FC236}">
                <a16:creationId xmlns:a16="http://schemas.microsoft.com/office/drawing/2014/main" id="{029C2C38-3524-FEB1-2F75-73328C5790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0600" y="1943100"/>
            <a:ext cx="16459200" cy="7848599"/>
          </a:xfrm>
          <a:prstGeom prst="rect">
            <a:avLst/>
          </a:prstGeom>
        </p:spPr>
      </p:pic>
      <p:sp>
        <p:nvSpPr>
          <p:cNvPr id="6" name="Freeform 2">
            <a:extLst>
              <a:ext uri="{FF2B5EF4-FFF2-40B4-BE49-F238E27FC236}">
                <a16:creationId xmlns:a16="http://schemas.microsoft.com/office/drawing/2014/main" id="{B3FB5C94-6563-7262-3B67-6D87F7248FB7}"/>
              </a:ext>
            </a:extLst>
          </p:cNvPr>
          <p:cNvSpPr/>
          <p:nvPr/>
        </p:nvSpPr>
        <p:spPr>
          <a:xfrm>
            <a:off x="414861" y="1135101"/>
            <a:ext cx="499539" cy="503199"/>
          </a:xfrm>
          <a:custGeom>
            <a:avLst/>
            <a:gdLst/>
            <a:ahLst/>
            <a:cxnLst/>
            <a:rect l="l" t="t" r="r" b="b"/>
            <a:pathLst>
              <a:path w="499539" h="503199">
                <a:moveTo>
                  <a:pt x="0" y="0"/>
                </a:moveTo>
                <a:lnTo>
                  <a:pt x="499540" y="0"/>
                </a:lnTo>
                <a:lnTo>
                  <a:pt x="499540" y="503199"/>
                </a:lnTo>
                <a:lnTo>
                  <a:pt x="0" y="50319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2" name="Frame 1"/>
          <p:cNvSpPr/>
          <p:nvPr/>
        </p:nvSpPr>
        <p:spPr>
          <a:xfrm>
            <a:off x="1066800" y="7658100"/>
            <a:ext cx="914400" cy="533400"/>
          </a:xfrm>
          <a:prstGeom prst="fram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3" name="Picture 2">
            <a:extLst>
              <a:ext uri="{FF2B5EF4-FFF2-40B4-BE49-F238E27FC236}">
                <a16:creationId xmlns:a16="http://schemas.microsoft.com/office/drawing/2014/main" id="{B029E3CE-5F19-BA62-38C2-7E855860C1BD}"/>
              </a:ext>
            </a:extLst>
          </p:cNvPr>
          <p:cNvPicPr>
            <a:picLocks noChangeAspect="1"/>
          </p:cNvPicPr>
          <p:nvPr/>
        </p:nvPicPr>
        <p:blipFill>
          <a:blip r:embed="rId5"/>
          <a:stretch>
            <a:fillRect/>
          </a:stretch>
        </p:blipFill>
        <p:spPr>
          <a:xfrm>
            <a:off x="13639800" y="654234"/>
            <a:ext cx="3534478" cy="1262664"/>
          </a:xfrm>
          <a:prstGeom prst="rect">
            <a:avLst/>
          </a:prstGeom>
        </p:spPr>
      </p:pic>
    </p:spTree>
    <p:extLst>
      <p:ext uri="{BB962C8B-B14F-4D97-AF65-F5344CB8AC3E}">
        <p14:creationId xmlns:p14="http://schemas.microsoft.com/office/powerpoint/2010/main" val="16330158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259AB0-AB4D-46D1-38CB-153199D161DC}"/>
            </a:ext>
          </a:extLst>
        </p:cNvPr>
        <p:cNvGrpSpPr/>
        <p:nvPr/>
      </p:nvGrpSpPr>
      <p:grpSpPr>
        <a:xfrm>
          <a:off x="0" y="0"/>
          <a:ext cx="0" cy="0"/>
          <a:chOff x="0" y="0"/>
          <a:chExt cx="0" cy="0"/>
        </a:xfrm>
      </p:grpSpPr>
      <p:sp>
        <p:nvSpPr>
          <p:cNvPr id="4" name="Freeform 10">
            <a:extLst>
              <a:ext uri="{FF2B5EF4-FFF2-40B4-BE49-F238E27FC236}">
                <a16:creationId xmlns:a16="http://schemas.microsoft.com/office/drawing/2014/main" id="{E3A22D72-771A-9274-EC19-74B31FBEB1E1}"/>
              </a:ext>
            </a:extLst>
          </p:cNvPr>
          <p:cNvSpPr/>
          <p:nvPr/>
        </p:nvSpPr>
        <p:spPr>
          <a:xfrm>
            <a:off x="685799" y="495300"/>
            <a:ext cx="17068801" cy="2638134"/>
          </a:xfrm>
          <a:custGeom>
            <a:avLst/>
            <a:gdLst/>
            <a:ahLst/>
            <a:cxnLst/>
            <a:rect l="l" t="t" r="r" b="b"/>
            <a:pathLst>
              <a:path w="2741709" h="694817">
                <a:moveTo>
                  <a:pt x="26030" y="0"/>
                </a:moveTo>
                <a:lnTo>
                  <a:pt x="2715679" y="0"/>
                </a:lnTo>
                <a:cubicBezTo>
                  <a:pt x="2722583" y="0"/>
                  <a:pt x="2729204" y="2742"/>
                  <a:pt x="2734085" y="7624"/>
                </a:cubicBezTo>
                <a:cubicBezTo>
                  <a:pt x="2738967" y="12505"/>
                  <a:pt x="2741709" y="19126"/>
                  <a:pt x="2741709" y="26030"/>
                </a:cubicBezTo>
                <a:lnTo>
                  <a:pt x="2741709" y="668787"/>
                </a:lnTo>
                <a:cubicBezTo>
                  <a:pt x="2741709" y="683163"/>
                  <a:pt x="2730055" y="694817"/>
                  <a:pt x="2715679" y="694817"/>
                </a:cubicBezTo>
                <a:lnTo>
                  <a:pt x="26030" y="694817"/>
                </a:lnTo>
                <a:cubicBezTo>
                  <a:pt x="19126" y="694817"/>
                  <a:pt x="12505" y="692075"/>
                  <a:pt x="7624" y="687193"/>
                </a:cubicBezTo>
                <a:cubicBezTo>
                  <a:pt x="2742" y="682312"/>
                  <a:pt x="0" y="675691"/>
                  <a:pt x="0" y="668787"/>
                </a:cubicBezTo>
                <a:lnTo>
                  <a:pt x="0" y="26030"/>
                </a:lnTo>
                <a:cubicBezTo>
                  <a:pt x="0" y="11654"/>
                  <a:pt x="11654" y="0"/>
                  <a:pt x="26030" y="0"/>
                </a:cubicBezTo>
                <a:close/>
              </a:path>
            </a:pathLst>
          </a:custGeom>
          <a:gradFill rotWithShape="1">
            <a:gsLst>
              <a:gs pos="0">
                <a:srgbClr val="0C4A5B">
                  <a:alpha val="100000"/>
                </a:srgbClr>
              </a:gs>
              <a:gs pos="100000">
                <a:schemeClr val="bg1"/>
              </a:gs>
            </a:gsLst>
            <a:lin ang="2700000"/>
          </a:gradFill>
        </p:spPr>
        <p:txBody>
          <a:bodyPr/>
          <a:lstStyle/>
          <a:p>
            <a:endParaRPr lang="en-US" dirty="0"/>
          </a:p>
        </p:txBody>
      </p:sp>
      <p:sp>
        <p:nvSpPr>
          <p:cNvPr id="24" name="TextBox 24">
            <a:extLst>
              <a:ext uri="{FF2B5EF4-FFF2-40B4-BE49-F238E27FC236}">
                <a16:creationId xmlns:a16="http://schemas.microsoft.com/office/drawing/2014/main" id="{72190DB3-2F70-EE95-CF3E-029F29D3E56E}"/>
              </a:ext>
            </a:extLst>
          </p:cNvPr>
          <p:cNvSpPr txBox="1"/>
          <p:nvPr/>
        </p:nvSpPr>
        <p:spPr>
          <a:xfrm>
            <a:off x="1214967" y="1077717"/>
            <a:ext cx="16082433" cy="654025"/>
          </a:xfrm>
          <a:prstGeom prst="rect">
            <a:avLst/>
          </a:prstGeom>
        </p:spPr>
        <p:txBody>
          <a:bodyPr wrap="square" lIns="0" tIns="0" rIns="0" bIns="0" rtlCol="0" anchor="t">
            <a:spAutoFit/>
          </a:bodyPr>
          <a:lstStyle/>
          <a:p>
            <a:pPr>
              <a:lnSpc>
                <a:spcPts val="5092"/>
              </a:lnSpc>
            </a:pPr>
            <a:r>
              <a:rPr lang="en-US" sz="4896" b="1" spc="-205" dirty="0">
                <a:solidFill>
                  <a:srgbClr val="FFFFFF"/>
                </a:solidFill>
                <a:latin typeface="Arial Bold"/>
                <a:ea typeface="Arial Bold"/>
                <a:cs typeface="Arial Bold"/>
                <a:sym typeface="Arial Bold"/>
              </a:rPr>
              <a:t>Bank Creation</a:t>
            </a:r>
          </a:p>
        </p:txBody>
      </p:sp>
      <p:pic>
        <p:nvPicPr>
          <p:cNvPr id="3" name="Picture 2">
            <a:extLst>
              <a:ext uri="{FF2B5EF4-FFF2-40B4-BE49-F238E27FC236}">
                <a16:creationId xmlns:a16="http://schemas.microsoft.com/office/drawing/2014/main" id="{64017DC4-F052-6E94-A5D8-0979412422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00" y="1894479"/>
            <a:ext cx="16611600" cy="7973421"/>
          </a:xfrm>
          <a:prstGeom prst="rect">
            <a:avLst/>
          </a:prstGeom>
        </p:spPr>
      </p:pic>
      <p:sp>
        <p:nvSpPr>
          <p:cNvPr id="5" name="Freeform 2">
            <a:extLst>
              <a:ext uri="{FF2B5EF4-FFF2-40B4-BE49-F238E27FC236}">
                <a16:creationId xmlns:a16="http://schemas.microsoft.com/office/drawing/2014/main" id="{1390BFE7-4FBE-66B1-8BE0-7B77CA8349F9}"/>
              </a:ext>
            </a:extLst>
          </p:cNvPr>
          <p:cNvSpPr/>
          <p:nvPr/>
        </p:nvSpPr>
        <p:spPr>
          <a:xfrm>
            <a:off x="414861" y="1135101"/>
            <a:ext cx="499539" cy="503199"/>
          </a:xfrm>
          <a:custGeom>
            <a:avLst/>
            <a:gdLst/>
            <a:ahLst/>
            <a:cxnLst/>
            <a:rect l="l" t="t" r="r" b="b"/>
            <a:pathLst>
              <a:path w="499539" h="503199">
                <a:moveTo>
                  <a:pt x="0" y="0"/>
                </a:moveTo>
                <a:lnTo>
                  <a:pt x="499540" y="0"/>
                </a:lnTo>
                <a:lnTo>
                  <a:pt x="499540" y="503199"/>
                </a:lnTo>
                <a:lnTo>
                  <a:pt x="0" y="50319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2" name="Frame 1"/>
          <p:cNvSpPr/>
          <p:nvPr/>
        </p:nvSpPr>
        <p:spPr>
          <a:xfrm>
            <a:off x="914400" y="3543300"/>
            <a:ext cx="1676400" cy="533400"/>
          </a:xfrm>
          <a:prstGeom prst="fram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Left Arrow 5"/>
          <p:cNvSpPr/>
          <p:nvPr/>
        </p:nvSpPr>
        <p:spPr>
          <a:xfrm>
            <a:off x="9677400" y="5295900"/>
            <a:ext cx="762000" cy="242316"/>
          </a:xfrm>
          <a:prstGeom prst="lef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Left Arrow 7"/>
          <p:cNvSpPr/>
          <p:nvPr/>
        </p:nvSpPr>
        <p:spPr>
          <a:xfrm>
            <a:off x="10668000" y="6068968"/>
            <a:ext cx="762000" cy="242316"/>
          </a:xfrm>
          <a:prstGeom prst="lef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Left Arrow 8"/>
          <p:cNvSpPr/>
          <p:nvPr/>
        </p:nvSpPr>
        <p:spPr>
          <a:xfrm>
            <a:off x="10109200" y="5678932"/>
            <a:ext cx="762000" cy="242316"/>
          </a:xfrm>
          <a:prstGeom prst="lef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ame 6"/>
          <p:cNvSpPr/>
          <p:nvPr/>
        </p:nvSpPr>
        <p:spPr>
          <a:xfrm>
            <a:off x="15468600" y="3924300"/>
            <a:ext cx="1371600" cy="457200"/>
          </a:xfrm>
          <a:prstGeom prst="fram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0" name="Picture 9">
            <a:extLst>
              <a:ext uri="{FF2B5EF4-FFF2-40B4-BE49-F238E27FC236}">
                <a16:creationId xmlns:a16="http://schemas.microsoft.com/office/drawing/2014/main" id="{1E85D0CC-7174-1988-21F8-8A73E9F1BE7A}"/>
              </a:ext>
            </a:extLst>
          </p:cNvPr>
          <p:cNvPicPr>
            <a:picLocks noChangeAspect="1"/>
          </p:cNvPicPr>
          <p:nvPr/>
        </p:nvPicPr>
        <p:blipFill>
          <a:blip r:embed="rId5"/>
          <a:stretch>
            <a:fillRect/>
          </a:stretch>
        </p:blipFill>
        <p:spPr>
          <a:xfrm>
            <a:off x="13639800" y="654234"/>
            <a:ext cx="3534478" cy="1262664"/>
          </a:xfrm>
          <a:prstGeom prst="rect">
            <a:avLst/>
          </a:prstGeom>
        </p:spPr>
      </p:pic>
    </p:spTree>
    <p:extLst>
      <p:ext uri="{BB962C8B-B14F-4D97-AF65-F5344CB8AC3E}">
        <p14:creationId xmlns:p14="http://schemas.microsoft.com/office/powerpoint/2010/main" val="11143064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7FC6A5-D17D-5798-5110-938B95364E24}"/>
            </a:ext>
          </a:extLst>
        </p:cNvPr>
        <p:cNvGrpSpPr/>
        <p:nvPr/>
      </p:nvGrpSpPr>
      <p:grpSpPr>
        <a:xfrm>
          <a:off x="0" y="0"/>
          <a:ext cx="0" cy="0"/>
          <a:chOff x="0" y="0"/>
          <a:chExt cx="0" cy="0"/>
        </a:xfrm>
      </p:grpSpPr>
      <p:sp>
        <p:nvSpPr>
          <p:cNvPr id="4" name="Freeform 10">
            <a:extLst>
              <a:ext uri="{FF2B5EF4-FFF2-40B4-BE49-F238E27FC236}">
                <a16:creationId xmlns:a16="http://schemas.microsoft.com/office/drawing/2014/main" id="{57D6AA70-9C7D-883C-B14C-71A76DD814E0}"/>
              </a:ext>
            </a:extLst>
          </p:cNvPr>
          <p:cNvSpPr/>
          <p:nvPr/>
        </p:nvSpPr>
        <p:spPr>
          <a:xfrm>
            <a:off x="685799" y="495300"/>
            <a:ext cx="17068801" cy="2638134"/>
          </a:xfrm>
          <a:custGeom>
            <a:avLst/>
            <a:gdLst/>
            <a:ahLst/>
            <a:cxnLst/>
            <a:rect l="l" t="t" r="r" b="b"/>
            <a:pathLst>
              <a:path w="2741709" h="694817">
                <a:moveTo>
                  <a:pt x="26030" y="0"/>
                </a:moveTo>
                <a:lnTo>
                  <a:pt x="2715679" y="0"/>
                </a:lnTo>
                <a:cubicBezTo>
                  <a:pt x="2722583" y="0"/>
                  <a:pt x="2729204" y="2742"/>
                  <a:pt x="2734085" y="7624"/>
                </a:cubicBezTo>
                <a:cubicBezTo>
                  <a:pt x="2738967" y="12505"/>
                  <a:pt x="2741709" y="19126"/>
                  <a:pt x="2741709" y="26030"/>
                </a:cubicBezTo>
                <a:lnTo>
                  <a:pt x="2741709" y="668787"/>
                </a:lnTo>
                <a:cubicBezTo>
                  <a:pt x="2741709" y="683163"/>
                  <a:pt x="2730055" y="694817"/>
                  <a:pt x="2715679" y="694817"/>
                </a:cubicBezTo>
                <a:lnTo>
                  <a:pt x="26030" y="694817"/>
                </a:lnTo>
                <a:cubicBezTo>
                  <a:pt x="19126" y="694817"/>
                  <a:pt x="12505" y="692075"/>
                  <a:pt x="7624" y="687193"/>
                </a:cubicBezTo>
                <a:cubicBezTo>
                  <a:pt x="2742" y="682312"/>
                  <a:pt x="0" y="675691"/>
                  <a:pt x="0" y="668787"/>
                </a:cubicBezTo>
                <a:lnTo>
                  <a:pt x="0" y="26030"/>
                </a:lnTo>
                <a:cubicBezTo>
                  <a:pt x="0" y="11654"/>
                  <a:pt x="11654" y="0"/>
                  <a:pt x="26030" y="0"/>
                </a:cubicBezTo>
                <a:close/>
              </a:path>
            </a:pathLst>
          </a:custGeom>
          <a:gradFill rotWithShape="1">
            <a:gsLst>
              <a:gs pos="0">
                <a:srgbClr val="0C4A5B">
                  <a:alpha val="100000"/>
                </a:srgbClr>
              </a:gs>
              <a:gs pos="100000">
                <a:schemeClr val="bg1"/>
              </a:gs>
            </a:gsLst>
            <a:lin ang="2700000"/>
          </a:gradFill>
        </p:spPr>
        <p:txBody>
          <a:bodyPr/>
          <a:lstStyle/>
          <a:p>
            <a:endParaRPr lang="en-US" dirty="0"/>
          </a:p>
        </p:txBody>
      </p:sp>
      <p:sp>
        <p:nvSpPr>
          <p:cNvPr id="24" name="TextBox 24">
            <a:extLst>
              <a:ext uri="{FF2B5EF4-FFF2-40B4-BE49-F238E27FC236}">
                <a16:creationId xmlns:a16="http://schemas.microsoft.com/office/drawing/2014/main" id="{8229BB92-87CB-3841-68A8-13B132F3F12B}"/>
              </a:ext>
            </a:extLst>
          </p:cNvPr>
          <p:cNvSpPr txBox="1"/>
          <p:nvPr/>
        </p:nvSpPr>
        <p:spPr>
          <a:xfrm>
            <a:off x="1214967" y="1077717"/>
            <a:ext cx="16082433" cy="654025"/>
          </a:xfrm>
          <a:prstGeom prst="rect">
            <a:avLst/>
          </a:prstGeom>
        </p:spPr>
        <p:txBody>
          <a:bodyPr wrap="square" lIns="0" tIns="0" rIns="0" bIns="0" rtlCol="0" anchor="t">
            <a:spAutoFit/>
          </a:bodyPr>
          <a:lstStyle/>
          <a:p>
            <a:pPr>
              <a:lnSpc>
                <a:spcPts val="5092"/>
              </a:lnSpc>
            </a:pPr>
            <a:r>
              <a:rPr lang="en-US" sz="4896" b="1" spc="-205" dirty="0">
                <a:solidFill>
                  <a:srgbClr val="FFFFFF"/>
                </a:solidFill>
                <a:latin typeface="Arial Bold"/>
                <a:ea typeface="Arial Bold"/>
                <a:cs typeface="Arial Bold"/>
                <a:sym typeface="Arial Bold"/>
              </a:rPr>
              <a:t>Bank Creation</a:t>
            </a:r>
          </a:p>
        </p:txBody>
      </p:sp>
      <p:pic>
        <p:nvPicPr>
          <p:cNvPr id="3" name="Picture 2">
            <a:extLst>
              <a:ext uri="{FF2B5EF4-FFF2-40B4-BE49-F238E27FC236}">
                <a16:creationId xmlns:a16="http://schemas.microsoft.com/office/drawing/2014/main" id="{F5E47F1C-EFA9-8AFB-F7AC-FE9B36EFE3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399" y="2095500"/>
            <a:ext cx="16535401" cy="7696200"/>
          </a:xfrm>
          <a:prstGeom prst="rect">
            <a:avLst/>
          </a:prstGeom>
        </p:spPr>
      </p:pic>
      <p:sp>
        <p:nvSpPr>
          <p:cNvPr id="5" name="Freeform 2">
            <a:extLst>
              <a:ext uri="{FF2B5EF4-FFF2-40B4-BE49-F238E27FC236}">
                <a16:creationId xmlns:a16="http://schemas.microsoft.com/office/drawing/2014/main" id="{DD61673C-FC4D-8D0C-30E0-84B3AB2A7487}"/>
              </a:ext>
            </a:extLst>
          </p:cNvPr>
          <p:cNvSpPr/>
          <p:nvPr/>
        </p:nvSpPr>
        <p:spPr>
          <a:xfrm>
            <a:off x="414861" y="1135101"/>
            <a:ext cx="499539" cy="503199"/>
          </a:xfrm>
          <a:custGeom>
            <a:avLst/>
            <a:gdLst/>
            <a:ahLst/>
            <a:cxnLst/>
            <a:rect l="l" t="t" r="r" b="b"/>
            <a:pathLst>
              <a:path w="499539" h="503199">
                <a:moveTo>
                  <a:pt x="0" y="0"/>
                </a:moveTo>
                <a:lnTo>
                  <a:pt x="499540" y="0"/>
                </a:lnTo>
                <a:lnTo>
                  <a:pt x="499540" y="503199"/>
                </a:lnTo>
                <a:lnTo>
                  <a:pt x="0" y="50319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2" name="Frame 1"/>
          <p:cNvSpPr/>
          <p:nvPr/>
        </p:nvSpPr>
        <p:spPr>
          <a:xfrm>
            <a:off x="914400" y="4686300"/>
            <a:ext cx="1524000" cy="533400"/>
          </a:xfrm>
          <a:prstGeom prst="fram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Frame 5"/>
          <p:cNvSpPr/>
          <p:nvPr/>
        </p:nvSpPr>
        <p:spPr>
          <a:xfrm>
            <a:off x="3886200" y="7124700"/>
            <a:ext cx="838200" cy="457200"/>
          </a:xfrm>
          <a:prstGeom prst="fram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7" name="Picture 6">
            <a:extLst>
              <a:ext uri="{FF2B5EF4-FFF2-40B4-BE49-F238E27FC236}">
                <a16:creationId xmlns:a16="http://schemas.microsoft.com/office/drawing/2014/main" id="{CA437AF7-2D3A-F52B-6A91-2955F8CF28DD}"/>
              </a:ext>
            </a:extLst>
          </p:cNvPr>
          <p:cNvPicPr>
            <a:picLocks noChangeAspect="1"/>
          </p:cNvPicPr>
          <p:nvPr/>
        </p:nvPicPr>
        <p:blipFill>
          <a:blip r:embed="rId5"/>
          <a:stretch>
            <a:fillRect/>
          </a:stretch>
        </p:blipFill>
        <p:spPr>
          <a:xfrm>
            <a:off x="13639800" y="654234"/>
            <a:ext cx="3534478" cy="1262664"/>
          </a:xfrm>
          <a:prstGeom prst="rect">
            <a:avLst/>
          </a:prstGeom>
        </p:spPr>
      </p:pic>
    </p:spTree>
    <p:extLst>
      <p:ext uri="{BB962C8B-B14F-4D97-AF65-F5344CB8AC3E}">
        <p14:creationId xmlns:p14="http://schemas.microsoft.com/office/powerpoint/2010/main" val="6449220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18086F-7CF2-9C51-E13F-BD6B058230AD}"/>
            </a:ext>
          </a:extLst>
        </p:cNvPr>
        <p:cNvGrpSpPr/>
        <p:nvPr/>
      </p:nvGrpSpPr>
      <p:grpSpPr>
        <a:xfrm>
          <a:off x="0" y="0"/>
          <a:ext cx="0" cy="0"/>
          <a:chOff x="0" y="0"/>
          <a:chExt cx="0" cy="0"/>
        </a:xfrm>
      </p:grpSpPr>
      <p:sp>
        <p:nvSpPr>
          <p:cNvPr id="4" name="Freeform 10">
            <a:extLst>
              <a:ext uri="{FF2B5EF4-FFF2-40B4-BE49-F238E27FC236}">
                <a16:creationId xmlns:a16="http://schemas.microsoft.com/office/drawing/2014/main" id="{BCFD9858-74D2-2E61-2012-9B67AC900DB5}"/>
              </a:ext>
            </a:extLst>
          </p:cNvPr>
          <p:cNvSpPr/>
          <p:nvPr/>
        </p:nvSpPr>
        <p:spPr>
          <a:xfrm>
            <a:off x="685799" y="495300"/>
            <a:ext cx="17068801" cy="2638134"/>
          </a:xfrm>
          <a:custGeom>
            <a:avLst/>
            <a:gdLst/>
            <a:ahLst/>
            <a:cxnLst/>
            <a:rect l="l" t="t" r="r" b="b"/>
            <a:pathLst>
              <a:path w="2741709" h="694817">
                <a:moveTo>
                  <a:pt x="26030" y="0"/>
                </a:moveTo>
                <a:lnTo>
                  <a:pt x="2715679" y="0"/>
                </a:lnTo>
                <a:cubicBezTo>
                  <a:pt x="2722583" y="0"/>
                  <a:pt x="2729204" y="2742"/>
                  <a:pt x="2734085" y="7624"/>
                </a:cubicBezTo>
                <a:cubicBezTo>
                  <a:pt x="2738967" y="12505"/>
                  <a:pt x="2741709" y="19126"/>
                  <a:pt x="2741709" y="26030"/>
                </a:cubicBezTo>
                <a:lnTo>
                  <a:pt x="2741709" y="668787"/>
                </a:lnTo>
                <a:cubicBezTo>
                  <a:pt x="2741709" y="683163"/>
                  <a:pt x="2730055" y="694817"/>
                  <a:pt x="2715679" y="694817"/>
                </a:cubicBezTo>
                <a:lnTo>
                  <a:pt x="26030" y="694817"/>
                </a:lnTo>
                <a:cubicBezTo>
                  <a:pt x="19126" y="694817"/>
                  <a:pt x="12505" y="692075"/>
                  <a:pt x="7624" y="687193"/>
                </a:cubicBezTo>
                <a:cubicBezTo>
                  <a:pt x="2742" y="682312"/>
                  <a:pt x="0" y="675691"/>
                  <a:pt x="0" y="668787"/>
                </a:cubicBezTo>
                <a:lnTo>
                  <a:pt x="0" y="26030"/>
                </a:lnTo>
                <a:cubicBezTo>
                  <a:pt x="0" y="11654"/>
                  <a:pt x="11654" y="0"/>
                  <a:pt x="26030" y="0"/>
                </a:cubicBezTo>
                <a:close/>
              </a:path>
            </a:pathLst>
          </a:custGeom>
          <a:gradFill rotWithShape="1">
            <a:gsLst>
              <a:gs pos="0">
                <a:srgbClr val="0C4A5B">
                  <a:alpha val="100000"/>
                </a:srgbClr>
              </a:gs>
              <a:gs pos="100000">
                <a:schemeClr val="bg1"/>
              </a:gs>
            </a:gsLst>
            <a:lin ang="2700000"/>
          </a:gradFill>
        </p:spPr>
        <p:txBody>
          <a:bodyPr/>
          <a:lstStyle/>
          <a:p>
            <a:endParaRPr lang="en-US" dirty="0"/>
          </a:p>
        </p:txBody>
      </p:sp>
      <p:sp>
        <p:nvSpPr>
          <p:cNvPr id="24" name="TextBox 24">
            <a:extLst>
              <a:ext uri="{FF2B5EF4-FFF2-40B4-BE49-F238E27FC236}">
                <a16:creationId xmlns:a16="http://schemas.microsoft.com/office/drawing/2014/main" id="{7FC187EE-AF1B-F6EB-3EF6-EB1AD3FE5184}"/>
              </a:ext>
            </a:extLst>
          </p:cNvPr>
          <p:cNvSpPr txBox="1"/>
          <p:nvPr/>
        </p:nvSpPr>
        <p:spPr>
          <a:xfrm>
            <a:off x="1214967" y="1077717"/>
            <a:ext cx="16082433" cy="654025"/>
          </a:xfrm>
          <a:prstGeom prst="rect">
            <a:avLst/>
          </a:prstGeom>
        </p:spPr>
        <p:txBody>
          <a:bodyPr wrap="square" lIns="0" tIns="0" rIns="0" bIns="0" rtlCol="0" anchor="t">
            <a:spAutoFit/>
          </a:bodyPr>
          <a:lstStyle/>
          <a:p>
            <a:pPr>
              <a:lnSpc>
                <a:spcPts val="5092"/>
              </a:lnSpc>
            </a:pPr>
            <a:r>
              <a:rPr lang="en-US" sz="4896" b="1" spc="-205" dirty="0">
                <a:solidFill>
                  <a:srgbClr val="FFFFFF"/>
                </a:solidFill>
                <a:latin typeface="Arial Bold"/>
                <a:ea typeface="Arial Bold"/>
                <a:cs typeface="Arial Bold"/>
                <a:sym typeface="Arial Bold"/>
              </a:rPr>
              <a:t>Bank Creation</a:t>
            </a:r>
          </a:p>
        </p:txBody>
      </p:sp>
      <p:pic>
        <p:nvPicPr>
          <p:cNvPr id="3" name="Picture 2">
            <a:extLst>
              <a:ext uri="{FF2B5EF4-FFF2-40B4-BE49-F238E27FC236}">
                <a16:creationId xmlns:a16="http://schemas.microsoft.com/office/drawing/2014/main" id="{28D4A886-DCAD-102D-CD0F-D89CDAEBBE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9854" y="1943100"/>
            <a:ext cx="16459946" cy="8001000"/>
          </a:xfrm>
          <a:prstGeom prst="rect">
            <a:avLst/>
          </a:prstGeom>
        </p:spPr>
      </p:pic>
      <p:sp>
        <p:nvSpPr>
          <p:cNvPr id="5" name="Freeform 2">
            <a:extLst>
              <a:ext uri="{FF2B5EF4-FFF2-40B4-BE49-F238E27FC236}">
                <a16:creationId xmlns:a16="http://schemas.microsoft.com/office/drawing/2014/main" id="{4EA70CAF-8232-44D3-13B4-648898131553}"/>
              </a:ext>
            </a:extLst>
          </p:cNvPr>
          <p:cNvSpPr/>
          <p:nvPr/>
        </p:nvSpPr>
        <p:spPr>
          <a:xfrm>
            <a:off x="414861" y="1135101"/>
            <a:ext cx="499539" cy="503199"/>
          </a:xfrm>
          <a:custGeom>
            <a:avLst/>
            <a:gdLst/>
            <a:ahLst/>
            <a:cxnLst/>
            <a:rect l="l" t="t" r="r" b="b"/>
            <a:pathLst>
              <a:path w="499539" h="503199">
                <a:moveTo>
                  <a:pt x="0" y="0"/>
                </a:moveTo>
                <a:lnTo>
                  <a:pt x="499540" y="0"/>
                </a:lnTo>
                <a:lnTo>
                  <a:pt x="499540" y="503199"/>
                </a:lnTo>
                <a:lnTo>
                  <a:pt x="0" y="50319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2" name="Frame 1"/>
          <p:cNvSpPr/>
          <p:nvPr/>
        </p:nvSpPr>
        <p:spPr>
          <a:xfrm>
            <a:off x="16764000" y="9029700"/>
            <a:ext cx="533400" cy="457200"/>
          </a:xfrm>
          <a:prstGeom prst="fram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6" name="Picture 5">
            <a:extLst>
              <a:ext uri="{FF2B5EF4-FFF2-40B4-BE49-F238E27FC236}">
                <a16:creationId xmlns:a16="http://schemas.microsoft.com/office/drawing/2014/main" id="{DBAC9626-8C05-0753-AA16-5577C3765D27}"/>
              </a:ext>
            </a:extLst>
          </p:cNvPr>
          <p:cNvPicPr>
            <a:picLocks noChangeAspect="1"/>
          </p:cNvPicPr>
          <p:nvPr/>
        </p:nvPicPr>
        <p:blipFill>
          <a:blip r:embed="rId5"/>
          <a:stretch>
            <a:fillRect/>
          </a:stretch>
        </p:blipFill>
        <p:spPr>
          <a:xfrm>
            <a:off x="13639800" y="654234"/>
            <a:ext cx="3534478" cy="1262664"/>
          </a:xfrm>
          <a:prstGeom prst="rect">
            <a:avLst/>
          </a:prstGeom>
        </p:spPr>
      </p:pic>
    </p:spTree>
    <p:extLst>
      <p:ext uri="{BB962C8B-B14F-4D97-AF65-F5344CB8AC3E}">
        <p14:creationId xmlns:p14="http://schemas.microsoft.com/office/powerpoint/2010/main" val="9137676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0015A1-B115-85CB-334B-2A84CE53EF87}"/>
            </a:ext>
          </a:extLst>
        </p:cNvPr>
        <p:cNvGrpSpPr/>
        <p:nvPr/>
      </p:nvGrpSpPr>
      <p:grpSpPr>
        <a:xfrm>
          <a:off x="0" y="0"/>
          <a:ext cx="0" cy="0"/>
          <a:chOff x="0" y="0"/>
          <a:chExt cx="0" cy="0"/>
        </a:xfrm>
      </p:grpSpPr>
      <p:grpSp>
        <p:nvGrpSpPr>
          <p:cNvPr id="9" name="Group 9">
            <a:extLst>
              <a:ext uri="{FF2B5EF4-FFF2-40B4-BE49-F238E27FC236}">
                <a16:creationId xmlns:a16="http://schemas.microsoft.com/office/drawing/2014/main" id="{E8020A47-7E8E-0A48-F17A-C62B601C7BEB}"/>
              </a:ext>
            </a:extLst>
          </p:cNvPr>
          <p:cNvGrpSpPr/>
          <p:nvPr/>
        </p:nvGrpSpPr>
        <p:grpSpPr>
          <a:xfrm>
            <a:off x="685799" y="495300"/>
            <a:ext cx="17068801" cy="2638134"/>
            <a:chOff x="0" y="0"/>
            <a:chExt cx="2741709" cy="694817"/>
          </a:xfrm>
        </p:grpSpPr>
        <p:sp>
          <p:nvSpPr>
            <p:cNvPr id="10" name="Freeform 10">
              <a:extLst>
                <a:ext uri="{FF2B5EF4-FFF2-40B4-BE49-F238E27FC236}">
                  <a16:creationId xmlns:a16="http://schemas.microsoft.com/office/drawing/2014/main" id="{34B1A54D-C356-7197-7A46-142CC93F20BC}"/>
                </a:ext>
              </a:extLst>
            </p:cNvPr>
            <p:cNvSpPr/>
            <p:nvPr/>
          </p:nvSpPr>
          <p:spPr>
            <a:xfrm>
              <a:off x="0" y="0"/>
              <a:ext cx="2741709" cy="694817"/>
            </a:xfrm>
            <a:custGeom>
              <a:avLst/>
              <a:gdLst/>
              <a:ahLst/>
              <a:cxnLst/>
              <a:rect l="l" t="t" r="r" b="b"/>
              <a:pathLst>
                <a:path w="2741709" h="694817">
                  <a:moveTo>
                    <a:pt x="26030" y="0"/>
                  </a:moveTo>
                  <a:lnTo>
                    <a:pt x="2715679" y="0"/>
                  </a:lnTo>
                  <a:cubicBezTo>
                    <a:pt x="2722583" y="0"/>
                    <a:pt x="2729204" y="2742"/>
                    <a:pt x="2734085" y="7624"/>
                  </a:cubicBezTo>
                  <a:cubicBezTo>
                    <a:pt x="2738967" y="12505"/>
                    <a:pt x="2741709" y="19126"/>
                    <a:pt x="2741709" y="26030"/>
                  </a:cubicBezTo>
                  <a:lnTo>
                    <a:pt x="2741709" y="668787"/>
                  </a:lnTo>
                  <a:cubicBezTo>
                    <a:pt x="2741709" y="683163"/>
                    <a:pt x="2730055" y="694817"/>
                    <a:pt x="2715679" y="694817"/>
                  </a:cubicBezTo>
                  <a:lnTo>
                    <a:pt x="26030" y="694817"/>
                  </a:lnTo>
                  <a:cubicBezTo>
                    <a:pt x="19126" y="694817"/>
                    <a:pt x="12505" y="692075"/>
                    <a:pt x="7624" y="687193"/>
                  </a:cubicBezTo>
                  <a:cubicBezTo>
                    <a:pt x="2742" y="682312"/>
                    <a:pt x="0" y="675691"/>
                    <a:pt x="0" y="668787"/>
                  </a:cubicBezTo>
                  <a:lnTo>
                    <a:pt x="0" y="26030"/>
                  </a:lnTo>
                  <a:cubicBezTo>
                    <a:pt x="0" y="11654"/>
                    <a:pt x="11654" y="0"/>
                    <a:pt x="26030" y="0"/>
                  </a:cubicBezTo>
                  <a:close/>
                </a:path>
              </a:pathLst>
            </a:custGeom>
            <a:gradFill rotWithShape="1">
              <a:gsLst>
                <a:gs pos="0">
                  <a:srgbClr val="0C4A5B">
                    <a:alpha val="100000"/>
                  </a:srgbClr>
                </a:gs>
                <a:gs pos="100000">
                  <a:schemeClr val="bg1"/>
                </a:gs>
              </a:gsLst>
              <a:lin ang="2700000"/>
            </a:gradFill>
          </p:spPr>
          <p:txBody>
            <a:bodyPr/>
            <a:lstStyle/>
            <a:p>
              <a:endParaRPr lang="en-US" dirty="0"/>
            </a:p>
          </p:txBody>
        </p:sp>
        <p:sp>
          <p:nvSpPr>
            <p:cNvPr id="11" name="TextBox 11">
              <a:extLst>
                <a:ext uri="{FF2B5EF4-FFF2-40B4-BE49-F238E27FC236}">
                  <a16:creationId xmlns:a16="http://schemas.microsoft.com/office/drawing/2014/main" id="{3B3CFF7D-DA13-2F6C-DCEE-16E3D564881C}"/>
                </a:ext>
              </a:extLst>
            </p:cNvPr>
            <p:cNvSpPr txBox="1"/>
            <p:nvPr/>
          </p:nvSpPr>
          <p:spPr>
            <a:xfrm>
              <a:off x="0" y="19050"/>
              <a:ext cx="2741709" cy="675767"/>
            </a:xfrm>
            <a:prstGeom prst="rect">
              <a:avLst/>
            </a:prstGeom>
          </p:spPr>
          <p:txBody>
            <a:bodyPr lIns="50800" tIns="50800" rIns="50800" bIns="50800" rtlCol="0" anchor="ctr"/>
            <a:lstStyle/>
            <a:p>
              <a:pPr algn="l">
                <a:lnSpc>
                  <a:spcPts val="1387"/>
                </a:lnSpc>
              </a:pPr>
              <a:endParaRPr/>
            </a:p>
          </p:txBody>
        </p:sp>
      </p:grpSp>
      <p:sp>
        <p:nvSpPr>
          <p:cNvPr id="24" name="TextBox 24">
            <a:extLst>
              <a:ext uri="{FF2B5EF4-FFF2-40B4-BE49-F238E27FC236}">
                <a16:creationId xmlns:a16="http://schemas.microsoft.com/office/drawing/2014/main" id="{1FBDF246-D40D-A335-E93A-E4F767668C78}"/>
              </a:ext>
            </a:extLst>
          </p:cNvPr>
          <p:cNvSpPr txBox="1"/>
          <p:nvPr/>
        </p:nvSpPr>
        <p:spPr>
          <a:xfrm>
            <a:off x="1214967" y="1077717"/>
            <a:ext cx="16082433" cy="654025"/>
          </a:xfrm>
          <a:prstGeom prst="rect">
            <a:avLst/>
          </a:prstGeom>
        </p:spPr>
        <p:txBody>
          <a:bodyPr wrap="square" lIns="0" tIns="0" rIns="0" bIns="0" rtlCol="0" anchor="t">
            <a:spAutoFit/>
          </a:bodyPr>
          <a:lstStyle/>
          <a:p>
            <a:pPr>
              <a:lnSpc>
                <a:spcPts val="5092"/>
              </a:lnSpc>
            </a:pPr>
            <a:r>
              <a:rPr lang="en-US" sz="4896" b="1" spc="-205" dirty="0">
                <a:solidFill>
                  <a:srgbClr val="FFFFFF"/>
                </a:solidFill>
                <a:latin typeface="Arial Bold"/>
                <a:ea typeface="Arial Bold"/>
                <a:cs typeface="Arial Bold"/>
                <a:sym typeface="Arial Bold"/>
              </a:rPr>
              <a:t>Bank Creation</a:t>
            </a:r>
          </a:p>
        </p:txBody>
      </p:sp>
      <p:pic>
        <p:nvPicPr>
          <p:cNvPr id="3" name="Picture 2">
            <a:extLst>
              <a:ext uri="{FF2B5EF4-FFF2-40B4-BE49-F238E27FC236}">
                <a16:creationId xmlns:a16="http://schemas.microsoft.com/office/drawing/2014/main" id="{6E4EC193-E8F4-2347-1326-58F6394560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0600" y="1943100"/>
            <a:ext cx="16459200" cy="7848600"/>
          </a:xfrm>
          <a:prstGeom prst="rect">
            <a:avLst/>
          </a:prstGeom>
        </p:spPr>
      </p:pic>
      <p:sp>
        <p:nvSpPr>
          <p:cNvPr id="4" name="Freeform 2">
            <a:extLst>
              <a:ext uri="{FF2B5EF4-FFF2-40B4-BE49-F238E27FC236}">
                <a16:creationId xmlns:a16="http://schemas.microsoft.com/office/drawing/2014/main" id="{0415BD59-E294-A35D-6A5E-7ED663DC3DC0}"/>
              </a:ext>
            </a:extLst>
          </p:cNvPr>
          <p:cNvSpPr/>
          <p:nvPr/>
        </p:nvSpPr>
        <p:spPr>
          <a:xfrm>
            <a:off x="414861" y="1135101"/>
            <a:ext cx="499539" cy="503199"/>
          </a:xfrm>
          <a:custGeom>
            <a:avLst/>
            <a:gdLst/>
            <a:ahLst/>
            <a:cxnLst/>
            <a:rect l="l" t="t" r="r" b="b"/>
            <a:pathLst>
              <a:path w="499539" h="503199">
                <a:moveTo>
                  <a:pt x="0" y="0"/>
                </a:moveTo>
                <a:lnTo>
                  <a:pt x="499540" y="0"/>
                </a:lnTo>
                <a:lnTo>
                  <a:pt x="499540" y="503199"/>
                </a:lnTo>
                <a:lnTo>
                  <a:pt x="0" y="50319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2" name="Frame 1"/>
          <p:cNvSpPr/>
          <p:nvPr/>
        </p:nvSpPr>
        <p:spPr>
          <a:xfrm>
            <a:off x="2667000" y="5753100"/>
            <a:ext cx="2743200" cy="533400"/>
          </a:xfrm>
          <a:prstGeom prst="fram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Frame 4"/>
          <p:cNvSpPr/>
          <p:nvPr/>
        </p:nvSpPr>
        <p:spPr>
          <a:xfrm>
            <a:off x="2590800" y="7277100"/>
            <a:ext cx="2895600" cy="914400"/>
          </a:xfrm>
          <a:prstGeom prst="fram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6" name="Picture 5">
            <a:extLst>
              <a:ext uri="{FF2B5EF4-FFF2-40B4-BE49-F238E27FC236}">
                <a16:creationId xmlns:a16="http://schemas.microsoft.com/office/drawing/2014/main" id="{58814B8F-9EFB-1A3A-BC36-FCCFB21B4572}"/>
              </a:ext>
            </a:extLst>
          </p:cNvPr>
          <p:cNvPicPr>
            <a:picLocks noChangeAspect="1"/>
          </p:cNvPicPr>
          <p:nvPr/>
        </p:nvPicPr>
        <p:blipFill>
          <a:blip r:embed="rId5"/>
          <a:stretch>
            <a:fillRect/>
          </a:stretch>
        </p:blipFill>
        <p:spPr>
          <a:xfrm>
            <a:off x="13639800" y="654234"/>
            <a:ext cx="3534478" cy="1262664"/>
          </a:xfrm>
          <a:prstGeom prst="rect">
            <a:avLst/>
          </a:prstGeom>
        </p:spPr>
      </p:pic>
    </p:spTree>
    <p:extLst>
      <p:ext uri="{BB962C8B-B14F-4D97-AF65-F5344CB8AC3E}">
        <p14:creationId xmlns:p14="http://schemas.microsoft.com/office/powerpoint/2010/main" val="13809504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9B17EA-0593-DA69-5B5F-F77D3854009C}"/>
            </a:ext>
          </a:extLst>
        </p:cNvPr>
        <p:cNvGrpSpPr/>
        <p:nvPr/>
      </p:nvGrpSpPr>
      <p:grpSpPr>
        <a:xfrm>
          <a:off x="0" y="0"/>
          <a:ext cx="0" cy="0"/>
          <a:chOff x="0" y="0"/>
          <a:chExt cx="0" cy="0"/>
        </a:xfrm>
      </p:grpSpPr>
      <p:grpSp>
        <p:nvGrpSpPr>
          <p:cNvPr id="9" name="Group 9">
            <a:extLst>
              <a:ext uri="{FF2B5EF4-FFF2-40B4-BE49-F238E27FC236}">
                <a16:creationId xmlns:a16="http://schemas.microsoft.com/office/drawing/2014/main" id="{29A07E67-B306-44BC-573B-D5FF4946164F}"/>
              </a:ext>
            </a:extLst>
          </p:cNvPr>
          <p:cNvGrpSpPr/>
          <p:nvPr/>
        </p:nvGrpSpPr>
        <p:grpSpPr>
          <a:xfrm>
            <a:off x="685799" y="495300"/>
            <a:ext cx="17068801" cy="2638134"/>
            <a:chOff x="0" y="0"/>
            <a:chExt cx="2741709" cy="694817"/>
          </a:xfrm>
        </p:grpSpPr>
        <p:sp>
          <p:nvSpPr>
            <p:cNvPr id="10" name="Freeform 10">
              <a:extLst>
                <a:ext uri="{FF2B5EF4-FFF2-40B4-BE49-F238E27FC236}">
                  <a16:creationId xmlns:a16="http://schemas.microsoft.com/office/drawing/2014/main" id="{5CD5E2E8-0371-C4DB-446C-559A0447EF52}"/>
                </a:ext>
              </a:extLst>
            </p:cNvPr>
            <p:cNvSpPr/>
            <p:nvPr/>
          </p:nvSpPr>
          <p:spPr>
            <a:xfrm>
              <a:off x="0" y="0"/>
              <a:ext cx="2741709" cy="694817"/>
            </a:xfrm>
            <a:custGeom>
              <a:avLst/>
              <a:gdLst/>
              <a:ahLst/>
              <a:cxnLst/>
              <a:rect l="l" t="t" r="r" b="b"/>
              <a:pathLst>
                <a:path w="2741709" h="694817">
                  <a:moveTo>
                    <a:pt x="26030" y="0"/>
                  </a:moveTo>
                  <a:lnTo>
                    <a:pt x="2715679" y="0"/>
                  </a:lnTo>
                  <a:cubicBezTo>
                    <a:pt x="2722583" y="0"/>
                    <a:pt x="2729204" y="2742"/>
                    <a:pt x="2734085" y="7624"/>
                  </a:cubicBezTo>
                  <a:cubicBezTo>
                    <a:pt x="2738967" y="12505"/>
                    <a:pt x="2741709" y="19126"/>
                    <a:pt x="2741709" y="26030"/>
                  </a:cubicBezTo>
                  <a:lnTo>
                    <a:pt x="2741709" y="668787"/>
                  </a:lnTo>
                  <a:cubicBezTo>
                    <a:pt x="2741709" y="683163"/>
                    <a:pt x="2730055" y="694817"/>
                    <a:pt x="2715679" y="694817"/>
                  </a:cubicBezTo>
                  <a:lnTo>
                    <a:pt x="26030" y="694817"/>
                  </a:lnTo>
                  <a:cubicBezTo>
                    <a:pt x="19126" y="694817"/>
                    <a:pt x="12505" y="692075"/>
                    <a:pt x="7624" y="687193"/>
                  </a:cubicBezTo>
                  <a:cubicBezTo>
                    <a:pt x="2742" y="682312"/>
                    <a:pt x="0" y="675691"/>
                    <a:pt x="0" y="668787"/>
                  </a:cubicBezTo>
                  <a:lnTo>
                    <a:pt x="0" y="26030"/>
                  </a:lnTo>
                  <a:cubicBezTo>
                    <a:pt x="0" y="11654"/>
                    <a:pt x="11654" y="0"/>
                    <a:pt x="26030" y="0"/>
                  </a:cubicBezTo>
                  <a:close/>
                </a:path>
              </a:pathLst>
            </a:custGeom>
            <a:gradFill rotWithShape="1">
              <a:gsLst>
                <a:gs pos="0">
                  <a:srgbClr val="0C4A5B">
                    <a:alpha val="100000"/>
                  </a:srgbClr>
                </a:gs>
                <a:gs pos="100000">
                  <a:schemeClr val="bg1"/>
                </a:gs>
              </a:gsLst>
              <a:lin ang="2700000"/>
            </a:gradFill>
          </p:spPr>
          <p:txBody>
            <a:bodyPr/>
            <a:lstStyle/>
            <a:p>
              <a:endParaRPr lang="en-US" dirty="0"/>
            </a:p>
          </p:txBody>
        </p:sp>
        <p:sp>
          <p:nvSpPr>
            <p:cNvPr id="11" name="TextBox 11">
              <a:extLst>
                <a:ext uri="{FF2B5EF4-FFF2-40B4-BE49-F238E27FC236}">
                  <a16:creationId xmlns:a16="http://schemas.microsoft.com/office/drawing/2014/main" id="{C65065BB-C230-93E4-C686-8554ECE3C045}"/>
                </a:ext>
              </a:extLst>
            </p:cNvPr>
            <p:cNvSpPr txBox="1"/>
            <p:nvPr/>
          </p:nvSpPr>
          <p:spPr>
            <a:xfrm>
              <a:off x="0" y="19050"/>
              <a:ext cx="2741709" cy="675767"/>
            </a:xfrm>
            <a:prstGeom prst="rect">
              <a:avLst/>
            </a:prstGeom>
          </p:spPr>
          <p:txBody>
            <a:bodyPr lIns="50800" tIns="50800" rIns="50800" bIns="50800" rtlCol="0" anchor="ctr"/>
            <a:lstStyle/>
            <a:p>
              <a:pPr algn="l">
                <a:lnSpc>
                  <a:spcPts val="1387"/>
                </a:lnSpc>
              </a:pPr>
              <a:endParaRPr/>
            </a:p>
          </p:txBody>
        </p:sp>
      </p:grpSp>
      <p:sp>
        <p:nvSpPr>
          <p:cNvPr id="24" name="TextBox 24">
            <a:extLst>
              <a:ext uri="{FF2B5EF4-FFF2-40B4-BE49-F238E27FC236}">
                <a16:creationId xmlns:a16="http://schemas.microsoft.com/office/drawing/2014/main" id="{60456882-AD74-A786-60BE-55FB0088D1F9}"/>
              </a:ext>
            </a:extLst>
          </p:cNvPr>
          <p:cNvSpPr txBox="1"/>
          <p:nvPr/>
        </p:nvSpPr>
        <p:spPr>
          <a:xfrm>
            <a:off x="1214967" y="1077717"/>
            <a:ext cx="16082433" cy="654025"/>
          </a:xfrm>
          <a:prstGeom prst="rect">
            <a:avLst/>
          </a:prstGeom>
        </p:spPr>
        <p:txBody>
          <a:bodyPr wrap="square" lIns="0" tIns="0" rIns="0" bIns="0" rtlCol="0" anchor="t">
            <a:spAutoFit/>
          </a:bodyPr>
          <a:lstStyle/>
          <a:p>
            <a:pPr>
              <a:lnSpc>
                <a:spcPts val="5092"/>
              </a:lnSpc>
            </a:pPr>
            <a:r>
              <a:rPr lang="en-US" sz="4896" b="1" spc="-205" dirty="0">
                <a:solidFill>
                  <a:srgbClr val="FFFFFF"/>
                </a:solidFill>
                <a:latin typeface="Arial Bold"/>
                <a:ea typeface="Arial Bold"/>
                <a:cs typeface="Arial Bold"/>
                <a:sym typeface="Arial Bold"/>
              </a:rPr>
              <a:t>Bank Creation</a:t>
            </a:r>
          </a:p>
        </p:txBody>
      </p:sp>
      <p:pic>
        <p:nvPicPr>
          <p:cNvPr id="4" name="Picture 3">
            <a:extLst>
              <a:ext uri="{FF2B5EF4-FFF2-40B4-BE49-F238E27FC236}">
                <a16:creationId xmlns:a16="http://schemas.microsoft.com/office/drawing/2014/main" id="{1ADE46B7-B3CA-5A07-F4E4-F8667F31F7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 y="2019300"/>
            <a:ext cx="16230600" cy="7700070"/>
          </a:xfrm>
          <a:prstGeom prst="rect">
            <a:avLst/>
          </a:prstGeom>
        </p:spPr>
      </p:pic>
      <p:sp>
        <p:nvSpPr>
          <p:cNvPr id="5" name="Freeform 2">
            <a:extLst>
              <a:ext uri="{FF2B5EF4-FFF2-40B4-BE49-F238E27FC236}">
                <a16:creationId xmlns:a16="http://schemas.microsoft.com/office/drawing/2014/main" id="{DCFD46B7-0D9C-70DD-2A23-09904B52CF09}"/>
              </a:ext>
            </a:extLst>
          </p:cNvPr>
          <p:cNvSpPr/>
          <p:nvPr/>
        </p:nvSpPr>
        <p:spPr>
          <a:xfrm>
            <a:off x="414861" y="1135101"/>
            <a:ext cx="499539" cy="503199"/>
          </a:xfrm>
          <a:custGeom>
            <a:avLst/>
            <a:gdLst/>
            <a:ahLst/>
            <a:cxnLst/>
            <a:rect l="l" t="t" r="r" b="b"/>
            <a:pathLst>
              <a:path w="499539" h="503199">
                <a:moveTo>
                  <a:pt x="0" y="0"/>
                </a:moveTo>
                <a:lnTo>
                  <a:pt x="499540" y="0"/>
                </a:lnTo>
                <a:lnTo>
                  <a:pt x="499540" y="503199"/>
                </a:lnTo>
                <a:lnTo>
                  <a:pt x="0" y="50319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2" name="Frame 1"/>
          <p:cNvSpPr/>
          <p:nvPr/>
        </p:nvSpPr>
        <p:spPr>
          <a:xfrm>
            <a:off x="1066800" y="4838700"/>
            <a:ext cx="1447800" cy="457200"/>
          </a:xfrm>
          <a:prstGeom prst="fram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Frame 2"/>
          <p:cNvSpPr/>
          <p:nvPr/>
        </p:nvSpPr>
        <p:spPr>
          <a:xfrm>
            <a:off x="16002000" y="6972300"/>
            <a:ext cx="1295400" cy="533400"/>
          </a:xfrm>
          <a:prstGeom prst="fram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6" name="Picture 5">
            <a:extLst>
              <a:ext uri="{FF2B5EF4-FFF2-40B4-BE49-F238E27FC236}">
                <a16:creationId xmlns:a16="http://schemas.microsoft.com/office/drawing/2014/main" id="{F554EF6A-F163-A4A4-DA5A-3967781C37B9}"/>
              </a:ext>
            </a:extLst>
          </p:cNvPr>
          <p:cNvPicPr>
            <a:picLocks noChangeAspect="1"/>
          </p:cNvPicPr>
          <p:nvPr/>
        </p:nvPicPr>
        <p:blipFill>
          <a:blip r:embed="rId5"/>
          <a:stretch>
            <a:fillRect/>
          </a:stretch>
        </p:blipFill>
        <p:spPr>
          <a:xfrm>
            <a:off x="13639800" y="654234"/>
            <a:ext cx="3534478" cy="1262664"/>
          </a:xfrm>
          <a:prstGeom prst="rect">
            <a:avLst/>
          </a:prstGeom>
        </p:spPr>
      </p:pic>
    </p:spTree>
    <p:extLst>
      <p:ext uri="{BB962C8B-B14F-4D97-AF65-F5344CB8AC3E}">
        <p14:creationId xmlns:p14="http://schemas.microsoft.com/office/powerpoint/2010/main" val="42663437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41519"/>
        </a:solidFill>
        <a:effectLst/>
      </p:bgPr>
    </p:bg>
    <p:spTree>
      <p:nvGrpSpPr>
        <p:cNvPr id="1" name=""/>
        <p:cNvGrpSpPr/>
        <p:nvPr/>
      </p:nvGrpSpPr>
      <p:grpSpPr>
        <a:xfrm>
          <a:off x="0" y="0"/>
          <a:ext cx="0" cy="0"/>
          <a:chOff x="0" y="0"/>
          <a:chExt cx="0" cy="0"/>
        </a:xfrm>
      </p:grpSpPr>
      <p:grpSp>
        <p:nvGrpSpPr>
          <p:cNvPr id="3" name="Group 3"/>
          <p:cNvGrpSpPr/>
          <p:nvPr/>
        </p:nvGrpSpPr>
        <p:grpSpPr>
          <a:xfrm rot="-4011154">
            <a:off x="14044924" y="1464134"/>
            <a:ext cx="17403374" cy="18180272"/>
            <a:chOff x="0" y="0"/>
            <a:chExt cx="4583605" cy="4788220"/>
          </a:xfrm>
        </p:grpSpPr>
        <p:sp>
          <p:nvSpPr>
            <p:cNvPr id="4" name="Freeform 4"/>
            <p:cNvSpPr/>
            <p:nvPr/>
          </p:nvSpPr>
          <p:spPr>
            <a:xfrm>
              <a:off x="0" y="0"/>
              <a:ext cx="4583605" cy="4788220"/>
            </a:xfrm>
            <a:custGeom>
              <a:avLst/>
              <a:gdLst/>
              <a:ahLst/>
              <a:cxnLst/>
              <a:rect l="l" t="t" r="r" b="b"/>
              <a:pathLst>
                <a:path w="4583605" h="4788220">
                  <a:moveTo>
                    <a:pt x="0" y="0"/>
                  </a:moveTo>
                  <a:lnTo>
                    <a:pt x="4583605" y="0"/>
                  </a:lnTo>
                  <a:lnTo>
                    <a:pt x="4583605" y="4788220"/>
                  </a:lnTo>
                  <a:lnTo>
                    <a:pt x="0" y="4788220"/>
                  </a:lnTo>
                  <a:close/>
                </a:path>
              </a:pathLst>
            </a:custGeom>
            <a:gradFill rotWithShape="1">
              <a:gsLst>
                <a:gs pos="0">
                  <a:srgbClr val="27DDDF">
                    <a:alpha val="0"/>
                  </a:srgbClr>
                </a:gs>
                <a:gs pos="100000">
                  <a:srgbClr val="27DDDF">
                    <a:alpha val="100000"/>
                  </a:srgbClr>
                </a:gs>
              </a:gsLst>
              <a:lin ang="5400000"/>
            </a:gradFill>
          </p:spPr>
          <p:txBody>
            <a:bodyPr/>
            <a:lstStyle/>
            <a:p>
              <a:endParaRPr lang="en-US"/>
            </a:p>
          </p:txBody>
        </p:sp>
        <p:sp>
          <p:nvSpPr>
            <p:cNvPr id="5" name="TextBox 5"/>
            <p:cNvSpPr txBox="1"/>
            <p:nvPr/>
          </p:nvSpPr>
          <p:spPr>
            <a:xfrm>
              <a:off x="0" y="19050"/>
              <a:ext cx="4583605" cy="4769170"/>
            </a:xfrm>
            <a:prstGeom prst="rect">
              <a:avLst/>
            </a:prstGeom>
          </p:spPr>
          <p:txBody>
            <a:bodyPr lIns="50800" tIns="50800" rIns="50800" bIns="50800" rtlCol="0" anchor="ctr"/>
            <a:lstStyle/>
            <a:p>
              <a:pPr algn="ctr">
                <a:lnSpc>
                  <a:spcPts val="1387"/>
                </a:lnSpc>
              </a:pPr>
              <a:endParaRPr/>
            </a:p>
          </p:txBody>
        </p:sp>
      </p:grpSp>
      <p:grpSp>
        <p:nvGrpSpPr>
          <p:cNvPr id="9" name="Group 9"/>
          <p:cNvGrpSpPr/>
          <p:nvPr/>
        </p:nvGrpSpPr>
        <p:grpSpPr>
          <a:xfrm>
            <a:off x="2054482" y="1257300"/>
            <a:ext cx="5784422" cy="7651130"/>
            <a:chOff x="0" y="0"/>
            <a:chExt cx="812800" cy="933806"/>
          </a:xfrm>
        </p:grpSpPr>
        <p:sp>
          <p:nvSpPr>
            <p:cNvPr id="10" name="Freeform 10"/>
            <p:cNvSpPr/>
            <p:nvPr/>
          </p:nvSpPr>
          <p:spPr>
            <a:xfrm>
              <a:off x="0" y="0"/>
              <a:ext cx="812800" cy="933806"/>
            </a:xfrm>
            <a:custGeom>
              <a:avLst/>
              <a:gdLst/>
              <a:ahLst/>
              <a:cxnLst/>
              <a:rect l="l" t="t" r="r" b="b"/>
              <a:pathLst>
                <a:path w="812800" h="933806">
                  <a:moveTo>
                    <a:pt x="65582" y="0"/>
                  </a:moveTo>
                  <a:lnTo>
                    <a:pt x="747218" y="0"/>
                  </a:lnTo>
                  <a:cubicBezTo>
                    <a:pt x="783438" y="0"/>
                    <a:pt x="812800" y="29362"/>
                    <a:pt x="812800" y="65582"/>
                  </a:cubicBezTo>
                  <a:lnTo>
                    <a:pt x="812800" y="868224"/>
                  </a:lnTo>
                  <a:cubicBezTo>
                    <a:pt x="812800" y="885617"/>
                    <a:pt x="805890" y="902298"/>
                    <a:pt x="793591" y="914597"/>
                  </a:cubicBezTo>
                  <a:cubicBezTo>
                    <a:pt x="781292" y="926896"/>
                    <a:pt x="764611" y="933806"/>
                    <a:pt x="747218" y="933806"/>
                  </a:cubicBezTo>
                  <a:lnTo>
                    <a:pt x="65582" y="933806"/>
                  </a:lnTo>
                  <a:cubicBezTo>
                    <a:pt x="29362" y="933806"/>
                    <a:pt x="0" y="904444"/>
                    <a:pt x="0" y="868224"/>
                  </a:cubicBezTo>
                  <a:lnTo>
                    <a:pt x="0" y="65582"/>
                  </a:lnTo>
                  <a:cubicBezTo>
                    <a:pt x="0" y="29362"/>
                    <a:pt x="29362" y="0"/>
                    <a:pt x="65582" y="0"/>
                  </a:cubicBezTo>
                  <a:close/>
                </a:path>
              </a:pathLst>
            </a:custGeom>
            <a:blipFill>
              <a:blip r:embed="rId2"/>
              <a:stretch>
                <a:fillRect l="-36219" r="-36219"/>
              </a:stretch>
            </a:blipFill>
          </p:spPr>
          <p:txBody>
            <a:bodyPr/>
            <a:lstStyle/>
            <a:p>
              <a:endParaRPr lang="en-US"/>
            </a:p>
          </p:txBody>
        </p:sp>
      </p:grpSp>
      <p:grpSp>
        <p:nvGrpSpPr>
          <p:cNvPr id="11" name="Group 11"/>
          <p:cNvGrpSpPr/>
          <p:nvPr/>
        </p:nvGrpSpPr>
        <p:grpSpPr>
          <a:xfrm>
            <a:off x="2054482" y="4949018"/>
            <a:ext cx="5784422" cy="3959411"/>
            <a:chOff x="0" y="0"/>
            <a:chExt cx="1523469" cy="1042808"/>
          </a:xfrm>
        </p:grpSpPr>
        <p:sp>
          <p:nvSpPr>
            <p:cNvPr id="12" name="Freeform 12"/>
            <p:cNvSpPr/>
            <p:nvPr/>
          </p:nvSpPr>
          <p:spPr>
            <a:xfrm>
              <a:off x="0" y="0"/>
              <a:ext cx="1523469" cy="1042808"/>
            </a:xfrm>
            <a:custGeom>
              <a:avLst/>
              <a:gdLst/>
              <a:ahLst/>
              <a:cxnLst/>
              <a:rect l="l" t="t" r="r" b="b"/>
              <a:pathLst>
                <a:path w="1523469" h="1042808">
                  <a:moveTo>
                    <a:pt x="68259" y="0"/>
                  </a:moveTo>
                  <a:lnTo>
                    <a:pt x="1455210" y="0"/>
                  </a:lnTo>
                  <a:cubicBezTo>
                    <a:pt x="1473314" y="0"/>
                    <a:pt x="1490675" y="7192"/>
                    <a:pt x="1503476" y="19993"/>
                  </a:cubicBezTo>
                  <a:cubicBezTo>
                    <a:pt x="1516278" y="32794"/>
                    <a:pt x="1523469" y="50155"/>
                    <a:pt x="1523469" y="68259"/>
                  </a:cubicBezTo>
                  <a:lnTo>
                    <a:pt x="1523469" y="974549"/>
                  </a:lnTo>
                  <a:cubicBezTo>
                    <a:pt x="1523469" y="1012247"/>
                    <a:pt x="1492908" y="1042808"/>
                    <a:pt x="1455210" y="1042808"/>
                  </a:cubicBezTo>
                  <a:lnTo>
                    <a:pt x="68259" y="1042808"/>
                  </a:lnTo>
                  <a:cubicBezTo>
                    <a:pt x="50155" y="1042808"/>
                    <a:pt x="32794" y="1035616"/>
                    <a:pt x="19993" y="1022815"/>
                  </a:cubicBezTo>
                  <a:cubicBezTo>
                    <a:pt x="7192" y="1010014"/>
                    <a:pt x="0" y="992652"/>
                    <a:pt x="0" y="974549"/>
                  </a:cubicBezTo>
                  <a:lnTo>
                    <a:pt x="0" y="68259"/>
                  </a:lnTo>
                  <a:cubicBezTo>
                    <a:pt x="0" y="30561"/>
                    <a:pt x="30561" y="0"/>
                    <a:pt x="68259" y="0"/>
                  </a:cubicBezTo>
                  <a:close/>
                </a:path>
              </a:pathLst>
            </a:custGeom>
            <a:gradFill rotWithShape="1">
              <a:gsLst>
                <a:gs pos="0">
                  <a:srgbClr val="141519">
                    <a:alpha val="0"/>
                  </a:srgbClr>
                </a:gs>
                <a:gs pos="100000">
                  <a:srgbClr val="141519">
                    <a:alpha val="57000"/>
                  </a:srgbClr>
                </a:gs>
              </a:gsLst>
              <a:lin ang="5400000"/>
            </a:gradFill>
          </p:spPr>
          <p:txBody>
            <a:bodyPr/>
            <a:lstStyle/>
            <a:p>
              <a:endParaRPr lang="en-US"/>
            </a:p>
          </p:txBody>
        </p:sp>
        <p:sp>
          <p:nvSpPr>
            <p:cNvPr id="13" name="TextBox 13"/>
            <p:cNvSpPr txBox="1"/>
            <p:nvPr/>
          </p:nvSpPr>
          <p:spPr>
            <a:xfrm>
              <a:off x="0" y="19050"/>
              <a:ext cx="1523469" cy="1023758"/>
            </a:xfrm>
            <a:prstGeom prst="rect">
              <a:avLst/>
            </a:prstGeom>
          </p:spPr>
          <p:txBody>
            <a:bodyPr lIns="50800" tIns="50800" rIns="50800" bIns="50800" rtlCol="0" anchor="ctr"/>
            <a:lstStyle/>
            <a:p>
              <a:pPr algn="ctr">
                <a:lnSpc>
                  <a:spcPts val="1387"/>
                </a:lnSpc>
              </a:pPr>
              <a:endParaRPr/>
            </a:p>
          </p:txBody>
        </p:sp>
      </p:grpSp>
      <p:grpSp>
        <p:nvGrpSpPr>
          <p:cNvPr id="17" name="Group 17"/>
          <p:cNvGrpSpPr/>
          <p:nvPr/>
        </p:nvGrpSpPr>
        <p:grpSpPr>
          <a:xfrm>
            <a:off x="8839200" y="1300356"/>
            <a:ext cx="5638800" cy="966962"/>
            <a:chOff x="0" y="0"/>
            <a:chExt cx="1417549" cy="183966"/>
          </a:xfrm>
        </p:grpSpPr>
        <p:sp>
          <p:nvSpPr>
            <p:cNvPr id="18" name="Freeform 18"/>
            <p:cNvSpPr/>
            <p:nvPr/>
          </p:nvSpPr>
          <p:spPr>
            <a:xfrm>
              <a:off x="0" y="0"/>
              <a:ext cx="1417549" cy="183966"/>
            </a:xfrm>
            <a:custGeom>
              <a:avLst/>
              <a:gdLst/>
              <a:ahLst/>
              <a:cxnLst/>
              <a:rect l="l" t="t" r="r" b="b"/>
              <a:pathLst>
                <a:path w="1417549" h="183966">
                  <a:moveTo>
                    <a:pt x="29919" y="0"/>
                  </a:moveTo>
                  <a:lnTo>
                    <a:pt x="1387630" y="0"/>
                  </a:lnTo>
                  <a:cubicBezTo>
                    <a:pt x="1404154" y="0"/>
                    <a:pt x="1417549" y="13395"/>
                    <a:pt x="1417549" y="29919"/>
                  </a:cubicBezTo>
                  <a:lnTo>
                    <a:pt x="1417549" y="154047"/>
                  </a:lnTo>
                  <a:cubicBezTo>
                    <a:pt x="1417549" y="170571"/>
                    <a:pt x="1404154" y="183966"/>
                    <a:pt x="1387630" y="183966"/>
                  </a:cubicBezTo>
                  <a:lnTo>
                    <a:pt x="29919" y="183966"/>
                  </a:lnTo>
                  <a:cubicBezTo>
                    <a:pt x="13395" y="183966"/>
                    <a:pt x="0" y="170571"/>
                    <a:pt x="0" y="154047"/>
                  </a:cubicBezTo>
                  <a:lnTo>
                    <a:pt x="0" y="29919"/>
                  </a:lnTo>
                  <a:cubicBezTo>
                    <a:pt x="0" y="13395"/>
                    <a:pt x="13395" y="0"/>
                    <a:pt x="29919" y="0"/>
                  </a:cubicBezTo>
                  <a:close/>
                </a:path>
              </a:pathLst>
            </a:custGeom>
            <a:solidFill>
              <a:srgbClr val="202127"/>
            </a:solidFill>
          </p:spPr>
          <p:txBody>
            <a:bodyPr/>
            <a:lstStyle/>
            <a:p>
              <a:endParaRPr lang="en-US" dirty="0"/>
            </a:p>
          </p:txBody>
        </p:sp>
        <p:sp>
          <p:nvSpPr>
            <p:cNvPr id="19" name="TextBox 19"/>
            <p:cNvSpPr txBox="1"/>
            <p:nvPr/>
          </p:nvSpPr>
          <p:spPr>
            <a:xfrm>
              <a:off x="0" y="19050"/>
              <a:ext cx="1417549" cy="164916"/>
            </a:xfrm>
            <a:prstGeom prst="rect">
              <a:avLst/>
            </a:prstGeom>
          </p:spPr>
          <p:txBody>
            <a:bodyPr lIns="50800" tIns="50800" rIns="50800" bIns="50800" rtlCol="0" anchor="ctr"/>
            <a:lstStyle/>
            <a:p>
              <a:pPr algn="ctr">
                <a:lnSpc>
                  <a:spcPts val="1387"/>
                </a:lnSpc>
              </a:pPr>
              <a:endParaRPr/>
            </a:p>
          </p:txBody>
        </p:sp>
      </p:grpSp>
      <p:grpSp>
        <p:nvGrpSpPr>
          <p:cNvPr id="20" name="Group 20"/>
          <p:cNvGrpSpPr/>
          <p:nvPr/>
        </p:nvGrpSpPr>
        <p:grpSpPr>
          <a:xfrm>
            <a:off x="8839200" y="2748156"/>
            <a:ext cx="5638800" cy="966962"/>
            <a:chOff x="0" y="0"/>
            <a:chExt cx="1417549" cy="183966"/>
          </a:xfrm>
        </p:grpSpPr>
        <p:sp>
          <p:nvSpPr>
            <p:cNvPr id="21" name="Freeform 21"/>
            <p:cNvSpPr/>
            <p:nvPr/>
          </p:nvSpPr>
          <p:spPr>
            <a:xfrm>
              <a:off x="0" y="0"/>
              <a:ext cx="1417549" cy="183966"/>
            </a:xfrm>
            <a:custGeom>
              <a:avLst/>
              <a:gdLst/>
              <a:ahLst/>
              <a:cxnLst/>
              <a:rect l="l" t="t" r="r" b="b"/>
              <a:pathLst>
                <a:path w="1417549" h="183966">
                  <a:moveTo>
                    <a:pt x="29919" y="0"/>
                  </a:moveTo>
                  <a:lnTo>
                    <a:pt x="1387630" y="0"/>
                  </a:lnTo>
                  <a:cubicBezTo>
                    <a:pt x="1404154" y="0"/>
                    <a:pt x="1417549" y="13395"/>
                    <a:pt x="1417549" y="29919"/>
                  </a:cubicBezTo>
                  <a:lnTo>
                    <a:pt x="1417549" y="154047"/>
                  </a:lnTo>
                  <a:cubicBezTo>
                    <a:pt x="1417549" y="170571"/>
                    <a:pt x="1404154" y="183966"/>
                    <a:pt x="1387630" y="183966"/>
                  </a:cubicBezTo>
                  <a:lnTo>
                    <a:pt x="29919" y="183966"/>
                  </a:lnTo>
                  <a:cubicBezTo>
                    <a:pt x="13395" y="183966"/>
                    <a:pt x="0" y="170571"/>
                    <a:pt x="0" y="154047"/>
                  </a:cubicBezTo>
                  <a:lnTo>
                    <a:pt x="0" y="29919"/>
                  </a:lnTo>
                  <a:cubicBezTo>
                    <a:pt x="0" y="13395"/>
                    <a:pt x="13395" y="0"/>
                    <a:pt x="29919" y="0"/>
                  </a:cubicBezTo>
                  <a:close/>
                </a:path>
              </a:pathLst>
            </a:custGeom>
            <a:solidFill>
              <a:srgbClr val="202127"/>
            </a:solidFill>
          </p:spPr>
          <p:txBody>
            <a:bodyPr/>
            <a:lstStyle/>
            <a:p>
              <a:endParaRPr lang="en-US"/>
            </a:p>
          </p:txBody>
        </p:sp>
        <p:sp>
          <p:nvSpPr>
            <p:cNvPr id="22" name="TextBox 22"/>
            <p:cNvSpPr txBox="1"/>
            <p:nvPr/>
          </p:nvSpPr>
          <p:spPr>
            <a:xfrm>
              <a:off x="0" y="19050"/>
              <a:ext cx="1417549" cy="164916"/>
            </a:xfrm>
            <a:prstGeom prst="rect">
              <a:avLst/>
            </a:prstGeom>
          </p:spPr>
          <p:txBody>
            <a:bodyPr lIns="50800" tIns="50800" rIns="50800" bIns="50800" rtlCol="0" anchor="ctr"/>
            <a:lstStyle/>
            <a:p>
              <a:pPr algn="ctr">
                <a:lnSpc>
                  <a:spcPts val="1387"/>
                </a:lnSpc>
              </a:pPr>
              <a:endParaRPr/>
            </a:p>
          </p:txBody>
        </p:sp>
      </p:grpSp>
      <p:grpSp>
        <p:nvGrpSpPr>
          <p:cNvPr id="23" name="Group 23"/>
          <p:cNvGrpSpPr/>
          <p:nvPr/>
        </p:nvGrpSpPr>
        <p:grpSpPr>
          <a:xfrm>
            <a:off x="8839200" y="4348356"/>
            <a:ext cx="5638800" cy="966962"/>
            <a:chOff x="0" y="0"/>
            <a:chExt cx="1417549" cy="183966"/>
          </a:xfrm>
        </p:grpSpPr>
        <p:sp>
          <p:nvSpPr>
            <p:cNvPr id="24" name="Freeform 24"/>
            <p:cNvSpPr/>
            <p:nvPr/>
          </p:nvSpPr>
          <p:spPr>
            <a:xfrm>
              <a:off x="0" y="0"/>
              <a:ext cx="1417549" cy="183966"/>
            </a:xfrm>
            <a:custGeom>
              <a:avLst/>
              <a:gdLst/>
              <a:ahLst/>
              <a:cxnLst/>
              <a:rect l="l" t="t" r="r" b="b"/>
              <a:pathLst>
                <a:path w="1417549" h="183966">
                  <a:moveTo>
                    <a:pt x="29919" y="0"/>
                  </a:moveTo>
                  <a:lnTo>
                    <a:pt x="1387630" y="0"/>
                  </a:lnTo>
                  <a:cubicBezTo>
                    <a:pt x="1404154" y="0"/>
                    <a:pt x="1417549" y="13395"/>
                    <a:pt x="1417549" y="29919"/>
                  </a:cubicBezTo>
                  <a:lnTo>
                    <a:pt x="1417549" y="154047"/>
                  </a:lnTo>
                  <a:cubicBezTo>
                    <a:pt x="1417549" y="170571"/>
                    <a:pt x="1404154" y="183966"/>
                    <a:pt x="1387630" y="183966"/>
                  </a:cubicBezTo>
                  <a:lnTo>
                    <a:pt x="29919" y="183966"/>
                  </a:lnTo>
                  <a:cubicBezTo>
                    <a:pt x="13395" y="183966"/>
                    <a:pt x="0" y="170571"/>
                    <a:pt x="0" y="154047"/>
                  </a:cubicBezTo>
                  <a:lnTo>
                    <a:pt x="0" y="29919"/>
                  </a:lnTo>
                  <a:cubicBezTo>
                    <a:pt x="0" y="13395"/>
                    <a:pt x="13395" y="0"/>
                    <a:pt x="29919" y="0"/>
                  </a:cubicBezTo>
                  <a:close/>
                </a:path>
              </a:pathLst>
            </a:custGeom>
            <a:solidFill>
              <a:srgbClr val="202127"/>
            </a:solidFill>
          </p:spPr>
          <p:txBody>
            <a:bodyPr/>
            <a:lstStyle/>
            <a:p>
              <a:endParaRPr lang="en-US"/>
            </a:p>
          </p:txBody>
        </p:sp>
        <p:sp>
          <p:nvSpPr>
            <p:cNvPr id="25" name="TextBox 25"/>
            <p:cNvSpPr txBox="1"/>
            <p:nvPr/>
          </p:nvSpPr>
          <p:spPr>
            <a:xfrm>
              <a:off x="0" y="19050"/>
              <a:ext cx="1417549" cy="164916"/>
            </a:xfrm>
            <a:prstGeom prst="rect">
              <a:avLst/>
            </a:prstGeom>
          </p:spPr>
          <p:txBody>
            <a:bodyPr lIns="50800" tIns="50800" rIns="50800" bIns="50800" rtlCol="0" anchor="ctr"/>
            <a:lstStyle/>
            <a:p>
              <a:pPr algn="ctr">
                <a:lnSpc>
                  <a:spcPts val="1387"/>
                </a:lnSpc>
              </a:pPr>
              <a:endParaRPr/>
            </a:p>
          </p:txBody>
        </p:sp>
      </p:grpSp>
      <p:grpSp>
        <p:nvGrpSpPr>
          <p:cNvPr id="26" name="Group 26"/>
          <p:cNvGrpSpPr/>
          <p:nvPr/>
        </p:nvGrpSpPr>
        <p:grpSpPr>
          <a:xfrm>
            <a:off x="8839200" y="5872356"/>
            <a:ext cx="5638800" cy="966962"/>
            <a:chOff x="0" y="0"/>
            <a:chExt cx="1417549" cy="183966"/>
          </a:xfrm>
        </p:grpSpPr>
        <p:sp>
          <p:nvSpPr>
            <p:cNvPr id="27" name="Freeform 27"/>
            <p:cNvSpPr/>
            <p:nvPr/>
          </p:nvSpPr>
          <p:spPr>
            <a:xfrm>
              <a:off x="0" y="0"/>
              <a:ext cx="1417549" cy="183966"/>
            </a:xfrm>
            <a:custGeom>
              <a:avLst/>
              <a:gdLst/>
              <a:ahLst/>
              <a:cxnLst/>
              <a:rect l="l" t="t" r="r" b="b"/>
              <a:pathLst>
                <a:path w="1417549" h="183966">
                  <a:moveTo>
                    <a:pt x="29919" y="0"/>
                  </a:moveTo>
                  <a:lnTo>
                    <a:pt x="1387630" y="0"/>
                  </a:lnTo>
                  <a:cubicBezTo>
                    <a:pt x="1404154" y="0"/>
                    <a:pt x="1417549" y="13395"/>
                    <a:pt x="1417549" y="29919"/>
                  </a:cubicBezTo>
                  <a:lnTo>
                    <a:pt x="1417549" y="154047"/>
                  </a:lnTo>
                  <a:cubicBezTo>
                    <a:pt x="1417549" y="170571"/>
                    <a:pt x="1404154" y="183966"/>
                    <a:pt x="1387630" y="183966"/>
                  </a:cubicBezTo>
                  <a:lnTo>
                    <a:pt x="29919" y="183966"/>
                  </a:lnTo>
                  <a:cubicBezTo>
                    <a:pt x="13395" y="183966"/>
                    <a:pt x="0" y="170571"/>
                    <a:pt x="0" y="154047"/>
                  </a:cubicBezTo>
                  <a:lnTo>
                    <a:pt x="0" y="29919"/>
                  </a:lnTo>
                  <a:cubicBezTo>
                    <a:pt x="0" y="13395"/>
                    <a:pt x="13395" y="0"/>
                    <a:pt x="29919" y="0"/>
                  </a:cubicBezTo>
                  <a:close/>
                </a:path>
              </a:pathLst>
            </a:custGeom>
            <a:solidFill>
              <a:srgbClr val="202127"/>
            </a:solidFill>
          </p:spPr>
          <p:txBody>
            <a:bodyPr/>
            <a:lstStyle/>
            <a:p>
              <a:endParaRPr lang="en-US"/>
            </a:p>
          </p:txBody>
        </p:sp>
        <p:sp>
          <p:nvSpPr>
            <p:cNvPr id="28" name="TextBox 28"/>
            <p:cNvSpPr txBox="1"/>
            <p:nvPr/>
          </p:nvSpPr>
          <p:spPr>
            <a:xfrm>
              <a:off x="0" y="19050"/>
              <a:ext cx="1417549" cy="164916"/>
            </a:xfrm>
            <a:prstGeom prst="rect">
              <a:avLst/>
            </a:prstGeom>
          </p:spPr>
          <p:txBody>
            <a:bodyPr lIns="50800" tIns="50800" rIns="50800" bIns="50800" rtlCol="0" anchor="ctr"/>
            <a:lstStyle/>
            <a:p>
              <a:pPr algn="ctr">
                <a:lnSpc>
                  <a:spcPts val="1387"/>
                </a:lnSpc>
              </a:pPr>
              <a:endParaRPr/>
            </a:p>
          </p:txBody>
        </p:sp>
      </p:grpSp>
      <p:grpSp>
        <p:nvGrpSpPr>
          <p:cNvPr id="29" name="Group 29"/>
          <p:cNvGrpSpPr/>
          <p:nvPr/>
        </p:nvGrpSpPr>
        <p:grpSpPr>
          <a:xfrm>
            <a:off x="8839200" y="7453138"/>
            <a:ext cx="5638800" cy="966962"/>
            <a:chOff x="0" y="0"/>
            <a:chExt cx="1417549" cy="183966"/>
          </a:xfrm>
        </p:grpSpPr>
        <p:sp>
          <p:nvSpPr>
            <p:cNvPr id="30" name="Freeform 30"/>
            <p:cNvSpPr/>
            <p:nvPr/>
          </p:nvSpPr>
          <p:spPr>
            <a:xfrm>
              <a:off x="0" y="0"/>
              <a:ext cx="1417549" cy="183966"/>
            </a:xfrm>
            <a:custGeom>
              <a:avLst/>
              <a:gdLst/>
              <a:ahLst/>
              <a:cxnLst/>
              <a:rect l="l" t="t" r="r" b="b"/>
              <a:pathLst>
                <a:path w="1417549" h="183966">
                  <a:moveTo>
                    <a:pt x="29919" y="0"/>
                  </a:moveTo>
                  <a:lnTo>
                    <a:pt x="1387630" y="0"/>
                  </a:lnTo>
                  <a:cubicBezTo>
                    <a:pt x="1404154" y="0"/>
                    <a:pt x="1417549" y="13395"/>
                    <a:pt x="1417549" y="29919"/>
                  </a:cubicBezTo>
                  <a:lnTo>
                    <a:pt x="1417549" y="154047"/>
                  </a:lnTo>
                  <a:cubicBezTo>
                    <a:pt x="1417549" y="170571"/>
                    <a:pt x="1404154" y="183966"/>
                    <a:pt x="1387630" y="183966"/>
                  </a:cubicBezTo>
                  <a:lnTo>
                    <a:pt x="29919" y="183966"/>
                  </a:lnTo>
                  <a:cubicBezTo>
                    <a:pt x="13395" y="183966"/>
                    <a:pt x="0" y="170571"/>
                    <a:pt x="0" y="154047"/>
                  </a:cubicBezTo>
                  <a:lnTo>
                    <a:pt x="0" y="29919"/>
                  </a:lnTo>
                  <a:cubicBezTo>
                    <a:pt x="0" y="13395"/>
                    <a:pt x="13395" y="0"/>
                    <a:pt x="29919" y="0"/>
                  </a:cubicBezTo>
                  <a:close/>
                </a:path>
              </a:pathLst>
            </a:custGeom>
            <a:solidFill>
              <a:srgbClr val="202127"/>
            </a:solidFill>
          </p:spPr>
          <p:txBody>
            <a:bodyPr/>
            <a:lstStyle/>
            <a:p>
              <a:endParaRPr lang="en-US"/>
            </a:p>
          </p:txBody>
        </p:sp>
        <p:sp>
          <p:nvSpPr>
            <p:cNvPr id="31" name="TextBox 31"/>
            <p:cNvSpPr txBox="1"/>
            <p:nvPr/>
          </p:nvSpPr>
          <p:spPr>
            <a:xfrm>
              <a:off x="0" y="19050"/>
              <a:ext cx="1417549" cy="164916"/>
            </a:xfrm>
            <a:prstGeom prst="rect">
              <a:avLst/>
            </a:prstGeom>
          </p:spPr>
          <p:txBody>
            <a:bodyPr lIns="50800" tIns="50800" rIns="50800" bIns="50800" rtlCol="0" anchor="ctr"/>
            <a:lstStyle/>
            <a:p>
              <a:pPr algn="ctr">
                <a:lnSpc>
                  <a:spcPts val="1387"/>
                </a:lnSpc>
              </a:pPr>
              <a:endParaRPr/>
            </a:p>
          </p:txBody>
        </p:sp>
      </p:grpSp>
      <p:sp>
        <p:nvSpPr>
          <p:cNvPr id="40" name="TextBox 40"/>
          <p:cNvSpPr txBox="1"/>
          <p:nvPr/>
        </p:nvSpPr>
        <p:spPr>
          <a:xfrm>
            <a:off x="9129279" y="1738671"/>
            <a:ext cx="5415229" cy="254878"/>
          </a:xfrm>
          <a:prstGeom prst="rect">
            <a:avLst/>
          </a:prstGeom>
        </p:spPr>
        <p:txBody>
          <a:bodyPr wrap="square" lIns="0" tIns="0" rIns="0" bIns="0" rtlCol="0" anchor="t">
            <a:spAutoFit/>
          </a:bodyPr>
          <a:lstStyle/>
          <a:p>
            <a:pPr algn="l">
              <a:lnSpc>
                <a:spcPts val="1793"/>
              </a:lnSpc>
            </a:pPr>
            <a:r>
              <a:rPr lang="en-US" sz="2800" b="1" dirty="0">
                <a:solidFill>
                  <a:srgbClr val="FFFFFF"/>
                </a:solidFill>
                <a:latin typeface="Arial"/>
                <a:ea typeface="Arial"/>
                <a:cs typeface="Arial"/>
                <a:sym typeface="Arial"/>
              </a:rPr>
              <a:t>Bassem Reda Sadek Mohamed </a:t>
            </a:r>
          </a:p>
        </p:txBody>
      </p:sp>
      <p:sp>
        <p:nvSpPr>
          <p:cNvPr id="41" name="TextBox 41"/>
          <p:cNvSpPr txBox="1"/>
          <p:nvPr/>
        </p:nvSpPr>
        <p:spPr>
          <a:xfrm>
            <a:off x="2670283" y="6589357"/>
            <a:ext cx="4238502" cy="2240613"/>
          </a:xfrm>
          <a:prstGeom prst="rect">
            <a:avLst/>
          </a:prstGeom>
        </p:spPr>
        <p:txBody>
          <a:bodyPr lIns="0" tIns="0" rIns="0" bIns="0" rtlCol="0" anchor="t">
            <a:spAutoFit/>
          </a:bodyPr>
          <a:lstStyle/>
          <a:p>
            <a:pPr algn="l"/>
            <a:r>
              <a:rPr lang="en-US" sz="7280" b="1" spc="-116" dirty="0">
                <a:solidFill>
                  <a:srgbClr val="27DDDF"/>
                </a:solidFill>
                <a:latin typeface="Arial Bold"/>
                <a:ea typeface="Arial Bold"/>
                <a:cs typeface="Arial Bold"/>
                <a:sym typeface="Arial Bold"/>
              </a:rPr>
              <a:t>Group Members</a:t>
            </a:r>
          </a:p>
        </p:txBody>
      </p:sp>
      <p:sp>
        <p:nvSpPr>
          <p:cNvPr id="42" name="TextBox 42"/>
          <p:cNvSpPr txBox="1"/>
          <p:nvPr/>
        </p:nvSpPr>
        <p:spPr>
          <a:xfrm>
            <a:off x="9129280" y="3186471"/>
            <a:ext cx="4434320" cy="254878"/>
          </a:xfrm>
          <a:prstGeom prst="rect">
            <a:avLst/>
          </a:prstGeom>
        </p:spPr>
        <p:txBody>
          <a:bodyPr wrap="square" lIns="0" tIns="0" rIns="0" bIns="0" rtlCol="0" anchor="t">
            <a:spAutoFit/>
          </a:bodyPr>
          <a:lstStyle/>
          <a:p>
            <a:pPr algn="l">
              <a:lnSpc>
                <a:spcPts val="1793"/>
              </a:lnSpc>
            </a:pPr>
            <a:r>
              <a:rPr lang="en-US" sz="2800" b="1" dirty="0">
                <a:solidFill>
                  <a:srgbClr val="FFFFFF"/>
                </a:solidFill>
                <a:latin typeface="Arial"/>
                <a:ea typeface="Arial"/>
                <a:cs typeface="Arial"/>
                <a:sym typeface="Arial"/>
              </a:rPr>
              <a:t>Zeyad Mohamed Yassin</a:t>
            </a:r>
          </a:p>
        </p:txBody>
      </p:sp>
      <p:sp>
        <p:nvSpPr>
          <p:cNvPr id="43" name="TextBox 43"/>
          <p:cNvSpPr txBox="1"/>
          <p:nvPr/>
        </p:nvSpPr>
        <p:spPr>
          <a:xfrm>
            <a:off x="9129279" y="4786672"/>
            <a:ext cx="5287991" cy="254878"/>
          </a:xfrm>
          <a:prstGeom prst="rect">
            <a:avLst/>
          </a:prstGeom>
        </p:spPr>
        <p:txBody>
          <a:bodyPr wrap="square" lIns="0" tIns="0" rIns="0" bIns="0" rtlCol="0" anchor="t">
            <a:spAutoFit/>
          </a:bodyPr>
          <a:lstStyle/>
          <a:p>
            <a:pPr algn="l">
              <a:lnSpc>
                <a:spcPts val="1793"/>
              </a:lnSpc>
            </a:pPr>
            <a:r>
              <a:rPr lang="en-US" sz="2800" b="1" dirty="0">
                <a:solidFill>
                  <a:srgbClr val="FFFFFF"/>
                </a:solidFill>
                <a:latin typeface="Arial"/>
                <a:ea typeface="Arial"/>
                <a:cs typeface="Arial"/>
                <a:sym typeface="Arial"/>
              </a:rPr>
              <a:t>Mazen Mohamed Mahmoud</a:t>
            </a:r>
          </a:p>
        </p:txBody>
      </p:sp>
      <p:sp>
        <p:nvSpPr>
          <p:cNvPr id="44" name="TextBox 44"/>
          <p:cNvSpPr txBox="1"/>
          <p:nvPr/>
        </p:nvSpPr>
        <p:spPr>
          <a:xfrm>
            <a:off x="9129279" y="6310671"/>
            <a:ext cx="4999364" cy="254878"/>
          </a:xfrm>
          <a:prstGeom prst="rect">
            <a:avLst/>
          </a:prstGeom>
        </p:spPr>
        <p:txBody>
          <a:bodyPr wrap="square" lIns="0" tIns="0" rIns="0" bIns="0" rtlCol="0" anchor="t">
            <a:spAutoFit/>
          </a:bodyPr>
          <a:lstStyle/>
          <a:p>
            <a:pPr algn="l">
              <a:lnSpc>
                <a:spcPts val="1793"/>
              </a:lnSpc>
            </a:pPr>
            <a:r>
              <a:rPr lang="en-US" sz="2800" b="1" dirty="0">
                <a:solidFill>
                  <a:srgbClr val="FFFFFF"/>
                </a:solidFill>
                <a:latin typeface="Arial"/>
                <a:ea typeface="Arial"/>
                <a:cs typeface="Arial"/>
                <a:sym typeface="Arial"/>
              </a:rPr>
              <a:t>Mahmoud Salah Mohamed</a:t>
            </a:r>
          </a:p>
        </p:txBody>
      </p:sp>
      <p:sp>
        <p:nvSpPr>
          <p:cNvPr id="45" name="TextBox 45"/>
          <p:cNvSpPr txBox="1"/>
          <p:nvPr/>
        </p:nvSpPr>
        <p:spPr>
          <a:xfrm>
            <a:off x="9129280" y="7891453"/>
            <a:ext cx="4434320" cy="254878"/>
          </a:xfrm>
          <a:prstGeom prst="rect">
            <a:avLst/>
          </a:prstGeom>
        </p:spPr>
        <p:txBody>
          <a:bodyPr wrap="square" lIns="0" tIns="0" rIns="0" bIns="0" rtlCol="0" anchor="t">
            <a:spAutoFit/>
          </a:bodyPr>
          <a:lstStyle/>
          <a:p>
            <a:pPr algn="l">
              <a:lnSpc>
                <a:spcPts val="1793"/>
              </a:lnSpc>
            </a:pPr>
            <a:r>
              <a:rPr lang="en-US" sz="2800" b="1" dirty="0">
                <a:solidFill>
                  <a:srgbClr val="FFFFFF"/>
                </a:solidFill>
                <a:latin typeface="Arial"/>
                <a:ea typeface="Arial"/>
                <a:cs typeface="Arial"/>
                <a:sym typeface="Arial"/>
              </a:rPr>
              <a:t>Mohamed Ahmed Refay</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500"/>
                                        <p:tgtEl>
                                          <p:spTgt spid="41"/>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500"/>
                                        <p:tgtEl>
                                          <p:spTgt spid="17"/>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0"/>
                                        </p:tgtEl>
                                        <p:attrNameLst>
                                          <p:attrName>style.visibility</p:attrName>
                                        </p:attrNameLst>
                                      </p:cBhvr>
                                      <p:to>
                                        <p:strVal val="visible"/>
                                      </p:to>
                                    </p:set>
                                    <p:animEffect transition="in" filter="fade">
                                      <p:cBhvr>
                                        <p:cTn id="15" dur="500"/>
                                        <p:tgtEl>
                                          <p:spTgt spid="40"/>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500"/>
                                        <p:tgtEl>
                                          <p:spTgt spid="20"/>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42"/>
                                        </p:tgtEl>
                                        <p:attrNameLst>
                                          <p:attrName>style.visibility</p:attrName>
                                        </p:attrNameLst>
                                      </p:cBhvr>
                                      <p:to>
                                        <p:strVal val="visible"/>
                                      </p:to>
                                    </p:set>
                                    <p:animEffect transition="in" filter="fade">
                                      <p:cBhvr>
                                        <p:cTn id="23" dur="500"/>
                                        <p:tgtEl>
                                          <p:spTgt spid="42"/>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fade">
                                      <p:cBhvr>
                                        <p:cTn id="27" dur="500"/>
                                        <p:tgtEl>
                                          <p:spTgt spid="23"/>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43"/>
                                        </p:tgtEl>
                                        <p:attrNameLst>
                                          <p:attrName>style.visibility</p:attrName>
                                        </p:attrNameLst>
                                      </p:cBhvr>
                                      <p:to>
                                        <p:strVal val="visible"/>
                                      </p:to>
                                    </p:set>
                                    <p:animEffect transition="in" filter="fade">
                                      <p:cBhvr>
                                        <p:cTn id="31" dur="500"/>
                                        <p:tgtEl>
                                          <p:spTgt spid="43"/>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26"/>
                                        </p:tgtEl>
                                        <p:attrNameLst>
                                          <p:attrName>style.visibility</p:attrName>
                                        </p:attrNameLst>
                                      </p:cBhvr>
                                      <p:to>
                                        <p:strVal val="visible"/>
                                      </p:to>
                                    </p:set>
                                    <p:animEffect transition="in" filter="fade">
                                      <p:cBhvr>
                                        <p:cTn id="35" dur="500"/>
                                        <p:tgtEl>
                                          <p:spTgt spid="26"/>
                                        </p:tgtEl>
                                      </p:cBhvr>
                                    </p:animEffect>
                                  </p:childTnLst>
                                </p:cTn>
                              </p:par>
                            </p:childTnLst>
                          </p:cTn>
                        </p:par>
                        <p:par>
                          <p:cTn id="36" fill="hold">
                            <p:stCondLst>
                              <p:cond delay="4000"/>
                            </p:stCondLst>
                            <p:childTnLst>
                              <p:par>
                                <p:cTn id="37" presetID="10" presetClass="entr" presetSubtype="0" fill="hold" grpId="0" nodeType="afterEffect">
                                  <p:stCondLst>
                                    <p:cond delay="0"/>
                                  </p:stCondLst>
                                  <p:childTnLst>
                                    <p:set>
                                      <p:cBhvr>
                                        <p:cTn id="38" dur="1" fill="hold">
                                          <p:stCondLst>
                                            <p:cond delay="0"/>
                                          </p:stCondLst>
                                        </p:cTn>
                                        <p:tgtEl>
                                          <p:spTgt spid="44"/>
                                        </p:tgtEl>
                                        <p:attrNameLst>
                                          <p:attrName>style.visibility</p:attrName>
                                        </p:attrNameLst>
                                      </p:cBhvr>
                                      <p:to>
                                        <p:strVal val="visible"/>
                                      </p:to>
                                    </p:set>
                                    <p:animEffect transition="in" filter="fade">
                                      <p:cBhvr>
                                        <p:cTn id="39" dur="500"/>
                                        <p:tgtEl>
                                          <p:spTgt spid="44"/>
                                        </p:tgtEl>
                                      </p:cBhvr>
                                    </p:animEffect>
                                  </p:childTnLst>
                                </p:cTn>
                              </p:par>
                            </p:childTnLst>
                          </p:cTn>
                        </p:par>
                        <p:par>
                          <p:cTn id="40" fill="hold">
                            <p:stCondLst>
                              <p:cond delay="4500"/>
                            </p:stCondLst>
                            <p:childTnLst>
                              <p:par>
                                <p:cTn id="41" presetID="10" presetClass="entr" presetSubtype="0" fill="hold" nodeType="afterEffect">
                                  <p:stCondLst>
                                    <p:cond delay="0"/>
                                  </p:stCondLst>
                                  <p:childTnLst>
                                    <p:set>
                                      <p:cBhvr>
                                        <p:cTn id="42" dur="1" fill="hold">
                                          <p:stCondLst>
                                            <p:cond delay="0"/>
                                          </p:stCondLst>
                                        </p:cTn>
                                        <p:tgtEl>
                                          <p:spTgt spid="29"/>
                                        </p:tgtEl>
                                        <p:attrNameLst>
                                          <p:attrName>style.visibility</p:attrName>
                                        </p:attrNameLst>
                                      </p:cBhvr>
                                      <p:to>
                                        <p:strVal val="visible"/>
                                      </p:to>
                                    </p:set>
                                    <p:animEffect transition="in" filter="fade">
                                      <p:cBhvr>
                                        <p:cTn id="43" dur="500"/>
                                        <p:tgtEl>
                                          <p:spTgt spid="29"/>
                                        </p:tgtEl>
                                      </p:cBhvr>
                                    </p:animEffect>
                                  </p:childTnLst>
                                </p:cTn>
                              </p:par>
                            </p:childTnLst>
                          </p:cTn>
                        </p:par>
                        <p:par>
                          <p:cTn id="44" fill="hold">
                            <p:stCondLst>
                              <p:cond delay="5000"/>
                            </p:stCondLst>
                            <p:childTnLst>
                              <p:par>
                                <p:cTn id="45" presetID="10" presetClass="entr" presetSubtype="0" fill="hold" grpId="0" nodeType="afterEffect">
                                  <p:stCondLst>
                                    <p:cond delay="0"/>
                                  </p:stCondLst>
                                  <p:childTnLst>
                                    <p:set>
                                      <p:cBhvr>
                                        <p:cTn id="46" dur="1" fill="hold">
                                          <p:stCondLst>
                                            <p:cond delay="0"/>
                                          </p:stCondLst>
                                        </p:cTn>
                                        <p:tgtEl>
                                          <p:spTgt spid="45"/>
                                        </p:tgtEl>
                                        <p:attrNameLst>
                                          <p:attrName>style.visibility</p:attrName>
                                        </p:attrNameLst>
                                      </p:cBhvr>
                                      <p:to>
                                        <p:strVal val="visible"/>
                                      </p:to>
                                    </p:set>
                                    <p:animEffect transition="in" filter="fade">
                                      <p:cBhvr>
                                        <p:cTn id="47"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41" grpId="0"/>
      <p:bldP spid="42" grpId="0"/>
      <p:bldP spid="43" grpId="0"/>
      <p:bldP spid="44" grpId="0"/>
      <p:bldP spid="45"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180E92-9B8D-F81C-F985-921C43A856D2}"/>
            </a:ext>
          </a:extLst>
        </p:cNvPr>
        <p:cNvGrpSpPr/>
        <p:nvPr/>
      </p:nvGrpSpPr>
      <p:grpSpPr>
        <a:xfrm>
          <a:off x="0" y="0"/>
          <a:ext cx="0" cy="0"/>
          <a:chOff x="0" y="0"/>
          <a:chExt cx="0" cy="0"/>
        </a:xfrm>
      </p:grpSpPr>
      <p:grpSp>
        <p:nvGrpSpPr>
          <p:cNvPr id="9" name="Group 9">
            <a:extLst>
              <a:ext uri="{FF2B5EF4-FFF2-40B4-BE49-F238E27FC236}">
                <a16:creationId xmlns:a16="http://schemas.microsoft.com/office/drawing/2014/main" id="{A4E8FE49-6E33-0CCA-BEA2-616F84F4169E}"/>
              </a:ext>
            </a:extLst>
          </p:cNvPr>
          <p:cNvGrpSpPr/>
          <p:nvPr/>
        </p:nvGrpSpPr>
        <p:grpSpPr>
          <a:xfrm>
            <a:off x="685799" y="495300"/>
            <a:ext cx="17068801" cy="2638134"/>
            <a:chOff x="0" y="0"/>
            <a:chExt cx="2741709" cy="694817"/>
          </a:xfrm>
        </p:grpSpPr>
        <p:sp>
          <p:nvSpPr>
            <p:cNvPr id="10" name="Freeform 10">
              <a:extLst>
                <a:ext uri="{FF2B5EF4-FFF2-40B4-BE49-F238E27FC236}">
                  <a16:creationId xmlns:a16="http://schemas.microsoft.com/office/drawing/2014/main" id="{F70FA058-D94D-CA3F-6A9D-B40DAC202302}"/>
                </a:ext>
              </a:extLst>
            </p:cNvPr>
            <p:cNvSpPr/>
            <p:nvPr/>
          </p:nvSpPr>
          <p:spPr>
            <a:xfrm>
              <a:off x="0" y="0"/>
              <a:ext cx="2741709" cy="694817"/>
            </a:xfrm>
            <a:custGeom>
              <a:avLst/>
              <a:gdLst/>
              <a:ahLst/>
              <a:cxnLst/>
              <a:rect l="l" t="t" r="r" b="b"/>
              <a:pathLst>
                <a:path w="2741709" h="694817">
                  <a:moveTo>
                    <a:pt x="26030" y="0"/>
                  </a:moveTo>
                  <a:lnTo>
                    <a:pt x="2715679" y="0"/>
                  </a:lnTo>
                  <a:cubicBezTo>
                    <a:pt x="2722583" y="0"/>
                    <a:pt x="2729204" y="2742"/>
                    <a:pt x="2734085" y="7624"/>
                  </a:cubicBezTo>
                  <a:cubicBezTo>
                    <a:pt x="2738967" y="12505"/>
                    <a:pt x="2741709" y="19126"/>
                    <a:pt x="2741709" y="26030"/>
                  </a:cubicBezTo>
                  <a:lnTo>
                    <a:pt x="2741709" y="668787"/>
                  </a:lnTo>
                  <a:cubicBezTo>
                    <a:pt x="2741709" y="683163"/>
                    <a:pt x="2730055" y="694817"/>
                    <a:pt x="2715679" y="694817"/>
                  </a:cubicBezTo>
                  <a:lnTo>
                    <a:pt x="26030" y="694817"/>
                  </a:lnTo>
                  <a:cubicBezTo>
                    <a:pt x="19126" y="694817"/>
                    <a:pt x="12505" y="692075"/>
                    <a:pt x="7624" y="687193"/>
                  </a:cubicBezTo>
                  <a:cubicBezTo>
                    <a:pt x="2742" y="682312"/>
                    <a:pt x="0" y="675691"/>
                    <a:pt x="0" y="668787"/>
                  </a:cubicBezTo>
                  <a:lnTo>
                    <a:pt x="0" y="26030"/>
                  </a:lnTo>
                  <a:cubicBezTo>
                    <a:pt x="0" y="11654"/>
                    <a:pt x="11654" y="0"/>
                    <a:pt x="26030" y="0"/>
                  </a:cubicBezTo>
                  <a:close/>
                </a:path>
              </a:pathLst>
            </a:custGeom>
            <a:gradFill rotWithShape="1">
              <a:gsLst>
                <a:gs pos="0">
                  <a:srgbClr val="0C4A5B">
                    <a:alpha val="100000"/>
                  </a:srgbClr>
                </a:gs>
                <a:gs pos="100000">
                  <a:schemeClr val="bg1"/>
                </a:gs>
              </a:gsLst>
              <a:lin ang="2700000"/>
            </a:gradFill>
          </p:spPr>
          <p:txBody>
            <a:bodyPr/>
            <a:lstStyle/>
            <a:p>
              <a:endParaRPr lang="en-US" dirty="0"/>
            </a:p>
          </p:txBody>
        </p:sp>
        <p:sp>
          <p:nvSpPr>
            <p:cNvPr id="11" name="TextBox 11">
              <a:extLst>
                <a:ext uri="{FF2B5EF4-FFF2-40B4-BE49-F238E27FC236}">
                  <a16:creationId xmlns:a16="http://schemas.microsoft.com/office/drawing/2014/main" id="{EAF18E06-2118-AE31-7764-6F717C264574}"/>
                </a:ext>
              </a:extLst>
            </p:cNvPr>
            <p:cNvSpPr txBox="1"/>
            <p:nvPr/>
          </p:nvSpPr>
          <p:spPr>
            <a:xfrm>
              <a:off x="0" y="19050"/>
              <a:ext cx="2741709" cy="675767"/>
            </a:xfrm>
            <a:prstGeom prst="rect">
              <a:avLst/>
            </a:prstGeom>
          </p:spPr>
          <p:txBody>
            <a:bodyPr lIns="50800" tIns="50800" rIns="50800" bIns="50800" rtlCol="0" anchor="ctr"/>
            <a:lstStyle/>
            <a:p>
              <a:pPr algn="l">
                <a:lnSpc>
                  <a:spcPts val="1387"/>
                </a:lnSpc>
              </a:pPr>
              <a:endParaRPr/>
            </a:p>
          </p:txBody>
        </p:sp>
      </p:grpSp>
      <p:sp>
        <p:nvSpPr>
          <p:cNvPr id="24" name="TextBox 24">
            <a:extLst>
              <a:ext uri="{FF2B5EF4-FFF2-40B4-BE49-F238E27FC236}">
                <a16:creationId xmlns:a16="http://schemas.microsoft.com/office/drawing/2014/main" id="{AE3C3EFE-3B40-AE93-BDB2-E9C5CE1BC873}"/>
              </a:ext>
            </a:extLst>
          </p:cNvPr>
          <p:cNvSpPr txBox="1"/>
          <p:nvPr/>
        </p:nvSpPr>
        <p:spPr>
          <a:xfrm>
            <a:off x="1214967" y="1077717"/>
            <a:ext cx="16082433" cy="654025"/>
          </a:xfrm>
          <a:prstGeom prst="rect">
            <a:avLst/>
          </a:prstGeom>
        </p:spPr>
        <p:txBody>
          <a:bodyPr wrap="square" lIns="0" tIns="0" rIns="0" bIns="0" rtlCol="0" anchor="t">
            <a:spAutoFit/>
          </a:bodyPr>
          <a:lstStyle/>
          <a:p>
            <a:pPr>
              <a:lnSpc>
                <a:spcPts val="5092"/>
              </a:lnSpc>
            </a:pPr>
            <a:r>
              <a:rPr lang="en-US" sz="4896" b="1" spc="-205" dirty="0">
                <a:solidFill>
                  <a:srgbClr val="FFFFFF"/>
                </a:solidFill>
                <a:latin typeface="Arial Bold"/>
                <a:ea typeface="Arial Bold"/>
                <a:cs typeface="Arial Bold"/>
                <a:sym typeface="Arial Bold"/>
              </a:rPr>
              <a:t>Bank Creation</a:t>
            </a:r>
          </a:p>
        </p:txBody>
      </p:sp>
      <p:pic>
        <p:nvPicPr>
          <p:cNvPr id="3" name="Picture 2">
            <a:extLst>
              <a:ext uri="{FF2B5EF4-FFF2-40B4-BE49-F238E27FC236}">
                <a16:creationId xmlns:a16="http://schemas.microsoft.com/office/drawing/2014/main" id="{7A2DC909-240F-DACC-955B-4E68428705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 y="1943100"/>
            <a:ext cx="16230600" cy="7848600"/>
          </a:xfrm>
          <a:prstGeom prst="rect">
            <a:avLst/>
          </a:prstGeom>
        </p:spPr>
      </p:pic>
      <p:sp>
        <p:nvSpPr>
          <p:cNvPr id="4" name="Freeform 2">
            <a:extLst>
              <a:ext uri="{FF2B5EF4-FFF2-40B4-BE49-F238E27FC236}">
                <a16:creationId xmlns:a16="http://schemas.microsoft.com/office/drawing/2014/main" id="{3F46AE2F-C82E-CA3C-DA3F-0F5BA892D711}"/>
              </a:ext>
            </a:extLst>
          </p:cNvPr>
          <p:cNvSpPr/>
          <p:nvPr/>
        </p:nvSpPr>
        <p:spPr>
          <a:xfrm>
            <a:off x="414861" y="1135101"/>
            <a:ext cx="499539" cy="503199"/>
          </a:xfrm>
          <a:custGeom>
            <a:avLst/>
            <a:gdLst/>
            <a:ahLst/>
            <a:cxnLst/>
            <a:rect l="l" t="t" r="r" b="b"/>
            <a:pathLst>
              <a:path w="499539" h="503199">
                <a:moveTo>
                  <a:pt x="0" y="0"/>
                </a:moveTo>
                <a:lnTo>
                  <a:pt x="499540" y="0"/>
                </a:lnTo>
                <a:lnTo>
                  <a:pt x="499540" y="503199"/>
                </a:lnTo>
                <a:lnTo>
                  <a:pt x="0" y="50319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pic>
        <p:nvPicPr>
          <p:cNvPr id="2" name="Picture 1">
            <a:extLst>
              <a:ext uri="{FF2B5EF4-FFF2-40B4-BE49-F238E27FC236}">
                <a16:creationId xmlns:a16="http://schemas.microsoft.com/office/drawing/2014/main" id="{F7FEC92A-EF04-9429-671A-3C63A356736A}"/>
              </a:ext>
            </a:extLst>
          </p:cNvPr>
          <p:cNvPicPr>
            <a:picLocks noChangeAspect="1"/>
          </p:cNvPicPr>
          <p:nvPr/>
        </p:nvPicPr>
        <p:blipFill>
          <a:blip r:embed="rId5"/>
          <a:stretch>
            <a:fillRect/>
          </a:stretch>
        </p:blipFill>
        <p:spPr>
          <a:xfrm>
            <a:off x="13639800" y="654234"/>
            <a:ext cx="3534478" cy="1262664"/>
          </a:xfrm>
          <a:prstGeom prst="rect">
            <a:avLst/>
          </a:prstGeom>
        </p:spPr>
      </p:pic>
    </p:spTree>
    <p:extLst>
      <p:ext uri="{BB962C8B-B14F-4D97-AF65-F5344CB8AC3E}">
        <p14:creationId xmlns:p14="http://schemas.microsoft.com/office/powerpoint/2010/main" val="560847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9B17EA-0593-DA69-5B5F-F77D3854009C}"/>
            </a:ext>
          </a:extLst>
        </p:cNvPr>
        <p:cNvGrpSpPr/>
        <p:nvPr/>
      </p:nvGrpSpPr>
      <p:grpSpPr>
        <a:xfrm>
          <a:off x="0" y="0"/>
          <a:ext cx="0" cy="0"/>
          <a:chOff x="0" y="0"/>
          <a:chExt cx="0" cy="0"/>
        </a:xfrm>
      </p:grpSpPr>
      <p:grpSp>
        <p:nvGrpSpPr>
          <p:cNvPr id="9" name="Group 9">
            <a:extLst>
              <a:ext uri="{FF2B5EF4-FFF2-40B4-BE49-F238E27FC236}">
                <a16:creationId xmlns:a16="http://schemas.microsoft.com/office/drawing/2014/main" id="{29A07E67-B306-44BC-573B-D5FF4946164F}"/>
              </a:ext>
            </a:extLst>
          </p:cNvPr>
          <p:cNvGrpSpPr/>
          <p:nvPr/>
        </p:nvGrpSpPr>
        <p:grpSpPr>
          <a:xfrm>
            <a:off x="685799" y="495300"/>
            <a:ext cx="17068801" cy="2638134"/>
            <a:chOff x="0" y="0"/>
            <a:chExt cx="2741709" cy="694817"/>
          </a:xfrm>
        </p:grpSpPr>
        <p:sp>
          <p:nvSpPr>
            <p:cNvPr id="10" name="Freeform 10">
              <a:extLst>
                <a:ext uri="{FF2B5EF4-FFF2-40B4-BE49-F238E27FC236}">
                  <a16:creationId xmlns:a16="http://schemas.microsoft.com/office/drawing/2014/main" id="{5CD5E2E8-0371-C4DB-446C-559A0447EF52}"/>
                </a:ext>
              </a:extLst>
            </p:cNvPr>
            <p:cNvSpPr/>
            <p:nvPr/>
          </p:nvSpPr>
          <p:spPr>
            <a:xfrm>
              <a:off x="0" y="0"/>
              <a:ext cx="2741709" cy="694817"/>
            </a:xfrm>
            <a:custGeom>
              <a:avLst/>
              <a:gdLst/>
              <a:ahLst/>
              <a:cxnLst/>
              <a:rect l="l" t="t" r="r" b="b"/>
              <a:pathLst>
                <a:path w="2741709" h="694817">
                  <a:moveTo>
                    <a:pt x="26030" y="0"/>
                  </a:moveTo>
                  <a:lnTo>
                    <a:pt x="2715679" y="0"/>
                  </a:lnTo>
                  <a:cubicBezTo>
                    <a:pt x="2722583" y="0"/>
                    <a:pt x="2729204" y="2742"/>
                    <a:pt x="2734085" y="7624"/>
                  </a:cubicBezTo>
                  <a:cubicBezTo>
                    <a:pt x="2738967" y="12505"/>
                    <a:pt x="2741709" y="19126"/>
                    <a:pt x="2741709" y="26030"/>
                  </a:cubicBezTo>
                  <a:lnTo>
                    <a:pt x="2741709" y="668787"/>
                  </a:lnTo>
                  <a:cubicBezTo>
                    <a:pt x="2741709" y="683163"/>
                    <a:pt x="2730055" y="694817"/>
                    <a:pt x="2715679" y="694817"/>
                  </a:cubicBezTo>
                  <a:lnTo>
                    <a:pt x="26030" y="694817"/>
                  </a:lnTo>
                  <a:cubicBezTo>
                    <a:pt x="19126" y="694817"/>
                    <a:pt x="12505" y="692075"/>
                    <a:pt x="7624" y="687193"/>
                  </a:cubicBezTo>
                  <a:cubicBezTo>
                    <a:pt x="2742" y="682312"/>
                    <a:pt x="0" y="675691"/>
                    <a:pt x="0" y="668787"/>
                  </a:cubicBezTo>
                  <a:lnTo>
                    <a:pt x="0" y="26030"/>
                  </a:lnTo>
                  <a:cubicBezTo>
                    <a:pt x="0" y="11654"/>
                    <a:pt x="11654" y="0"/>
                    <a:pt x="26030" y="0"/>
                  </a:cubicBezTo>
                  <a:close/>
                </a:path>
              </a:pathLst>
            </a:custGeom>
            <a:gradFill rotWithShape="1">
              <a:gsLst>
                <a:gs pos="0">
                  <a:srgbClr val="0C4A5B">
                    <a:alpha val="100000"/>
                  </a:srgbClr>
                </a:gs>
                <a:gs pos="100000">
                  <a:schemeClr val="bg1"/>
                </a:gs>
              </a:gsLst>
              <a:lin ang="2700000"/>
            </a:gradFill>
          </p:spPr>
          <p:txBody>
            <a:bodyPr/>
            <a:lstStyle/>
            <a:p>
              <a:endParaRPr lang="en-US" dirty="0"/>
            </a:p>
          </p:txBody>
        </p:sp>
        <p:sp>
          <p:nvSpPr>
            <p:cNvPr id="11" name="TextBox 11">
              <a:extLst>
                <a:ext uri="{FF2B5EF4-FFF2-40B4-BE49-F238E27FC236}">
                  <a16:creationId xmlns:a16="http://schemas.microsoft.com/office/drawing/2014/main" id="{C65065BB-C230-93E4-C686-8554ECE3C045}"/>
                </a:ext>
              </a:extLst>
            </p:cNvPr>
            <p:cNvSpPr txBox="1"/>
            <p:nvPr/>
          </p:nvSpPr>
          <p:spPr>
            <a:xfrm>
              <a:off x="0" y="19050"/>
              <a:ext cx="2741709" cy="675767"/>
            </a:xfrm>
            <a:prstGeom prst="rect">
              <a:avLst/>
            </a:prstGeom>
          </p:spPr>
          <p:txBody>
            <a:bodyPr lIns="50800" tIns="50800" rIns="50800" bIns="50800" rtlCol="0" anchor="ctr"/>
            <a:lstStyle/>
            <a:p>
              <a:pPr algn="l">
                <a:lnSpc>
                  <a:spcPts val="1387"/>
                </a:lnSpc>
              </a:pPr>
              <a:endParaRPr/>
            </a:p>
          </p:txBody>
        </p:sp>
      </p:grpSp>
      <p:sp>
        <p:nvSpPr>
          <p:cNvPr id="24" name="TextBox 24">
            <a:extLst>
              <a:ext uri="{FF2B5EF4-FFF2-40B4-BE49-F238E27FC236}">
                <a16:creationId xmlns:a16="http://schemas.microsoft.com/office/drawing/2014/main" id="{60456882-AD74-A786-60BE-55FB0088D1F9}"/>
              </a:ext>
            </a:extLst>
          </p:cNvPr>
          <p:cNvSpPr txBox="1"/>
          <p:nvPr/>
        </p:nvSpPr>
        <p:spPr>
          <a:xfrm>
            <a:off x="1214967" y="1077717"/>
            <a:ext cx="16082433" cy="654025"/>
          </a:xfrm>
          <a:prstGeom prst="rect">
            <a:avLst/>
          </a:prstGeom>
        </p:spPr>
        <p:txBody>
          <a:bodyPr wrap="square" lIns="0" tIns="0" rIns="0" bIns="0" rtlCol="0" anchor="t">
            <a:spAutoFit/>
          </a:bodyPr>
          <a:lstStyle/>
          <a:p>
            <a:pPr>
              <a:lnSpc>
                <a:spcPts val="5092"/>
              </a:lnSpc>
            </a:pPr>
            <a:r>
              <a:rPr lang="en-US" sz="4896" b="1" spc="-205" dirty="0">
                <a:solidFill>
                  <a:srgbClr val="FFFFFF"/>
                </a:solidFill>
                <a:latin typeface="Arial Bold"/>
                <a:ea typeface="Arial Bold"/>
                <a:cs typeface="Arial Bold"/>
                <a:sym typeface="Arial Bold"/>
              </a:rPr>
              <a:t>Bank Creation</a:t>
            </a:r>
          </a:p>
        </p:txBody>
      </p:sp>
      <p:pic>
        <p:nvPicPr>
          <p:cNvPr id="4" name="Picture 3">
            <a:extLst>
              <a:ext uri="{FF2B5EF4-FFF2-40B4-BE49-F238E27FC236}">
                <a16:creationId xmlns:a16="http://schemas.microsoft.com/office/drawing/2014/main" id="{1ADE46B7-B3CA-5A07-F4E4-F8667F31F7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 y="2019300"/>
            <a:ext cx="16230600" cy="7700070"/>
          </a:xfrm>
          <a:prstGeom prst="rect">
            <a:avLst/>
          </a:prstGeom>
        </p:spPr>
      </p:pic>
      <p:sp>
        <p:nvSpPr>
          <p:cNvPr id="5" name="Freeform 2">
            <a:extLst>
              <a:ext uri="{FF2B5EF4-FFF2-40B4-BE49-F238E27FC236}">
                <a16:creationId xmlns:a16="http://schemas.microsoft.com/office/drawing/2014/main" id="{DCFD46B7-0D9C-70DD-2A23-09904B52CF09}"/>
              </a:ext>
            </a:extLst>
          </p:cNvPr>
          <p:cNvSpPr/>
          <p:nvPr/>
        </p:nvSpPr>
        <p:spPr>
          <a:xfrm>
            <a:off x="414861" y="1135101"/>
            <a:ext cx="499539" cy="503199"/>
          </a:xfrm>
          <a:custGeom>
            <a:avLst/>
            <a:gdLst/>
            <a:ahLst/>
            <a:cxnLst/>
            <a:rect l="l" t="t" r="r" b="b"/>
            <a:pathLst>
              <a:path w="499539" h="503199">
                <a:moveTo>
                  <a:pt x="0" y="0"/>
                </a:moveTo>
                <a:lnTo>
                  <a:pt x="499540" y="0"/>
                </a:lnTo>
                <a:lnTo>
                  <a:pt x="499540" y="503199"/>
                </a:lnTo>
                <a:lnTo>
                  <a:pt x="0" y="50319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6" name="Frame 5"/>
          <p:cNvSpPr/>
          <p:nvPr/>
        </p:nvSpPr>
        <p:spPr>
          <a:xfrm>
            <a:off x="16459200" y="8572500"/>
            <a:ext cx="1066800" cy="609600"/>
          </a:xfrm>
          <a:prstGeom prst="fram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2" name="Picture 1">
            <a:extLst>
              <a:ext uri="{FF2B5EF4-FFF2-40B4-BE49-F238E27FC236}">
                <a16:creationId xmlns:a16="http://schemas.microsoft.com/office/drawing/2014/main" id="{527324ED-43B3-B093-4E42-7B05E5A7EC42}"/>
              </a:ext>
            </a:extLst>
          </p:cNvPr>
          <p:cNvPicPr>
            <a:picLocks noChangeAspect="1"/>
          </p:cNvPicPr>
          <p:nvPr/>
        </p:nvPicPr>
        <p:blipFill>
          <a:blip r:embed="rId5"/>
          <a:stretch>
            <a:fillRect/>
          </a:stretch>
        </p:blipFill>
        <p:spPr>
          <a:xfrm>
            <a:off x="13639800" y="654234"/>
            <a:ext cx="3534478" cy="1262664"/>
          </a:xfrm>
          <a:prstGeom prst="rect">
            <a:avLst/>
          </a:prstGeom>
        </p:spPr>
      </p:pic>
    </p:spTree>
    <p:extLst>
      <p:ext uri="{BB962C8B-B14F-4D97-AF65-F5344CB8AC3E}">
        <p14:creationId xmlns:p14="http://schemas.microsoft.com/office/powerpoint/2010/main" val="5651018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29CE38-490B-485A-5391-5FD56F57808B}"/>
            </a:ext>
          </a:extLst>
        </p:cNvPr>
        <p:cNvGrpSpPr/>
        <p:nvPr/>
      </p:nvGrpSpPr>
      <p:grpSpPr>
        <a:xfrm>
          <a:off x="0" y="0"/>
          <a:ext cx="0" cy="0"/>
          <a:chOff x="0" y="0"/>
          <a:chExt cx="0" cy="0"/>
        </a:xfrm>
      </p:grpSpPr>
      <p:grpSp>
        <p:nvGrpSpPr>
          <p:cNvPr id="9" name="Group 9">
            <a:extLst>
              <a:ext uri="{FF2B5EF4-FFF2-40B4-BE49-F238E27FC236}">
                <a16:creationId xmlns:a16="http://schemas.microsoft.com/office/drawing/2014/main" id="{16E482D8-F36E-CE2A-926B-F303A53905D5}"/>
              </a:ext>
            </a:extLst>
          </p:cNvPr>
          <p:cNvGrpSpPr/>
          <p:nvPr/>
        </p:nvGrpSpPr>
        <p:grpSpPr>
          <a:xfrm>
            <a:off x="685799" y="495300"/>
            <a:ext cx="17068801" cy="2638134"/>
            <a:chOff x="0" y="0"/>
            <a:chExt cx="2741709" cy="694817"/>
          </a:xfrm>
        </p:grpSpPr>
        <p:sp>
          <p:nvSpPr>
            <p:cNvPr id="10" name="Freeform 10">
              <a:extLst>
                <a:ext uri="{FF2B5EF4-FFF2-40B4-BE49-F238E27FC236}">
                  <a16:creationId xmlns:a16="http://schemas.microsoft.com/office/drawing/2014/main" id="{FB416B35-29BE-9772-A038-B1A47A93ABCB}"/>
                </a:ext>
              </a:extLst>
            </p:cNvPr>
            <p:cNvSpPr/>
            <p:nvPr/>
          </p:nvSpPr>
          <p:spPr>
            <a:xfrm>
              <a:off x="0" y="0"/>
              <a:ext cx="2741709" cy="694817"/>
            </a:xfrm>
            <a:custGeom>
              <a:avLst/>
              <a:gdLst/>
              <a:ahLst/>
              <a:cxnLst/>
              <a:rect l="l" t="t" r="r" b="b"/>
              <a:pathLst>
                <a:path w="2741709" h="694817">
                  <a:moveTo>
                    <a:pt x="26030" y="0"/>
                  </a:moveTo>
                  <a:lnTo>
                    <a:pt x="2715679" y="0"/>
                  </a:lnTo>
                  <a:cubicBezTo>
                    <a:pt x="2722583" y="0"/>
                    <a:pt x="2729204" y="2742"/>
                    <a:pt x="2734085" y="7624"/>
                  </a:cubicBezTo>
                  <a:cubicBezTo>
                    <a:pt x="2738967" y="12505"/>
                    <a:pt x="2741709" y="19126"/>
                    <a:pt x="2741709" y="26030"/>
                  </a:cubicBezTo>
                  <a:lnTo>
                    <a:pt x="2741709" y="668787"/>
                  </a:lnTo>
                  <a:cubicBezTo>
                    <a:pt x="2741709" y="683163"/>
                    <a:pt x="2730055" y="694817"/>
                    <a:pt x="2715679" y="694817"/>
                  </a:cubicBezTo>
                  <a:lnTo>
                    <a:pt x="26030" y="694817"/>
                  </a:lnTo>
                  <a:cubicBezTo>
                    <a:pt x="19126" y="694817"/>
                    <a:pt x="12505" y="692075"/>
                    <a:pt x="7624" y="687193"/>
                  </a:cubicBezTo>
                  <a:cubicBezTo>
                    <a:pt x="2742" y="682312"/>
                    <a:pt x="0" y="675691"/>
                    <a:pt x="0" y="668787"/>
                  </a:cubicBezTo>
                  <a:lnTo>
                    <a:pt x="0" y="26030"/>
                  </a:lnTo>
                  <a:cubicBezTo>
                    <a:pt x="0" y="11654"/>
                    <a:pt x="11654" y="0"/>
                    <a:pt x="26030" y="0"/>
                  </a:cubicBezTo>
                  <a:close/>
                </a:path>
              </a:pathLst>
            </a:custGeom>
            <a:gradFill rotWithShape="1">
              <a:gsLst>
                <a:gs pos="0">
                  <a:srgbClr val="0C4A5B">
                    <a:alpha val="100000"/>
                  </a:srgbClr>
                </a:gs>
                <a:gs pos="100000">
                  <a:schemeClr val="bg1"/>
                </a:gs>
              </a:gsLst>
              <a:lin ang="2700000"/>
            </a:gradFill>
          </p:spPr>
          <p:txBody>
            <a:bodyPr/>
            <a:lstStyle/>
            <a:p>
              <a:endParaRPr lang="en-US" dirty="0"/>
            </a:p>
          </p:txBody>
        </p:sp>
        <p:sp>
          <p:nvSpPr>
            <p:cNvPr id="11" name="TextBox 11">
              <a:extLst>
                <a:ext uri="{FF2B5EF4-FFF2-40B4-BE49-F238E27FC236}">
                  <a16:creationId xmlns:a16="http://schemas.microsoft.com/office/drawing/2014/main" id="{D5CE2360-053D-02A1-071D-0A82BD1B8061}"/>
                </a:ext>
              </a:extLst>
            </p:cNvPr>
            <p:cNvSpPr txBox="1"/>
            <p:nvPr/>
          </p:nvSpPr>
          <p:spPr>
            <a:xfrm>
              <a:off x="0" y="19050"/>
              <a:ext cx="2741709" cy="675767"/>
            </a:xfrm>
            <a:prstGeom prst="rect">
              <a:avLst/>
            </a:prstGeom>
          </p:spPr>
          <p:txBody>
            <a:bodyPr lIns="50800" tIns="50800" rIns="50800" bIns="50800" rtlCol="0" anchor="ctr"/>
            <a:lstStyle/>
            <a:p>
              <a:pPr algn="l">
                <a:lnSpc>
                  <a:spcPts val="1387"/>
                </a:lnSpc>
              </a:pPr>
              <a:endParaRPr/>
            </a:p>
          </p:txBody>
        </p:sp>
      </p:grpSp>
      <p:sp>
        <p:nvSpPr>
          <p:cNvPr id="24" name="TextBox 24">
            <a:extLst>
              <a:ext uri="{FF2B5EF4-FFF2-40B4-BE49-F238E27FC236}">
                <a16:creationId xmlns:a16="http://schemas.microsoft.com/office/drawing/2014/main" id="{BB55F190-E23E-2128-0FF0-4B8AC8B96373}"/>
              </a:ext>
            </a:extLst>
          </p:cNvPr>
          <p:cNvSpPr txBox="1"/>
          <p:nvPr/>
        </p:nvSpPr>
        <p:spPr>
          <a:xfrm>
            <a:off x="1214967" y="1077717"/>
            <a:ext cx="16082433" cy="654025"/>
          </a:xfrm>
          <a:prstGeom prst="rect">
            <a:avLst/>
          </a:prstGeom>
        </p:spPr>
        <p:txBody>
          <a:bodyPr wrap="square" lIns="0" tIns="0" rIns="0" bIns="0" rtlCol="0" anchor="t">
            <a:spAutoFit/>
          </a:bodyPr>
          <a:lstStyle/>
          <a:p>
            <a:pPr>
              <a:lnSpc>
                <a:spcPts val="5092"/>
              </a:lnSpc>
            </a:pPr>
            <a:r>
              <a:rPr lang="en-US" sz="4896" b="1" spc="-205" dirty="0">
                <a:solidFill>
                  <a:srgbClr val="FFFFFF"/>
                </a:solidFill>
                <a:latin typeface="Arial Bold"/>
                <a:ea typeface="Arial Bold"/>
                <a:cs typeface="Arial Bold"/>
                <a:sym typeface="Arial Bold"/>
              </a:rPr>
              <a:t>Bank Creation</a:t>
            </a:r>
          </a:p>
        </p:txBody>
      </p:sp>
      <p:pic>
        <p:nvPicPr>
          <p:cNvPr id="3" name="Picture 2">
            <a:extLst>
              <a:ext uri="{FF2B5EF4-FFF2-40B4-BE49-F238E27FC236}">
                <a16:creationId xmlns:a16="http://schemas.microsoft.com/office/drawing/2014/main" id="{A8B1328D-A0C5-1041-4322-6571A523D7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 y="2019300"/>
            <a:ext cx="16383000" cy="7772399"/>
          </a:xfrm>
          <a:prstGeom prst="rect">
            <a:avLst/>
          </a:prstGeom>
        </p:spPr>
      </p:pic>
      <p:sp>
        <p:nvSpPr>
          <p:cNvPr id="4" name="Freeform 2">
            <a:extLst>
              <a:ext uri="{FF2B5EF4-FFF2-40B4-BE49-F238E27FC236}">
                <a16:creationId xmlns:a16="http://schemas.microsoft.com/office/drawing/2014/main" id="{9B527928-11F1-800C-399D-8A0D6C3BF817}"/>
              </a:ext>
            </a:extLst>
          </p:cNvPr>
          <p:cNvSpPr/>
          <p:nvPr/>
        </p:nvSpPr>
        <p:spPr>
          <a:xfrm>
            <a:off x="414861" y="1135101"/>
            <a:ext cx="499539" cy="503199"/>
          </a:xfrm>
          <a:custGeom>
            <a:avLst/>
            <a:gdLst/>
            <a:ahLst/>
            <a:cxnLst/>
            <a:rect l="l" t="t" r="r" b="b"/>
            <a:pathLst>
              <a:path w="499539" h="503199">
                <a:moveTo>
                  <a:pt x="0" y="0"/>
                </a:moveTo>
                <a:lnTo>
                  <a:pt x="499540" y="0"/>
                </a:lnTo>
                <a:lnTo>
                  <a:pt x="499540" y="503199"/>
                </a:lnTo>
                <a:lnTo>
                  <a:pt x="0" y="50319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2" name="Frame 1"/>
          <p:cNvSpPr/>
          <p:nvPr/>
        </p:nvSpPr>
        <p:spPr>
          <a:xfrm>
            <a:off x="1066800" y="4381500"/>
            <a:ext cx="2819400" cy="990600"/>
          </a:xfrm>
          <a:prstGeom prst="fram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5" name="Picture 4">
            <a:extLst>
              <a:ext uri="{FF2B5EF4-FFF2-40B4-BE49-F238E27FC236}">
                <a16:creationId xmlns:a16="http://schemas.microsoft.com/office/drawing/2014/main" id="{D4FD718E-89FF-9A1F-2C9C-F5AA09156305}"/>
              </a:ext>
            </a:extLst>
          </p:cNvPr>
          <p:cNvPicPr>
            <a:picLocks noChangeAspect="1"/>
          </p:cNvPicPr>
          <p:nvPr/>
        </p:nvPicPr>
        <p:blipFill>
          <a:blip r:embed="rId5"/>
          <a:stretch>
            <a:fillRect/>
          </a:stretch>
        </p:blipFill>
        <p:spPr>
          <a:xfrm>
            <a:off x="13639800" y="654234"/>
            <a:ext cx="3534478" cy="1262664"/>
          </a:xfrm>
          <a:prstGeom prst="rect">
            <a:avLst/>
          </a:prstGeom>
        </p:spPr>
      </p:pic>
    </p:spTree>
    <p:extLst>
      <p:ext uri="{BB962C8B-B14F-4D97-AF65-F5344CB8AC3E}">
        <p14:creationId xmlns:p14="http://schemas.microsoft.com/office/powerpoint/2010/main" val="11969417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06BE04-5D28-8041-1964-A5146656899E}"/>
            </a:ext>
          </a:extLst>
        </p:cNvPr>
        <p:cNvGrpSpPr/>
        <p:nvPr/>
      </p:nvGrpSpPr>
      <p:grpSpPr>
        <a:xfrm>
          <a:off x="0" y="0"/>
          <a:ext cx="0" cy="0"/>
          <a:chOff x="0" y="0"/>
          <a:chExt cx="0" cy="0"/>
        </a:xfrm>
      </p:grpSpPr>
      <p:grpSp>
        <p:nvGrpSpPr>
          <p:cNvPr id="9" name="Group 9">
            <a:extLst>
              <a:ext uri="{FF2B5EF4-FFF2-40B4-BE49-F238E27FC236}">
                <a16:creationId xmlns:a16="http://schemas.microsoft.com/office/drawing/2014/main" id="{F082F3E3-3B20-C426-A930-D767CD8C36A0}"/>
              </a:ext>
            </a:extLst>
          </p:cNvPr>
          <p:cNvGrpSpPr/>
          <p:nvPr/>
        </p:nvGrpSpPr>
        <p:grpSpPr>
          <a:xfrm>
            <a:off x="685799" y="495300"/>
            <a:ext cx="17068801" cy="2638134"/>
            <a:chOff x="0" y="0"/>
            <a:chExt cx="2741709" cy="694817"/>
          </a:xfrm>
        </p:grpSpPr>
        <p:sp>
          <p:nvSpPr>
            <p:cNvPr id="10" name="Freeform 10">
              <a:extLst>
                <a:ext uri="{FF2B5EF4-FFF2-40B4-BE49-F238E27FC236}">
                  <a16:creationId xmlns:a16="http://schemas.microsoft.com/office/drawing/2014/main" id="{6EB12901-D1FF-A8C5-80A7-B082F61F8104}"/>
                </a:ext>
              </a:extLst>
            </p:cNvPr>
            <p:cNvSpPr/>
            <p:nvPr/>
          </p:nvSpPr>
          <p:spPr>
            <a:xfrm>
              <a:off x="0" y="0"/>
              <a:ext cx="2741709" cy="694817"/>
            </a:xfrm>
            <a:custGeom>
              <a:avLst/>
              <a:gdLst/>
              <a:ahLst/>
              <a:cxnLst/>
              <a:rect l="l" t="t" r="r" b="b"/>
              <a:pathLst>
                <a:path w="2741709" h="694817">
                  <a:moveTo>
                    <a:pt x="26030" y="0"/>
                  </a:moveTo>
                  <a:lnTo>
                    <a:pt x="2715679" y="0"/>
                  </a:lnTo>
                  <a:cubicBezTo>
                    <a:pt x="2722583" y="0"/>
                    <a:pt x="2729204" y="2742"/>
                    <a:pt x="2734085" y="7624"/>
                  </a:cubicBezTo>
                  <a:cubicBezTo>
                    <a:pt x="2738967" y="12505"/>
                    <a:pt x="2741709" y="19126"/>
                    <a:pt x="2741709" y="26030"/>
                  </a:cubicBezTo>
                  <a:lnTo>
                    <a:pt x="2741709" y="668787"/>
                  </a:lnTo>
                  <a:cubicBezTo>
                    <a:pt x="2741709" y="683163"/>
                    <a:pt x="2730055" y="694817"/>
                    <a:pt x="2715679" y="694817"/>
                  </a:cubicBezTo>
                  <a:lnTo>
                    <a:pt x="26030" y="694817"/>
                  </a:lnTo>
                  <a:cubicBezTo>
                    <a:pt x="19126" y="694817"/>
                    <a:pt x="12505" y="692075"/>
                    <a:pt x="7624" y="687193"/>
                  </a:cubicBezTo>
                  <a:cubicBezTo>
                    <a:pt x="2742" y="682312"/>
                    <a:pt x="0" y="675691"/>
                    <a:pt x="0" y="668787"/>
                  </a:cubicBezTo>
                  <a:lnTo>
                    <a:pt x="0" y="26030"/>
                  </a:lnTo>
                  <a:cubicBezTo>
                    <a:pt x="0" y="11654"/>
                    <a:pt x="11654" y="0"/>
                    <a:pt x="26030" y="0"/>
                  </a:cubicBezTo>
                  <a:close/>
                </a:path>
              </a:pathLst>
            </a:custGeom>
            <a:gradFill rotWithShape="1">
              <a:gsLst>
                <a:gs pos="0">
                  <a:srgbClr val="0C4A5B">
                    <a:alpha val="100000"/>
                  </a:srgbClr>
                </a:gs>
                <a:gs pos="100000">
                  <a:schemeClr val="bg1"/>
                </a:gs>
              </a:gsLst>
              <a:lin ang="2700000"/>
            </a:gradFill>
          </p:spPr>
          <p:txBody>
            <a:bodyPr/>
            <a:lstStyle/>
            <a:p>
              <a:endParaRPr lang="en-US" dirty="0"/>
            </a:p>
          </p:txBody>
        </p:sp>
        <p:sp>
          <p:nvSpPr>
            <p:cNvPr id="11" name="TextBox 11">
              <a:extLst>
                <a:ext uri="{FF2B5EF4-FFF2-40B4-BE49-F238E27FC236}">
                  <a16:creationId xmlns:a16="http://schemas.microsoft.com/office/drawing/2014/main" id="{F56AACCC-0393-AFC0-60CD-5E82F60C572C}"/>
                </a:ext>
              </a:extLst>
            </p:cNvPr>
            <p:cNvSpPr txBox="1"/>
            <p:nvPr/>
          </p:nvSpPr>
          <p:spPr>
            <a:xfrm>
              <a:off x="0" y="19050"/>
              <a:ext cx="2741709" cy="675767"/>
            </a:xfrm>
            <a:prstGeom prst="rect">
              <a:avLst/>
            </a:prstGeom>
          </p:spPr>
          <p:txBody>
            <a:bodyPr lIns="50800" tIns="50800" rIns="50800" bIns="50800" rtlCol="0" anchor="ctr"/>
            <a:lstStyle/>
            <a:p>
              <a:pPr algn="l">
                <a:lnSpc>
                  <a:spcPts val="1387"/>
                </a:lnSpc>
              </a:pPr>
              <a:endParaRPr/>
            </a:p>
          </p:txBody>
        </p:sp>
      </p:grpSp>
      <p:sp>
        <p:nvSpPr>
          <p:cNvPr id="24" name="TextBox 24">
            <a:extLst>
              <a:ext uri="{FF2B5EF4-FFF2-40B4-BE49-F238E27FC236}">
                <a16:creationId xmlns:a16="http://schemas.microsoft.com/office/drawing/2014/main" id="{919E5640-A731-3871-29BE-7FF2B0E38A8E}"/>
              </a:ext>
            </a:extLst>
          </p:cNvPr>
          <p:cNvSpPr txBox="1"/>
          <p:nvPr/>
        </p:nvSpPr>
        <p:spPr>
          <a:xfrm>
            <a:off x="1214967" y="1077717"/>
            <a:ext cx="16082433" cy="654025"/>
          </a:xfrm>
          <a:prstGeom prst="rect">
            <a:avLst/>
          </a:prstGeom>
        </p:spPr>
        <p:txBody>
          <a:bodyPr wrap="square" lIns="0" tIns="0" rIns="0" bIns="0" rtlCol="0" anchor="t">
            <a:spAutoFit/>
          </a:bodyPr>
          <a:lstStyle/>
          <a:p>
            <a:pPr>
              <a:lnSpc>
                <a:spcPts val="5092"/>
              </a:lnSpc>
            </a:pPr>
            <a:r>
              <a:rPr lang="en-US" sz="4896" b="1" spc="-205" dirty="0">
                <a:solidFill>
                  <a:srgbClr val="FFFFFF"/>
                </a:solidFill>
                <a:latin typeface="Arial Bold"/>
                <a:ea typeface="Arial Bold"/>
                <a:cs typeface="Arial Bold"/>
                <a:sym typeface="Arial Bold"/>
              </a:rPr>
              <a:t>Bank Branches Creation</a:t>
            </a:r>
          </a:p>
        </p:txBody>
      </p:sp>
      <p:pic>
        <p:nvPicPr>
          <p:cNvPr id="3" name="Picture 2">
            <a:extLst>
              <a:ext uri="{FF2B5EF4-FFF2-40B4-BE49-F238E27FC236}">
                <a16:creationId xmlns:a16="http://schemas.microsoft.com/office/drawing/2014/main" id="{519D5F7F-97EB-2645-D2F3-A9BFA8412C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0601" y="1943100"/>
            <a:ext cx="16459200" cy="7848600"/>
          </a:xfrm>
          <a:prstGeom prst="rect">
            <a:avLst/>
          </a:prstGeom>
        </p:spPr>
      </p:pic>
      <p:sp>
        <p:nvSpPr>
          <p:cNvPr id="4" name="Freeform 2">
            <a:extLst>
              <a:ext uri="{FF2B5EF4-FFF2-40B4-BE49-F238E27FC236}">
                <a16:creationId xmlns:a16="http://schemas.microsoft.com/office/drawing/2014/main" id="{C1F7FC5D-2CB8-A591-E0A0-0E6FD23A74D0}"/>
              </a:ext>
            </a:extLst>
          </p:cNvPr>
          <p:cNvSpPr/>
          <p:nvPr/>
        </p:nvSpPr>
        <p:spPr>
          <a:xfrm>
            <a:off x="414861" y="1135101"/>
            <a:ext cx="499539" cy="503199"/>
          </a:xfrm>
          <a:custGeom>
            <a:avLst/>
            <a:gdLst/>
            <a:ahLst/>
            <a:cxnLst/>
            <a:rect l="l" t="t" r="r" b="b"/>
            <a:pathLst>
              <a:path w="499539" h="503199">
                <a:moveTo>
                  <a:pt x="0" y="0"/>
                </a:moveTo>
                <a:lnTo>
                  <a:pt x="499540" y="0"/>
                </a:lnTo>
                <a:lnTo>
                  <a:pt x="499540" y="503199"/>
                </a:lnTo>
                <a:lnTo>
                  <a:pt x="0" y="50319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2" name="Frame 1"/>
          <p:cNvSpPr/>
          <p:nvPr/>
        </p:nvSpPr>
        <p:spPr>
          <a:xfrm>
            <a:off x="2514600" y="4533900"/>
            <a:ext cx="1219200" cy="685800"/>
          </a:xfrm>
          <a:prstGeom prst="fram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Frame 4"/>
          <p:cNvSpPr/>
          <p:nvPr/>
        </p:nvSpPr>
        <p:spPr>
          <a:xfrm>
            <a:off x="2057400" y="7200900"/>
            <a:ext cx="1676400" cy="609600"/>
          </a:xfrm>
          <a:prstGeom prst="fram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Frame 5"/>
          <p:cNvSpPr/>
          <p:nvPr/>
        </p:nvSpPr>
        <p:spPr>
          <a:xfrm>
            <a:off x="16459200" y="7962900"/>
            <a:ext cx="990601" cy="685800"/>
          </a:xfrm>
          <a:prstGeom prst="fram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7" name="Picture 6">
            <a:extLst>
              <a:ext uri="{FF2B5EF4-FFF2-40B4-BE49-F238E27FC236}">
                <a16:creationId xmlns:a16="http://schemas.microsoft.com/office/drawing/2014/main" id="{00F27508-81DB-0B15-E1D7-228D1665873E}"/>
              </a:ext>
            </a:extLst>
          </p:cNvPr>
          <p:cNvPicPr>
            <a:picLocks noChangeAspect="1"/>
          </p:cNvPicPr>
          <p:nvPr/>
        </p:nvPicPr>
        <p:blipFill>
          <a:blip r:embed="rId5"/>
          <a:stretch>
            <a:fillRect/>
          </a:stretch>
        </p:blipFill>
        <p:spPr>
          <a:xfrm>
            <a:off x="13639800" y="654234"/>
            <a:ext cx="3534478" cy="1262664"/>
          </a:xfrm>
          <a:prstGeom prst="rect">
            <a:avLst/>
          </a:prstGeom>
        </p:spPr>
      </p:pic>
    </p:spTree>
    <p:extLst>
      <p:ext uri="{BB962C8B-B14F-4D97-AF65-F5344CB8AC3E}">
        <p14:creationId xmlns:p14="http://schemas.microsoft.com/office/powerpoint/2010/main" val="41338837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66E304-DA85-3741-43D2-AF4E581B80C2}"/>
            </a:ext>
          </a:extLst>
        </p:cNvPr>
        <p:cNvGrpSpPr/>
        <p:nvPr/>
      </p:nvGrpSpPr>
      <p:grpSpPr>
        <a:xfrm>
          <a:off x="0" y="0"/>
          <a:ext cx="0" cy="0"/>
          <a:chOff x="0" y="0"/>
          <a:chExt cx="0" cy="0"/>
        </a:xfrm>
      </p:grpSpPr>
      <p:grpSp>
        <p:nvGrpSpPr>
          <p:cNvPr id="9" name="Group 9">
            <a:extLst>
              <a:ext uri="{FF2B5EF4-FFF2-40B4-BE49-F238E27FC236}">
                <a16:creationId xmlns:a16="http://schemas.microsoft.com/office/drawing/2014/main" id="{92BA2CB1-BC4C-C4EB-BC75-4A02044D83C1}"/>
              </a:ext>
            </a:extLst>
          </p:cNvPr>
          <p:cNvGrpSpPr/>
          <p:nvPr/>
        </p:nvGrpSpPr>
        <p:grpSpPr>
          <a:xfrm>
            <a:off x="685799" y="495300"/>
            <a:ext cx="17068801" cy="2638134"/>
            <a:chOff x="0" y="0"/>
            <a:chExt cx="2741709" cy="694817"/>
          </a:xfrm>
        </p:grpSpPr>
        <p:sp>
          <p:nvSpPr>
            <p:cNvPr id="10" name="Freeform 10">
              <a:extLst>
                <a:ext uri="{FF2B5EF4-FFF2-40B4-BE49-F238E27FC236}">
                  <a16:creationId xmlns:a16="http://schemas.microsoft.com/office/drawing/2014/main" id="{8E7B68B0-C842-12DD-AFA9-1C9895F12B1F}"/>
                </a:ext>
              </a:extLst>
            </p:cNvPr>
            <p:cNvSpPr/>
            <p:nvPr/>
          </p:nvSpPr>
          <p:spPr>
            <a:xfrm>
              <a:off x="0" y="0"/>
              <a:ext cx="2741709" cy="694817"/>
            </a:xfrm>
            <a:custGeom>
              <a:avLst/>
              <a:gdLst/>
              <a:ahLst/>
              <a:cxnLst/>
              <a:rect l="l" t="t" r="r" b="b"/>
              <a:pathLst>
                <a:path w="2741709" h="694817">
                  <a:moveTo>
                    <a:pt x="26030" y="0"/>
                  </a:moveTo>
                  <a:lnTo>
                    <a:pt x="2715679" y="0"/>
                  </a:lnTo>
                  <a:cubicBezTo>
                    <a:pt x="2722583" y="0"/>
                    <a:pt x="2729204" y="2742"/>
                    <a:pt x="2734085" y="7624"/>
                  </a:cubicBezTo>
                  <a:cubicBezTo>
                    <a:pt x="2738967" y="12505"/>
                    <a:pt x="2741709" y="19126"/>
                    <a:pt x="2741709" y="26030"/>
                  </a:cubicBezTo>
                  <a:lnTo>
                    <a:pt x="2741709" y="668787"/>
                  </a:lnTo>
                  <a:cubicBezTo>
                    <a:pt x="2741709" y="683163"/>
                    <a:pt x="2730055" y="694817"/>
                    <a:pt x="2715679" y="694817"/>
                  </a:cubicBezTo>
                  <a:lnTo>
                    <a:pt x="26030" y="694817"/>
                  </a:lnTo>
                  <a:cubicBezTo>
                    <a:pt x="19126" y="694817"/>
                    <a:pt x="12505" y="692075"/>
                    <a:pt x="7624" y="687193"/>
                  </a:cubicBezTo>
                  <a:cubicBezTo>
                    <a:pt x="2742" y="682312"/>
                    <a:pt x="0" y="675691"/>
                    <a:pt x="0" y="668787"/>
                  </a:cubicBezTo>
                  <a:lnTo>
                    <a:pt x="0" y="26030"/>
                  </a:lnTo>
                  <a:cubicBezTo>
                    <a:pt x="0" y="11654"/>
                    <a:pt x="11654" y="0"/>
                    <a:pt x="26030" y="0"/>
                  </a:cubicBezTo>
                  <a:close/>
                </a:path>
              </a:pathLst>
            </a:custGeom>
            <a:gradFill rotWithShape="1">
              <a:gsLst>
                <a:gs pos="0">
                  <a:srgbClr val="0C4A5B">
                    <a:alpha val="100000"/>
                  </a:srgbClr>
                </a:gs>
                <a:gs pos="100000">
                  <a:schemeClr val="bg1"/>
                </a:gs>
              </a:gsLst>
              <a:lin ang="2700000"/>
            </a:gradFill>
          </p:spPr>
          <p:txBody>
            <a:bodyPr/>
            <a:lstStyle/>
            <a:p>
              <a:endParaRPr lang="en-US" dirty="0"/>
            </a:p>
          </p:txBody>
        </p:sp>
        <p:sp>
          <p:nvSpPr>
            <p:cNvPr id="11" name="TextBox 11">
              <a:extLst>
                <a:ext uri="{FF2B5EF4-FFF2-40B4-BE49-F238E27FC236}">
                  <a16:creationId xmlns:a16="http://schemas.microsoft.com/office/drawing/2014/main" id="{5209405F-0EC1-8C22-C79E-ACA9D462312B}"/>
                </a:ext>
              </a:extLst>
            </p:cNvPr>
            <p:cNvSpPr txBox="1"/>
            <p:nvPr/>
          </p:nvSpPr>
          <p:spPr>
            <a:xfrm>
              <a:off x="0" y="19050"/>
              <a:ext cx="2741709" cy="675767"/>
            </a:xfrm>
            <a:prstGeom prst="rect">
              <a:avLst/>
            </a:prstGeom>
          </p:spPr>
          <p:txBody>
            <a:bodyPr lIns="50800" tIns="50800" rIns="50800" bIns="50800" rtlCol="0" anchor="ctr"/>
            <a:lstStyle/>
            <a:p>
              <a:pPr algn="l">
                <a:lnSpc>
                  <a:spcPts val="1387"/>
                </a:lnSpc>
              </a:pPr>
              <a:endParaRPr/>
            </a:p>
          </p:txBody>
        </p:sp>
      </p:grpSp>
      <p:sp>
        <p:nvSpPr>
          <p:cNvPr id="24" name="TextBox 24">
            <a:extLst>
              <a:ext uri="{FF2B5EF4-FFF2-40B4-BE49-F238E27FC236}">
                <a16:creationId xmlns:a16="http://schemas.microsoft.com/office/drawing/2014/main" id="{4C5F7490-C594-D176-6217-060CE0E1FB8F}"/>
              </a:ext>
            </a:extLst>
          </p:cNvPr>
          <p:cNvSpPr txBox="1"/>
          <p:nvPr/>
        </p:nvSpPr>
        <p:spPr>
          <a:xfrm>
            <a:off x="1214967" y="1077717"/>
            <a:ext cx="16082433" cy="654025"/>
          </a:xfrm>
          <a:prstGeom prst="rect">
            <a:avLst/>
          </a:prstGeom>
        </p:spPr>
        <p:txBody>
          <a:bodyPr wrap="square" lIns="0" tIns="0" rIns="0" bIns="0" rtlCol="0" anchor="t">
            <a:spAutoFit/>
          </a:bodyPr>
          <a:lstStyle/>
          <a:p>
            <a:pPr>
              <a:lnSpc>
                <a:spcPts val="5092"/>
              </a:lnSpc>
            </a:pPr>
            <a:r>
              <a:rPr lang="en-US" sz="4896" b="1" spc="-205" dirty="0">
                <a:solidFill>
                  <a:srgbClr val="FFFFFF"/>
                </a:solidFill>
                <a:latin typeface="Arial Bold"/>
                <a:ea typeface="Arial Bold"/>
                <a:cs typeface="Arial Bold"/>
                <a:sym typeface="Arial Bold"/>
              </a:rPr>
              <a:t>Bank Branches Creation</a:t>
            </a:r>
          </a:p>
        </p:txBody>
      </p:sp>
      <p:pic>
        <p:nvPicPr>
          <p:cNvPr id="3" name="Picture 2">
            <a:extLst>
              <a:ext uri="{FF2B5EF4-FFF2-40B4-BE49-F238E27FC236}">
                <a16:creationId xmlns:a16="http://schemas.microsoft.com/office/drawing/2014/main" id="{19ABB2FF-344B-76CE-2FEF-375BEDE324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0599" y="1961706"/>
            <a:ext cx="16459201" cy="7906194"/>
          </a:xfrm>
          <a:prstGeom prst="rect">
            <a:avLst/>
          </a:prstGeom>
        </p:spPr>
      </p:pic>
      <p:sp>
        <p:nvSpPr>
          <p:cNvPr id="4" name="Freeform 2">
            <a:extLst>
              <a:ext uri="{FF2B5EF4-FFF2-40B4-BE49-F238E27FC236}">
                <a16:creationId xmlns:a16="http://schemas.microsoft.com/office/drawing/2014/main" id="{CBB5FD05-89F2-ED30-26A8-7635E76C1FA5}"/>
              </a:ext>
            </a:extLst>
          </p:cNvPr>
          <p:cNvSpPr/>
          <p:nvPr/>
        </p:nvSpPr>
        <p:spPr>
          <a:xfrm>
            <a:off x="414861" y="1135101"/>
            <a:ext cx="499539" cy="503199"/>
          </a:xfrm>
          <a:custGeom>
            <a:avLst/>
            <a:gdLst/>
            <a:ahLst/>
            <a:cxnLst/>
            <a:rect l="l" t="t" r="r" b="b"/>
            <a:pathLst>
              <a:path w="499539" h="503199">
                <a:moveTo>
                  <a:pt x="0" y="0"/>
                </a:moveTo>
                <a:lnTo>
                  <a:pt x="499540" y="0"/>
                </a:lnTo>
                <a:lnTo>
                  <a:pt x="499540" y="503199"/>
                </a:lnTo>
                <a:lnTo>
                  <a:pt x="0" y="50319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2" name="Frame 1"/>
          <p:cNvSpPr/>
          <p:nvPr/>
        </p:nvSpPr>
        <p:spPr>
          <a:xfrm>
            <a:off x="990599" y="3848100"/>
            <a:ext cx="1524001" cy="457200"/>
          </a:xfrm>
          <a:prstGeom prst="fram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Frame 4"/>
          <p:cNvSpPr/>
          <p:nvPr/>
        </p:nvSpPr>
        <p:spPr>
          <a:xfrm>
            <a:off x="15392400" y="4076700"/>
            <a:ext cx="1295400" cy="457200"/>
          </a:xfrm>
          <a:prstGeom prst="fram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6" name="Picture 5">
            <a:extLst>
              <a:ext uri="{FF2B5EF4-FFF2-40B4-BE49-F238E27FC236}">
                <a16:creationId xmlns:a16="http://schemas.microsoft.com/office/drawing/2014/main" id="{C347F720-D2D1-E4B0-62BC-9080B0CFBDC9}"/>
              </a:ext>
            </a:extLst>
          </p:cNvPr>
          <p:cNvPicPr>
            <a:picLocks noChangeAspect="1"/>
          </p:cNvPicPr>
          <p:nvPr/>
        </p:nvPicPr>
        <p:blipFill>
          <a:blip r:embed="rId5"/>
          <a:stretch>
            <a:fillRect/>
          </a:stretch>
        </p:blipFill>
        <p:spPr>
          <a:xfrm>
            <a:off x="13639800" y="654234"/>
            <a:ext cx="3534478" cy="1262664"/>
          </a:xfrm>
          <a:prstGeom prst="rect">
            <a:avLst/>
          </a:prstGeom>
        </p:spPr>
      </p:pic>
    </p:spTree>
    <p:extLst>
      <p:ext uri="{BB962C8B-B14F-4D97-AF65-F5344CB8AC3E}">
        <p14:creationId xmlns:p14="http://schemas.microsoft.com/office/powerpoint/2010/main" val="40037073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53E933-C6B9-6758-66ED-E9E5AAB4E6B7}"/>
            </a:ext>
          </a:extLst>
        </p:cNvPr>
        <p:cNvGrpSpPr/>
        <p:nvPr/>
      </p:nvGrpSpPr>
      <p:grpSpPr>
        <a:xfrm>
          <a:off x="0" y="0"/>
          <a:ext cx="0" cy="0"/>
          <a:chOff x="0" y="0"/>
          <a:chExt cx="0" cy="0"/>
        </a:xfrm>
      </p:grpSpPr>
      <p:grpSp>
        <p:nvGrpSpPr>
          <p:cNvPr id="9" name="Group 9">
            <a:extLst>
              <a:ext uri="{FF2B5EF4-FFF2-40B4-BE49-F238E27FC236}">
                <a16:creationId xmlns:a16="http://schemas.microsoft.com/office/drawing/2014/main" id="{137E5921-9736-7A55-A244-F7D5410A69A4}"/>
              </a:ext>
            </a:extLst>
          </p:cNvPr>
          <p:cNvGrpSpPr/>
          <p:nvPr/>
        </p:nvGrpSpPr>
        <p:grpSpPr>
          <a:xfrm>
            <a:off x="685799" y="495300"/>
            <a:ext cx="17068801" cy="2638134"/>
            <a:chOff x="0" y="0"/>
            <a:chExt cx="2741709" cy="694817"/>
          </a:xfrm>
        </p:grpSpPr>
        <p:sp>
          <p:nvSpPr>
            <p:cNvPr id="10" name="Freeform 10">
              <a:extLst>
                <a:ext uri="{FF2B5EF4-FFF2-40B4-BE49-F238E27FC236}">
                  <a16:creationId xmlns:a16="http://schemas.microsoft.com/office/drawing/2014/main" id="{75DD35D9-8353-0818-F2A8-C4E49BA1DB87}"/>
                </a:ext>
              </a:extLst>
            </p:cNvPr>
            <p:cNvSpPr/>
            <p:nvPr/>
          </p:nvSpPr>
          <p:spPr>
            <a:xfrm>
              <a:off x="0" y="0"/>
              <a:ext cx="2741709" cy="694817"/>
            </a:xfrm>
            <a:custGeom>
              <a:avLst/>
              <a:gdLst/>
              <a:ahLst/>
              <a:cxnLst/>
              <a:rect l="l" t="t" r="r" b="b"/>
              <a:pathLst>
                <a:path w="2741709" h="694817">
                  <a:moveTo>
                    <a:pt x="26030" y="0"/>
                  </a:moveTo>
                  <a:lnTo>
                    <a:pt x="2715679" y="0"/>
                  </a:lnTo>
                  <a:cubicBezTo>
                    <a:pt x="2722583" y="0"/>
                    <a:pt x="2729204" y="2742"/>
                    <a:pt x="2734085" y="7624"/>
                  </a:cubicBezTo>
                  <a:cubicBezTo>
                    <a:pt x="2738967" y="12505"/>
                    <a:pt x="2741709" y="19126"/>
                    <a:pt x="2741709" y="26030"/>
                  </a:cubicBezTo>
                  <a:lnTo>
                    <a:pt x="2741709" y="668787"/>
                  </a:lnTo>
                  <a:cubicBezTo>
                    <a:pt x="2741709" y="683163"/>
                    <a:pt x="2730055" y="694817"/>
                    <a:pt x="2715679" y="694817"/>
                  </a:cubicBezTo>
                  <a:lnTo>
                    <a:pt x="26030" y="694817"/>
                  </a:lnTo>
                  <a:cubicBezTo>
                    <a:pt x="19126" y="694817"/>
                    <a:pt x="12505" y="692075"/>
                    <a:pt x="7624" y="687193"/>
                  </a:cubicBezTo>
                  <a:cubicBezTo>
                    <a:pt x="2742" y="682312"/>
                    <a:pt x="0" y="675691"/>
                    <a:pt x="0" y="668787"/>
                  </a:cubicBezTo>
                  <a:lnTo>
                    <a:pt x="0" y="26030"/>
                  </a:lnTo>
                  <a:cubicBezTo>
                    <a:pt x="0" y="11654"/>
                    <a:pt x="11654" y="0"/>
                    <a:pt x="26030" y="0"/>
                  </a:cubicBezTo>
                  <a:close/>
                </a:path>
              </a:pathLst>
            </a:custGeom>
            <a:gradFill rotWithShape="1">
              <a:gsLst>
                <a:gs pos="0">
                  <a:srgbClr val="0C4A5B">
                    <a:alpha val="100000"/>
                  </a:srgbClr>
                </a:gs>
                <a:gs pos="100000">
                  <a:schemeClr val="bg1"/>
                </a:gs>
              </a:gsLst>
              <a:lin ang="2700000"/>
            </a:gradFill>
          </p:spPr>
          <p:txBody>
            <a:bodyPr/>
            <a:lstStyle/>
            <a:p>
              <a:endParaRPr lang="en-US" dirty="0"/>
            </a:p>
          </p:txBody>
        </p:sp>
        <p:sp>
          <p:nvSpPr>
            <p:cNvPr id="11" name="TextBox 11">
              <a:extLst>
                <a:ext uri="{FF2B5EF4-FFF2-40B4-BE49-F238E27FC236}">
                  <a16:creationId xmlns:a16="http://schemas.microsoft.com/office/drawing/2014/main" id="{C21AB116-150E-32C6-CADD-2AA061D730C9}"/>
                </a:ext>
              </a:extLst>
            </p:cNvPr>
            <p:cNvSpPr txBox="1"/>
            <p:nvPr/>
          </p:nvSpPr>
          <p:spPr>
            <a:xfrm>
              <a:off x="0" y="19050"/>
              <a:ext cx="2741709" cy="675767"/>
            </a:xfrm>
            <a:prstGeom prst="rect">
              <a:avLst/>
            </a:prstGeom>
          </p:spPr>
          <p:txBody>
            <a:bodyPr lIns="50800" tIns="50800" rIns="50800" bIns="50800" rtlCol="0" anchor="ctr"/>
            <a:lstStyle/>
            <a:p>
              <a:pPr algn="l">
                <a:lnSpc>
                  <a:spcPts val="1387"/>
                </a:lnSpc>
              </a:pPr>
              <a:endParaRPr/>
            </a:p>
          </p:txBody>
        </p:sp>
      </p:grpSp>
      <p:sp>
        <p:nvSpPr>
          <p:cNvPr id="24" name="TextBox 24">
            <a:extLst>
              <a:ext uri="{FF2B5EF4-FFF2-40B4-BE49-F238E27FC236}">
                <a16:creationId xmlns:a16="http://schemas.microsoft.com/office/drawing/2014/main" id="{2C29A599-22EE-1292-6FB9-10BCF76CB266}"/>
              </a:ext>
            </a:extLst>
          </p:cNvPr>
          <p:cNvSpPr txBox="1"/>
          <p:nvPr/>
        </p:nvSpPr>
        <p:spPr>
          <a:xfrm>
            <a:off x="1214967" y="1077717"/>
            <a:ext cx="16082433" cy="654025"/>
          </a:xfrm>
          <a:prstGeom prst="rect">
            <a:avLst/>
          </a:prstGeom>
        </p:spPr>
        <p:txBody>
          <a:bodyPr wrap="square" lIns="0" tIns="0" rIns="0" bIns="0" rtlCol="0" anchor="t">
            <a:spAutoFit/>
          </a:bodyPr>
          <a:lstStyle/>
          <a:p>
            <a:pPr>
              <a:lnSpc>
                <a:spcPts val="5092"/>
              </a:lnSpc>
            </a:pPr>
            <a:r>
              <a:rPr lang="en-US" sz="4896" b="1" spc="-205" dirty="0">
                <a:solidFill>
                  <a:srgbClr val="FFFFFF"/>
                </a:solidFill>
                <a:latin typeface="Arial Bold"/>
                <a:ea typeface="Arial Bold"/>
                <a:cs typeface="Arial Bold"/>
                <a:sym typeface="Arial Bold"/>
              </a:rPr>
              <a:t>Bank Branches Creation</a:t>
            </a:r>
          </a:p>
        </p:txBody>
      </p:sp>
      <p:pic>
        <p:nvPicPr>
          <p:cNvPr id="3" name="Picture 2">
            <a:extLst>
              <a:ext uri="{FF2B5EF4-FFF2-40B4-BE49-F238E27FC236}">
                <a16:creationId xmlns:a16="http://schemas.microsoft.com/office/drawing/2014/main" id="{C65F3DD2-FFD1-B479-B150-68A4D4DB04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0600" y="1943100"/>
            <a:ext cx="16459200" cy="7848600"/>
          </a:xfrm>
          <a:prstGeom prst="rect">
            <a:avLst/>
          </a:prstGeom>
        </p:spPr>
      </p:pic>
      <p:sp>
        <p:nvSpPr>
          <p:cNvPr id="4" name="Freeform 2">
            <a:extLst>
              <a:ext uri="{FF2B5EF4-FFF2-40B4-BE49-F238E27FC236}">
                <a16:creationId xmlns:a16="http://schemas.microsoft.com/office/drawing/2014/main" id="{8C40CF22-D6AB-7A68-56C0-90CE55B7497E}"/>
              </a:ext>
            </a:extLst>
          </p:cNvPr>
          <p:cNvSpPr/>
          <p:nvPr/>
        </p:nvSpPr>
        <p:spPr>
          <a:xfrm>
            <a:off x="414861" y="1135101"/>
            <a:ext cx="499539" cy="503199"/>
          </a:xfrm>
          <a:custGeom>
            <a:avLst/>
            <a:gdLst/>
            <a:ahLst/>
            <a:cxnLst/>
            <a:rect l="l" t="t" r="r" b="b"/>
            <a:pathLst>
              <a:path w="499539" h="503199">
                <a:moveTo>
                  <a:pt x="0" y="0"/>
                </a:moveTo>
                <a:lnTo>
                  <a:pt x="499540" y="0"/>
                </a:lnTo>
                <a:lnTo>
                  <a:pt x="499540" y="503199"/>
                </a:lnTo>
                <a:lnTo>
                  <a:pt x="0" y="50319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2" name="Frame 1"/>
          <p:cNvSpPr/>
          <p:nvPr/>
        </p:nvSpPr>
        <p:spPr>
          <a:xfrm>
            <a:off x="990600" y="4686300"/>
            <a:ext cx="1524000" cy="457200"/>
          </a:xfrm>
          <a:prstGeom prst="fram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Frame 4"/>
          <p:cNvSpPr/>
          <p:nvPr/>
        </p:nvSpPr>
        <p:spPr>
          <a:xfrm>
            <a:off x="3962400" y="7581900"/>
            <a:ext cx="838200" cy="457200"/>
          </a:xfrm>
          <a:prstGeom prst="fram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6" name="Picture 5">
            <a:extLst>
              <a:ext uri="{FF2B5EF4-FFF2-40B4-BE49-F238E27FC236}">
                <a16:creationId xmlns:a16="http://schemas.microsoft.com/office/drawing/2014/main" id="{336760D5-93C5-B6CA-1302-C74D6D390BCC}"/>
              </a:ext>
            </a:extLst>
          </p:cNvPr>
          <p:cNvPicPr>
            <a:picLocks noChangeAspect="1"/>
          </p:cNvPicPr>
          <p:nvPr/>
        </p:nvPicPr>
        <p:blipFill>
          <a:blip r:embed="rId5"/>
          <a:stretch>
            <a:fillRect/>
          </a:stretch>
        </p:blipFill>
        <p:spPr>
          <a:xfrm>
            <a:off x="13639800" y="654234"/>
            <a:ext cx="3534478" cy="1262664"/>
          </a:xfrm>
          <a:prstGeom prst="rect">
            <a:avLst/>
          </a:prstGeom>
        </p:spPr>
      </p:pic>
    </p:spTree>
    <p:extLst>
      <p:ext uri="{BB962C8B-B14F-4D97-AF65-F5344CB8AC3E}">
        <p14:creationId xmlns:p14="http://schemas.microsoft.com/office/powerpoint/2010/main" val="2305531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53E933-C6B9-6758-66ED-E9E5AAB4E6B7}"/>
            </a:ext>
          </a:extLst>
        </p:cNvPr>
        <p:cNvGrpSpPr/>
        <p:nvPr/>
      </p:nvGrpSpPr>
      <p:grpSpPr>
        <a:xfrm>
          <a:off x="0" y="0"/>
          <a:ext cx="0" cy="0"/>
          <a:chOff x="0" y="0"/>
          <a:chExt cx="0" cy="0"/>
        </a:xfrm>
      </p:grpSpPr>
      <p:grpSp>
        <p:nvGrpSpPr>
          <p:cNvPr id="9" name="Group 9">
            <a:extLst>
              <a:ext uri="{FF2B5EF4-FFF2-40B4-BE49-F238E27FC236}">
                <a16:creationId xmlns:a16="http://schemas.microsoft.com/office/drawing/2014/main" id="{137E5921-9736-7A55-A244-F7D5410A69A4}"/>
              </a:ext>
            </a:extLst>
          </p:cNvPr>
          <p:cNvGrpSpPr/>
          <p:nvPr/>
        </p:nvGrpSpPr>
        <p:grpSpPr>
          <a:xfrm>
            <a:off x="685799" y="495300"/>
            <a:ext cx="17068801" cy="2638134"/>
            <a:chOff x="0" y="0"/>
            <a:chExt cx="2741709" cy="694817"/>
          </a:xfrm>
        </p:grpSpPr>
        <p:sp>
          <p:nvSpPr>
            <p:cNvPr id="10" name="Freeform 10">
              <a:extLst>
                <a:ext uri="{FF2B5EF4-FFF2-40B4-BE49-F238E27FC236}">
                  <a16:creationId xmlns:a16="http://schemas.microsoft.com/office/drawing/2014/main" id="{75DD35D9-8353-0818-F2A8-C4E49BA1DB87}"/>
                </a:ext>
              </a:extLst>
            </p:cNvPr>
            <p:cNvSpPr/>
            <p:nvPr/>
          </p:nvSpPr>
          <p:spPr>
            <a:xfrm>
              <a:off x="0" y="0"/>
              <a:ext cx="2741709" cy="694817"/>
            </a:xfrm>
            <a:custGeom>
              <a:avLst/>
              <a:gdLst/>
              <a:ahLst/>
              <a:cxnLst/>
              <a:rect l="l" t="t" r="r" b="b"/>
              <a:pathLst>
                <a:path w="2741709" h="694817">
                  <a:moveTo>
                    <a:pt x="26030" y="0"/>
                  </a:moveTo>
                  <a:lnTo>
                    <a:pt x="2715679" y="0"/>
                  </a:lnTo>
                  <a:cubicBezTo>
                    <a:pt x="2722583" y="0"/>
                    <a:pt x="2729204" y="2742"/>
                    <a:pt x="2734085" y="7624"/>
                  </a:cubicBezTo>
                  <a:cubicBezTo>
                    <a:pt x="2738967" y="12505"/>
                    <a:pt x="2741709" y="19126"/>
                    <a:pt x="2741709" y="26030"/>
                  </a:cubicBezTo>
                  <a:lnTo>
                    <a:pt x="2741709" y="668787"/>
                  </a:lnTo>
                  <a:cubicBezTo>
                    <a:pt x="2741709" y="683163"/>
                    <a:pt x="2730055" y="694817"/>
                    <a:pt x="2715679" y="694817"/>
                  </a:cubicBezTo>
                  <a:lnTo>
                    <a:pt x="26030" y="694817"/>
                  </a:lnTo>
                  <a:cubicBezTo>
                    <a:pt x="19126" y="694817"/>
                    <a:pt x="12505" y="692075"/>
                    <a:pt x="7624" y="687193"/>
                  </a:cubicBezTo>
                  <a:cubicBezTo>
                    <a:pt x="2742" y="682312"/>
                    <a:pt x="0" y="675691"/>
                    <a:pt x="0" y="668787"/>
                  </a:cubicBezTo>
                  <a:lnTo>
                    <a:pt x="0" y="26030"/>
                  </a:lnTo>
                  <a:cubicBezTo>
                    <a:pt x="0" y="11654"/>
                    <a:pt x="11654" y="0"/>
                    <a:pt x="26030" y="0"/>
                  </a:cubicBezTo>
                  <a:close/>
                </a:path>
              </a:pathLst>
            </a:custGeom>
            <a:gradFill rotWithShape="1">
              <a:gsLst>
                <a:gs pos="0">
                  <a:srgbClr val="0C4A5B">
                    <a:alpha val="100000"/>
                  </a:srgbClr>
                </a:gs>
                <a:gs pos="100000">
                  <a:schemeClr val="bg1"/>
                </a:gs>
              </a:gsLst>
              <a:lin ang="2700000"/>
            </a:gradFill>
          </p:spPr>
          <p:txBody>
            <a:bodyPr/>
            <a:lstStyle/>
            <a:p>
              <a:endParaRPr lang="en-US" dirty="0"/>
            </a:p>
          </p:txBody>
        </p:sp>
        <p:sp>
          <p:nvSpPr>
            <p:cNvPr id="11" name="TextBox 11">
              <a:extLst>
                <a:ext uri="{FF2B5EF4-FFF2-40B4-BE49-F238E27FC236}">
                  <a16:creationId xmlns:a16="http://schemas.microsoft.com/office/drawing/2014/main" id="{C21AB116-150E-32C6-CADD-2AA061D730C9}"/>
                </a:ext>
              </a:extLst>
            </p:cNvPr>
            <p:cNvSpPr txBox="1"/>
            <p:nvPr/>
          </p:nvSpPr>
          <p:spPr>
            <a:xfrm>
              <a:off x="0" y="19050"/>
              <a:ext cx="2741709" cy="675767"/>
            </a:xfrm>
            <a:prstGeom prst="rect">
              <a:avLst/>
            </a:prstGeom>
          </p:spPr>
          <p:txBody>
            <a:bodyPr lIns="50800" tIns="50800" rIns="50800" bIns="50800" rtlCol="0" anchor="ctr"/>
            <a:lstStyle/>
            <a:p>
              <a:pPr algn="l">
                <a:lnSpc>
                  <a:spcPts val="1387"/>
                </a:lnSpc>
              </a:pPr>
              <a:endParaRPr/>
            </a:p>
          </p:txBody>
        </p:sp>
      </p:grpSp>
      <p:sp>
        <p:nvSpPr>
          <p:cNvPr id="24" name="TextBox 24">
            <a:extLst>
              <a:ext uri="{FF2B5EF4-FFF2-40B4-BE49-F238E27FC236}">
                <a16:creationId xmlns:a16="http://schemas.microsoft.com/office/drawing/2014/main" id="{2C29A599-22EE-1292-6FB9-10BCF76CB266}"/>
              </a:ext>
            </a:extLst>
          </p:cNvPr>
          <p:cNvSpPr txBox="1"/>
          <p:nvPr/>
        </p:nvSpPr>
        <p:spPr>
          <a:xfrm>
            <a:off x="1214967" y="1077717"/>
            <a:ext cx="16082433" cy="654025"/>
          </a:xfrm>
          <a:prstGeom prst="rect">
            <a:avLst/>
          </a:prstGeom>
        </p:spPr>
        <p:txBody>
          <a:bodyPr wrap="square" lIns="0" tIns="0" rIns="0" bIns="0" rtlCol="0" anchor="t">
            <a:spAutoFit/>
          </a:bodyPr>
          <a:lstStyle/>
          <a:p>
            <a:pPr>
              <a:lnSpc>
                <a:spcPts val="5092"/>
              </a:lnSpc>
            </a:pPr>
            <a:r>
              <a:rPr lang="en-US" sz="4896" b="1" spc="-205" dirty="0">
                <a:solidFill>
                  <a:srgbClr val="FFFFFF"/>
                </a:solidFill>
                <a:latin typeface="Arial Bold"/>
                <a:ea typeface="Arial Bold"/>
                <a:cs typeface="Arial Bold"/>
                <a:sym typeface="Arial Bold"/>
              </a:rPr>
              <a:t>Bank Branches Creation</a:t>
            </a:r>
          </a:p>
        </p:txBody>
      </p:sp>
      <p:sp>
        <p:nvSpPr>
          <p:cNvPr id="4" name="Freeform 2">
            <a:extLst>
              <a:ext uri="{FF2B5EF4-FFF2-40B4-BE49-F238E27FC236}">
                <a16:creationId xmlns:a16="http://schemas.microsoft.com/office/drawing/2014/main" id="{8C40CF22-D6AB-7A68-56C0-90CE55B7497E}"/>
              </a:ext>
            </a:extLst>
          </p:cNvPr>
          <p:cNvSpPr/>
          <p:nvPr/>
        </p:nvSpPr>
        <p:spPr>
          <a:xfrm>
            <a:off x="414861" y="1135101"/>
            <a:ext cx="499539" cy="503199"/>
          </a:xfrm>
          <a:custGeom>
            <a:avLst/>
            <a:gdLst/>
            <a:ahLst/>
            <a:cxnLst/>
            <a:rect l="l" t="t" r="r" b="b"/>
            <a:pathLst>
              <a:path w="499539" h="503199">
                <a:moveTo>
                  <a:pt x="0" y="0"/>
                </a:moveTo>
                <a:lnTo>
                  <a:pt x="499540" y="0"/>
                </a:lnTo>
                <a:lnTo>
                  <a:pt x="499540" y="503199"/>
                </a:lnTo>
                <a:lnTo>
                  <a:pt x="0" y="50319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pic>
        <p:nvPicPr>
          <p:cNvPr id="2050" name="Picture 2" descr="C:\Users\Lenovo\Downloads\Captur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600" y="1904752"/>
            <a:ext cx="16306800" cy="7886948"/>
          </a:xfrm>
          <a:prstGeom prst="rect">
            <a:avLst/>
          </a:prstGeom>
          <a:noFill/>
          <a:extLst>
            <a:ext uri="{909E8E84-426E-40DD-AFC4-6F175D3DCCD1}">
              <a14:hiddenFill xmlns:a14="http://schemas.microsoft.com/office/drawing/2010/main">
                <a:solidFill>
                  <a:srgbClr val="FFFFFF"/>
                </a:solidFill>
              </a14:hiddenFill>
            </a:ext>
          </a:extLst>
        </p:spPr>
      </p:pic>
      <p:sp>
        <p:nvSpPr>
          <p:cNvPr id="6" name="Frame 5"/>
          <p:cNvSpPr/>
          <p:nvPr/>
        </p:nvSpPr>
        <p:spPr>
          <a:xfrm>
            <a:off x="15544800" y="9017000"/>
            <a:ext cx="1143000" cy="457200"/>
          </a:xfrm>
          <a:prstGeom prst="fram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2" name="Picture 1">
            <a:extLst>
              <a:ext uri="{FF2B5EF4-FFF2-40B4-BE49-F238E27FC236}">
                <a16:creationId xmlns:a16="http://schemas.microsoft.com/office/drawing/2014/main" id="{C45367C7-6DDC-FC06-6D0A-06C91EF55B8C}"/>
              </a:ext>
            </a:extLst>
          </p:cNvPr>
          <p:cNvPicPr>
            <a:picLocks noChangeAspect="1"/>
          </p:cNvPicPr>
          <p:nvPr/>
        </p:nvPicPr>
        <p:blipFill>
          <a:blip r:embed="rId5"/>
          <a:stretch>
            <a:fillRect/>
          </a:stretch>
        </p:blipFill>
        <p:spPr>
          <a:xfrm>
            <a:off x="13639800" y="654234"/>
            <a:ext cx="3534478" cy="1262664"/>
          </a:xfrm>
          <a:prstGeom prst="rect">
            <a:avLst/>
          </a:prstGeom>
        </p:spPr>
      </p:pic>
    </p:spTree>
    <p:extLst>
      <p:ext uri="{BB962C8B-B14F-4D97-AF65-F5344CB8AC3E}">
        <p14:creationId xmlns:p14="http://schemas.microsoft.com/office/powerpoint/2010/main" val="1740375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972860-4DD8-7AB9-2388-F7838C0A0281}"/>
            </a:ext>
          </a:extLst>
        </p:cNvPr>
        <p:cNvGrpSpPr/>
        <p:nvPr/>
      </p:nvGrpSpPr>
      <p:grpSpPr>
        <a:xfrm>
          <a:off x="0" y="0"/>
          <a:ext cx="0" cy="0"/>
          <a:chOff x="0" y="0"/>
          <a:chExt cx="0" cy="0"/>
        </a:xfrm>
      </p:grpSpPr>
      <p:grpSp>
        <p:nvGrpSpPr>
          <p:cNvPr id="9" name="Group 9">
            <a:extLst>
              <a:ext uri="{FF2B5EF4-FFF2-40B4-BE49-F238E27FC236}">
                <a16:creationId xmlns:a16="http://schemas.microsoft.com/office/drawing/2014/main" id="{888854CE-2B31-8AD3-E916-B870C287AC1A}"/>
              </a:ext>
            </a:extLst>
          </p:cNvPr>
          <p:cNvGrpSpPr/>
          <p:nvPr/>
        </p:nvGrpSpPr>
        <p:grpSpPr>
          <a:xfrm>
            <a:off x="685799" y="495300"/>
            <a:ext cx="17068801" cy="2638134"/>
            <a:chOff x="0" y="0"/>
            <a:chExt cx="2741709" cy="694817"/>
          </a:xfrm>
        </p:grpSpPr>
        <p:sp>
          <p:nvSpPr>
            <p:cNvPr id="10" name="Freeform 10">
              <a:extLst>
                <a:ext uri="{FF2B5EF4-FFF2-40B4-BE49-F238E27FC236}">
                  <a16:creationId xmlns:a16="http://schemas.microsoft.com/office/drawing/2014/main" id="{C62EF602-2654-D6A9-641B-1C0A8365CD5A}"/>
                </a:ext>
              </a:extLst>
            </p:cNvPr>
            <p:cNvSpPr/>
            <p:nvPr/>
          </p:nvSpPr>
          <p:spPr>
            <a:xfrm>
              <a:off x="0" y="0"/>
              <a:ext cx="2741709" cy="694817"/>
            </a:xfrm>
            <a:custGeom>
              <a:avLst/>
              <a:gdLst/>
              <a:ahLst/>
              <a:cxnLst/>
              <a:rect l="l" t="t" r="r" b="b"/>
              <a:pathLst>
                <a:path w="2741709" h="694817">
                  <a:moveTo>
                    <a:pt x="26030" y="0"/>
                  </a:moveTo>
                  <a:lnTo>
                    <a:pt x="2715679" y="0"/>
                  </a:lnTo>
                  <a:cubicBezTo>
                    <a:pt x="2722583" y="0"/>
                    <a:pt x="2729204" y="2742"/>
                    <a:pt x="2734085" y="7624"/>
                  </a:cubicBezTo>
                  <a:cubicBezTo>
                    <a:pt x="2738967" y="12505"/>
                    <a:pt x="2741709" y="19126"/>
                    <a:pt x="2741709" y="26030"/>
                  </a:cubicBezTo>
                  <a:lnTo>
                    <a:pt x="2741709" y="668787"/>
                  </a:lnTo>
                  <a:cubicBezTo>
                    <a:pt x="2741709" y="683163"/>
                    <a:pt x="2730055" y="694817"/>
                    <a:pt x="2715679" y="694817"/>
                  </a:cubicBezTo>
                  <a:lnTo>
                    <a:pt x="26030" y="694817"/>
                  </a:lnTo>
                  <a:cubicBezTo>
                    <a:pt x="19126" y="694817"/>
                    <a:pt x="12505" y="692075"/>
                    <a:pt x="7624" y="687193"/>
                  </a:cubicBezTo>
                  <a:cubicBezTo>
                    <a:pt x="2742" y="682312"/>
                    <a:pt x="0" y="675691"/>
                    <a:pt x="0" y="668787"/>
                  </a:cubicBezTo>
                  <a:lnTo>
                    <a:pt x="0" y="26030"/>
                  </a:lnTo>
                  <a:cubicBezTo>
                    <a:pt x="0" y="11654"/>
                    <a:pt x="11654" y="0"/>
                    <a:pt x="26030" y="0"/>
                  </a:cubicBezTo>
                  <a:close/>
                </a:path>
              </a:pathLst>
            </a:custGeom>
            <a:gradFill rotWithShape="1">
              <a:gsLst>
                <a:gs pos="0">
                  <a:srgbClr val="0C4A5B">
                    <a:alpha val="100000"/>
                  </a:srgbClr>
                </a:gs>
                <a:gs pos="100000">
                  <a:schemeClr val="bg1"/>
                </a:gs>
              </a:gsLst>
              <a:lin ang="2700000"/>
            </a:gradFill>
          </p:spPr>
          <p:txBody>
            <a:bodyPr/>
            <a:lstStyle/>
            <a:p>
              <a:endParaRPr lang="en-US" dirty="0"/>
            </a:p>
          </p:txBody>
        </p:sp>
        <p:sp>
          <p:nvSpPr>
            <p:cNvPr id="11" name="TextBox 11">
              <a:extLst>
                <a:ext uri="{FF2B5EF4-FFF2-40B4-BE49-F238E27FC236}">
                  <a16:creationId xmlns:a16="http://schemas.microsoft.com/office/drawing/2014/main" id="{CD1A6C6B-E535-15AB-5503-620100CCD6FA}"/>
                </a:ext>
              </a:extLst>
            </p:cNvPr>
            <p:cNvSpPr txBox="1"/>
            <p:nvPr/>
          </p:nvSpPr>
          <p:spPr>
            <a:xfrm>
              <a:off x="0" y="19050"/>
              <a:ext cx="2741709" cy="675767"/>
            </a:xfrm>
            <a:prstGeom prst="rect">
              <a:avLst/>
            </a:prstGeom>
          </p:spPr>
          <p:txBody>
            <a:bodyPr lIns="50800" tIns="50800" rIns="50800" bIns="50800" rtlCol="0" anchor="ctr"/>
            <a:lstStyle/>
            <a:p>
              <a:pPr algn="l">
                <a:lnSpc>
                  <a:spcPts val="1387"/>
                </a:lnSpc>
              </a:pPr>
              <a:endParaRPr/>
            </a:p>
          </p:txBody>
        </p:sp>
      </p:grpSp>
      <p:sp>
        <p:nvSpPr>
          <p:cNvPr id="24" name="TextBox 24">
            <a:extLst>
              <a:ext uri="{FF2B5EF4-FFF2-40B4-BE49-F238E27FC236}">
                <a16:creationId xmlns:a16="http://schemas.microsoft.com/office/drawing/2014/main" id="{7EEBB57D-F6FD-0DB3-C969-080EDF491059}"/>
              </a:ext>
            </a:extLst>
          </p:cNvPr>
          <p:cNvSpPr txBox="1"/>
          <p:nvPr/>
        </p:nvSpPr>
        <p:spPr>
          <a:xfrm>
            <a:off x="1214967" y="1077717"/>
            <a:ext cx="16082433" cy="654025"/>
          </a:xfrm>
          <a:prstGeom prst="rect">
            <a:avLst/>
          </a:prstGeom>
        </p:spPr>
        <p:txBody>
          <a:bodyPr wrap="square" lIns="0" tIns="0" rIns="0" bIns="0" rtlCol="0" anchor="t">
            <a:spAutoFit/>
          </a:bodyPr>
          <a:lstStyle/>
          <a:p>
            <a:pPr>
              <a:lnSpc>
                <a:spcPts val="5092"/>
              </a:lnSpc>
            </a:pPr>
            <a:r>
              <a:rPr lang="en-US" sz="4896" b="1" spc="-205" dirty="0">
                <a:solidFill>
                  <a:srgbClr val="FFFFFF"/>
                </a:solidFill>
                <a:latin typeface="Arial Bold"/>
                <a:ea typeface="Arial Bold"/>
                <a:cs typeface="Arial Bold"/>
                <a:sym typeface="Arial Bold"/>
              </a:rPr>
              <a:t>Bank Branches Creation</a:t>
            </a:r>
          </a:p>
        </p:txBody>
      </p:sp>
      <p:pic>
        <p:nvPicPr>
          <p:cNvPr id="3" name="Picture 2">
            <a:extLst>
              <a:ext uri="{FF2B5EF4-FFF2-40B4-BE49-F238E27FC236}">
                <a16:creationId xmlns:a16="http://schemas.microsoft.com/office/drawing/2014/main" id="{8FFCFFAF-8913-6C01-CF4E-61426CFAF3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399" y="1943100"/>
            <a:ext cx="16535401" cy="7848600"/>
          </a:xfrm>
          <a:prstGeom prst="rect">
            <a:avLst/>
          </a:prstGeom>
        </p:spPr>
      </p:pic>
      <p:sp>
        <p:nvSpPr>
          <p:cNvPr id="4" name="Freeform 2">
            <a:extLst>
              <a:ext uri="{FF2B5EF4-FFF2-40B4-BE49-F238E27FC236}">
                <a16:creationId xmlns:a16="http://schemas.microsoft.com/office/drawing/2014/main" id="{78115D54-3DA1-0F1E-5D18-6F0BBACF41BC}"/>
              </a:ext>
            </a:extLst>
          </p:cNvPr>
          <p:cNvSpPr/>
          <p:nvPr/>
        </p:nvSpPr>
        <p:spPr>
          <a:xfrm>
            <a:off x="414861" y="1135101"/>
            <a:ext cx="499539" cy="503199"/>
          </a:xfrm>
          <a:custGeom>
            <a:avLst/>
            <a:gdLst/>
            <a:ahLst/>
            <a:cxnLst/>
            <a:rect l="l" t="t" r="r" b="b"/>
            <a:pathLst>
              <a:path w="499539" h="503199">
                <a:moveTo>
                  <a:pt x="0" y="0"/>
                </a:moveTo>
                <a:lnTo>
                  <a:pt x="499540" y="0"/>
                </a:lnTo>
                <a:lnTo>
                  <a:pt x="499540" y="503199"/>
                </a:lnTo>
                <a:lnTo>
                  <a:pt x="0" y="50319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2" name="Frame 1"/>
          <p:cNvSpPr/>
          <p:nvPr/>
        </p:nvSpPr>
        <p:spPr>
          <a:xfrm>
            <a:off x="16687800" y="8648700"/>
            <a:ext cx="990600" cy="533400"/>
          </a:xfrm>
          <a:prstGeom prst="fram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5" name="Picture 4">
            <a:extLst>
              <a:ext uri="{FF2B5EF4-FFF2-40B4-BE49-F238E27FC236}">
                <a16:creationId xmlns:a16="http://schemas.microsoft.com/office/drawing/2014/main" id="{D8D80837-6CDF-7BE3-0056-A3C68AC9A3C2}"/>
              </a:ext>
            </a:extLst>
          </p:cNvPr>
          <p:cNvPicPr>
            <a:picLocks noChangeAspect="1"/>
          </p:cNvPicPr>
          <p:nvPr/>
        </p:nvPicPr>
        <p:blipFill>
          <a:blip r:embed="rId5"/>
          <a:stretch>
            <a:fillRect/>
          </a:stretch>
        </p:blipFill>
        <p:spPr>
          <a:xfrm>
            <a:off x="13639800" y="654234"/>
            <a:ext cx="3534478" cy="1262664"/>
          </a:xfrm>
          <a:prstGeom prst="rect">
            <a:avLst/>
          </a:prstGeom>
        </p:spPr>
      </p:pic>
    </p:spTree>
    <p:extLst>
      <p:ext uri="{BB962C8B-B14F-4D97-AF65-F5344CB8AC3E}">
        <p14:creationId xmlns:p14="http://schemas.microsoft.com/office/powerpoint/2010/main" val="17074808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958B7D-9AC2-C80F-C5C5-54A72B1D0921}"/>
            </a:ext>
          </a:extLst>
        </p:cNvPr>
        <p:cNvGrpSpPr/>
        <p:nvPr/>
      </p:nvGrpSpPr>
      <p:grpSpPr>
        <a:xfrm>
          <a:off x="0" y="0"/>
          <a:ext cx="0" cy="0"/>
          <a:chOff x="0" y="0"/>
          <a:chExt cx="0" cy="0"/>
        </a:xfrm>
      </p:grpSpPr>
      <p:grpSp>
        <p:nvGrpSpPr>
          <p:cNvPr id="9" name="Group 9">
            <a:extLst>
              <a:ext uri="{FF2B5EF4-FFF2-40B4-BE49-F238E27FC236}">
                <a16:creationId xmlns:a16="http://schemas.microsoft.com/office/drawing/2014/main" id="{9B035780-BB55-BE96-E023-F8F6B403422F}"/>
              </a:ext>
            </a:extLst>
          </p:cNvPr>
          <p:cNvGrpSpPr/>
          <p:nvPr/>
        </p:nvGrpSpPr>
        <p:grpSpPr>
          <a:xfrm>
            <a:off x="685799" y="495300"/>
            <a:ext cx="17068801" cy="2638134"/>
            <a:chOff x="0" y="0"/>
            <a:chExt cx="2741709" cy="694817"/>
          </a:xfrm>
        </p:grpSpPr>
        <p:sp>
          <p:nvSpPr>
            <p:cNvPr id="10" name="Freeform 10">
              <a:extLst>
                <a:ext uri="{FF2B5EF4-FFF2-40B4-BE49-F238E27FC236}">
                  <a16:creationId xmlns:a16="http://schemas.microsoft.com/office/drawing/2014/main" id="{622F23BB-5E7D-7EB2-84C7-9A0332C2FB02}"/>
                </a:ext>
              </a:extLst>
            </p:cNvPr>
            <p:cNvSpPr/>
            <p:nvPr/>
          </p:nvSpPr>
          <p:spPr>
            <a:xfrm>
              <a:off x="0" y="0"/>
              <a:ext cx="2741709" cy="694817"/>
            </a:xfrm>
            <a:custGeom>
              <a:avLst/>
              <a:gdLst/>
              <a:ahLst/>
              <a:cxnLst/>
              <a:rect l="l" t="t" r="r" b="b"/>
              <a:pathLst>
                <a:path w="2741709" h="694817">
                  <a:moveTo>
                    <a:pt x="26030" y="0"/>
                  </a:moveTo>
                  <a:lnTo>
                    <a:pt x="2715679" y="0"/>
                  </a:lnTo>
                  <a:cubicBezTo>
                    <a:pt x="2722583" y="0"/>
                    <a:pt x="2729204" y="2742"/>
                    <a:pt x="2734085" y="7624"/>
                  </a:cubicBezTo>
                  <a:cubicBezTo>
                    <a:pt x="2738967" y="12505"/>
                    <a:pt x="2741709" y="19126"/>
                    <a:pt x="2741709" y="26030"/>
                  </a:cubicBezTo>
                  <a:lnTo>
                    <a:pt x="2741709" y="668787"/>
                  </a:lnTo>
                  <a:cubicBezTo>
                    <a:pt x="2741709" y="683163"/>
                    <a:pt x="2730055" y="694817"/>
                    <a:pt x="2715679" y="694817"/>
                  </a:cubicBezTo>
                  <a:lnTo>
                    <a:pt x="26030" y="694817"/>
                  </a:lnTo>
                  <a:cubicBezTo>
                    <a:pt x="19126" y="694817"/>
                    <a:pt x="12505" y="692075"/>
                    <a:pt x="7624" y="687193"/>
                  </a:cubicBezTo>
                  <a:cubicBezTo>
                    <a:pt x="2742" y="682312"/>
                    <a:pt x="0" y="675691"/>
                    <a:pt x="0" y="668787"/>
                  </a:cubicBezTo>
                  <a:lnTo>
                    <a:pt x="0" y="26030"/>
                  </a:lnTo>
                  <a:cubicBezTo>
                    <a:pt x="0" y="11654"/>
                    <a:pt x="11654" y="0"/>
                    <a:pt x="26030" y="0"/>
                  </a:cubicBezTo>
                  <a:close/>
                </a:path>
              </a:pathLst>
            </a:custGeom>
            <a:gradFill rotWithShape="1">
              <a:gsLst>
                <a:gs pos="0">
                  <a:srgbClr val="0C4A5B">
                    <a:alpha val="100000"/>
                  </a:srgbClr>
                </a:gs>
                <a:gs pos="100000">
                  <a:schemeClr val="bg1"/>
                </a:gs>
              </a:gsLst>
              <a:lin ang="2700000"/>
            </a:gradFill>
          </p:spPr>
          <p:txBody>
            <a:bodyPr/>
            <a:lstStyle/>
            <a:p>
              <a:endParaRPr lang="en-US" dirty="0"/>
            </a:p>
          </p:txBody>
        </p:sp>
        <p:sp>
          <p:nvSpPr>
            <p:cNvPr id="11" name="TextBox 11">
              <a:extLst>
                <a:ext uri="{FF2B5EF4-FFF2-40B4-BE49-F238E27FC236}">
                  <a16:creationId xmlns:a16="http://schemas.microsoft.com/office/drawing/2014/main" id="{9AC5A3D5-B122-7EAB-7316-35CD36AB1A45}"/>
                </a:ext>
              </a:extLst>
            </p:cNvPr>
            <p:cNvSpPr txBox="1"/>
            <p:nvPr/>
          </p:nvSpPr>
          <p:spPr>
            <a:xfrm>
              <a:off x="0" y="19050"/>
              <a:ext cx="2741709" cy="675767"/>
            </a:xfrm>
            <a:prstGeom prst="rect">
              <a:avLst/>
            </a:prstGeom>
          </p:spPr>
          <p:txBody>
            <a:bodyPr lIns="50800" tIns="50800" rIns="50800" bIns="50800" rtlCol="0" anchor="ctr"/>
            <a:lstStyle/>
            <a:p>
              <a:pPr algn="l">
                <a:lnSpc>
                  <a:spcPts val="1387"/>
                </a:lnSpc>
              </a:pPr>
              <a:endParaRPr/>
            </a:p>
          </p:txBody>
        </p:sp>
      </p:grpSp>
      <p:sp>
        <p:nvSpPr>
          <p:cNvPr id="24" name="TextBox 24">
            <a:extLst>
              <a:ext uri="{FF2B5EF4-FFF2-40B4-BE49-F238E27FC236}">
                <a16:creationId xmlns:a16="http://schemas.microsoft.com/office/drawing/2014/main" id="{8619C9AF-CA44-B4E8-3273-A645D1C33247}"/>
              </a:ext>
            </a:extLst>
          </p:cNvPr>
          <p:cNvSpPr txBox="1"/>
          <p:nvPr/>
        </p:nvSpPr>
        <p:spPr>
          <a:xfrm>
            <a:off x="1214967" y="1077717"/>
            <a:ext cx="16082433" cy="654025"/>
          </a:xfrm>
          <a:prstGeom prst="rect">
            <a:avLst/>
          </a:prstGeom>
        </p:spPr>
        <p:txBody>
          <a:bodyPr wrap="square" lIns="0" tIns="0" rIns="0" bIns="0" rtlCol="0" anchor="t">
            <a:spAutoFit/>
          </a:bodyPr>
          <a:lstStyle/>
          <a:p>
            <a:pPr>
              <a:lnSpc>
                <a:spcPts val="5092"/>
              </a:lnSpc>
            </a:pPr>
            <a:r>
              <a:rPr lang="en-US" sz="4896" b="1" spc="-205" dirty="0">
                <a:solidFill>
                  <a:srgbClr val="FFFFFF"/>
                </a:solidFill>
                <a:latin typeface="Arial Bold"/>
                <a:ea typeface="Arial Bold"/>
                <a:cs typeface="Arial Bold"/>
                <a:sym typeface="Arial Bold"/>
              </a:rPr>
              <a:t>Bank Branches Creation</a:t>
            </a:r>
          </a:p>
        </p:txBody>
      </p:sp>
      <p:pic>
        <p:nvPicPr>
          <p:cNvPr id="3" name="Picture 2">
            <a:extLst>
              <a:ext uri="{FF2B5EF4-FFF2-40B4-BE49-F238E27FC236}">
                <a16:creationId xmlns:a16="http://schemas.microsoft.com/office/drawing/2014/main" id="{12715E1A-417F-96F5-981A-0862CF6140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 y="1943100"/>
            <a:ext cx="16306800" cy="7848600"/>
          </a:xfrm>
          <a:prstGeom prst="rect">
            <a:avLst/>
          </a:prstGeom>
        </p:spPr>
      </p:pic>
      <p:sp>
        <p:nvSpPr>
          <p:cNvPr id="4" name="Freeform 2">
            <a:extLst>
              <a:ext uri="{FF2B5EF4-FFF2-40B4-BE49-F238E27FC236}">
                <a16:creationId xmlns:a16="http://schemas.microsoft.com/office/drawing/2014/main" id="{30482183-E520-10CA-6B69-9AFDC89F85D6}"/>
              </a:ext>
            </a:extLst>
          </p:cNvPr>
          <p:cNvSpPr/>
          <p:nvPr/>
        </p:nvSpPr>
        <p:spPr>
          <a:xfrm>
            <a:off x="414861" y="1135101"/>
            <a:ext cx="499539" cy="503199"/>
          </a:xfrm>
          <a:custGeom>
            <a:avLst/>
            <a:gdLst/>
            <a:ahLst/>
            <a:cxnLst/>
            <a:rect l="l" t="t" r="r" b="b"/>
            <a:pathLst>
              <a:path w="499539" h="503199">
                <a:moveTo>
                  <a:pt x="0" y="0"/>
                </a:moveTo>
                <a:lnTo>
                  <a:pt x="499540" y="0"/>
                </a:lnTo>
                <a:lnTo>
                  <a:pt x="499540" y="503199"/>
                </a:lnTo>
                <a:lnTo>
                  <a:pt x="0" y="50319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2" name="Frame 1"/>
          <p:cNvSpPr/>
          <p:nvPr/>
        </p:nvSpPr>
        <p:spPr>
          <a:xfrm>
            <a:off x="1066800" y="4152900"/>
            <a:ext cx="3657600" cy="838200"/>
          </a:xfrm>
          <a:prstGeom prst="fram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5" name="Picture 4">
            <a:extLst>
              <a:ext uri="{FF2B5EF4-FFF2-40B4-BE49-F238E27FC236}">
                <a16:creationId xmlns:a16="http://schemas.microsoft.com/office/drawing/2014/main" id="{76911F1B-7BAB-26D2-A81B-CB5EB9EC600D}"/>
              </a:ext>
            </a:extLst>
          </p:cNvPr>
          <p:cNvPicPr>
            <a:picLocks noChangeAspect="1"/>
          </p:cNvPicPr>
          <p:nvPr/>
        </p:nvPicPr>
        <p:blipFill>
          <a:blip r:embed="rId5"/>
          <a:stretch>
            <a:fillRect/>
          </a:stretch>
        </p:blipFill>
        <p:spPr>
          <a:xfrm>
            <a:off x="13639800" y="654234"/>
            <a:ext cx="3534478" cy="1262664"/>
          </a:xfrm>
          <a:prstGeom prst="rect">
            <a:avLst/>
          </a:prstGeom>
        </p:spPr>
      </p:pic>
    </p:spTree>
    <p:extLst>
      <p:ext uri="{BB962C8B-B14F-4D97-AF65-F5344CB8AC3E}">
        <p14:creationId xmlns:p14="http://schemas.microsoft.com/office/powerpoint/2010/main" val="29023157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958B7D-9AC2-C80F-C5C5-54A72B1D0921}"/>
            </a:ext>
          </a:extLst>
        </p:cNvPr>
        <p:cNvGrpSpPr/>
        <p:nvPr/>
      </p:nvGrpSpPr>
      <p:grpSpPr>
        <a:xfrm>
          <a:off x="0" y="0"/>
          <a:ext cx="0" cy="0"/>
          <a:chOff x="0" y="0"/>
          <a:chExt cx="0" cy="0"/>
        </a:xfrm>
      </p:grpSpPr>
      <p:grpSp>
        <p:nvGrpSpPr>
          <p:cNvPr id="9" name="Group 9">
            <a:extLst>
              <a:ext uri="{FF2B5EF4-FFF2-40B4-BE49-F238E27FC236}">
                <a16:creationId xmlns:a16="http://schemas.microsoft.com/office/drawing/2014/main" id="{9B035780-BB55-BE96-E023-F8F6B403422F}"/>
              </a:ext>
            </a:extLst>
          </p:cNvPr>
          <p:cNvGrpSpPr/>
          <p:nvPr/>
        </p:nvGrpSpPr>
        <p:grpSpPr>
          <a:xfrm>
            <a:off x="685799" y="495300"/>
            <a:ext cx="17068801" cy="2638134"/>
            <a:chOff x="0" y="0"/>
            <a:chExt cx="2741709" cy="694817"/>
          </a:xfrm>
        </p:grpSpPr>
        <p:sp>
          <p:nvSpPr>
            <p:cNvPr id="10" name="Freeform 10">
              <a:extLst>
                <a:ext uri="{FF2B5EF4-FFF2-40B4-BE49-F238E27FC236}">
                  <a16:creationId xmlns:a16="http://schemas.microsoft.com/office/drawing/2014/main" id="{622F23BB-5E7D-7EB2-84C7-9A0332C2FB02}"/>
                </a:ext>
              </a:extLst>
            </p:cNvPr>
            <p:cNvSpPr/>
            <p:nvPr/>
          </p:nvSpPr>
          <p:spPr>
            <a:xfrm>
              <a:off x="0" y="0"/>
              <a:ext cx="2741709" cy="694817"/>
            </a:xfrm>
            <a:custGeom>
              <a:avLst/>
              <a:gdLst/>
              <a:ahLst/>
              <a:cxnLst/>
              <a:rect l="l" t="t" r="r" b="b"/>
              <a:pathLst>
                <a:path w="2741709" h="694817">
                  <a:moveTo>
                    <a:pt x="26030" y="0"/>
                  </a:moveTo>
                  <a:lnTo>
                    <a:pt x="2715679" y="0"/>
                  </a:lnTo>
                  <a:cubicBezTo>
                    <a:pt x="2722583" y="0"/>
                    <a:pt x="2729204" y="2742"/>
                    <a:pt x="2734085" y="7624"/>
                  </a:cubicBezTo>
                  <a:cubicBezTo>
                    <a:pt x="2738967" y="12505"/>
                    <a:pt x="2741709" y="19126"/>
                    <a:pt x="2741709" y="26030"/>
                  </a:cubicBezTo>
                  <a:lnTo>
                    <a:pt x="2741709" y="668787"/>
                  </a:lnTo>
                  <a:cubicBezTo>
                    <a:pt x="2741709" y="683163"/>
                    <a:pt x="2730055" y="694817"/>
                    <a:pt x="2715679" y="694817"/>
                  </a:cubicBezTo>
                  <a:lnTo>
                    <a:pt x="26030" y="694817"/>
                  </a:lnTo>
                  <a:cubicBezTo>
                    <a:pt x="19126" y="694817"/>
                    <a:pt x="12505" y="692075"/>
                    <a:pt x="7624" y="687193"/>
                  </a:cubicBezTo>
                  <a:cubicBezTo>
                    <a:pt x="2742" y="682312"/>
                    <a:pt x="0" y="675691"/>
                    <a:pt x="0" y="668787"/>
                  </a:cubicBezTo>
                  <a:lnTo>
                    <a:pt x="0" y="26030"/>
                  </a:lnTo>
                  <a:cubicBezTo>
                    <a:pt x="0" y="11654"/>
                    <a:pt x="11654" y="0"/>
                    <a:pt x="26030" y="0"/>
                  </a:cubicBezTo>
                  <a:close/>
                </a:path>
              </a:pathLst>
            </a:custGeom>
            <a:gradFill rotWithShape="1">
              <a:gsLst>
                <a:gs pos="0">
                  <a:srgbClr val="0C4A5B">
                    <a:alpha val="100000"/>
                  </a:srgbClr>
                </a:gs>
                <a:gs pos="100000">
                  <a:schemeClr val="bg1"/>
                </a:gs>
              </a:gsLst>
              <a:lin ang="2700000"/>
            </a:gradFill>
          </p:spPr>
          <p:txBody>
            <a:bodyPr/>
            <a:lstStyle/>
            <a:p>
              <a:endParaRPr lang="en-US" dirty="0"/>
            </a:p>
          </p:txBody>
        </p:sp>
        <p:sp>
          <p:nvSpPr>
            <p:cNvPr id="11" name="TextBox 11">
              <a:extLst>
                <a:ext uri="{FF2B5EF4-FFF2-40B4-BE49-F238E27FC236}">
                  <a16:creationId xmlns:a16="http://schemas.microsoft.com/office/drawing/2014/main" id="{9AC5A3D5-B122-7EAB-7316-35CD36AB1A45}"/>
                </a:ext>
              </a:extLst>
            </p:cNvPr>
            <p:cNvSpPr txBox="1"/>
            <p:nvPr/>
          </p:nvSpPr>
          <p:spPr>
            <a:xfrm>
              <a:off x="0" y="19050"/>
              <a:ext cx="2741709" cy="675767"/>
            </a:xfrm>
            <a:prstGeom prst="rect">
              <a:avLst/>
            </a:prstGeom>
          </p:spPr>
          <p:txBody>
            <a:bodyPr lIns="50800" tIns="50800" rIns="50800" bIns="50800" rtlCol="0" anchor="ctr"/>
            <a:lstStyle/>
            <a:p>
              <a:pPr algn="l">
                <a:lnSpc>
                  <a:spcPts val="1387"/>
                </a:lnSpc>
              </a:pPr>
              <a:endParaRPr/>
            </a:p>
          </p:txBody>
        </p:sp>
      </p:grpSp>
      <p:sp>
        <p:nvSpPr>
          <p:cNvPr id="24" name="TextBox 24">
            <a:extLst>
              <a:ext uri="{FF2B5EF4-FFF2-40B4-BE49-F238E27FC236}">
                <a16:creationId xmlns:a16="http://schemas.microsoft.com/office/drawing/2014/main" id="{8619C9AF-CA44-B4E8-3273-A645D1C33247}"/>
              </a:ext>
            </a:extLst>
          </p:cNvPr>
          <p:cNvSpPr txBox="1"/>
          <p:nvPr/>
        </p:nvSpPr>
        <p:spPr>
          <a:xfrm>
            <a:off x="1214967" y="1077717"/>
            <a:ext cx="16082433" cy="654025"/>
          </a:xfrm>
          <a:prstGeom prst="rect">
            <a:avLst/>
          </a:prstGeom>
        </p:spPr>
        <p:txBody>
          <a:bodyPr wrap="square" lIns="0" tIns="0" rIns="0" bIns="0" rtlCol="0" anchor="t">
            <a:spAutoFit/>
          </a:bodyPr>
          <a:lstStyle/>
          <a:p>
            <a:pPr>
              <a:lnSpc>
                <a:spcPts val="5092"/>
              </a:lnSpc>
            </a:pPr>
            <a:r>
              <a:rPr lang="en-US" sz="4896" b="1" spc="-205" dirty="0">
                <a:solidFill>
                  <a:srgbClr val="FFFFFF"/>
                </a:solidFill>
                <a:latin typeface="Arial Bold"/>
                <a:ea typeface="Arial Bold"/>
                <a:cs typeface="Arial Bold"/>
                <a:sym typeface="Arial Bold"/>
              </a:rPr>
              <a:t>Bank Accounts Creation</a:t>
            </a:r>
          </a:p>
        </p:txBody>
      </p:sp>
      <p:sp>
        <p:nvSpPr>
          <p:cNvPr id="4" name="Freeform 2">
            <a:extLst>
              <a:ext uri="{FF2B5EF4-FFF2-40B4-BE49-F238E27FC236}">
                <a16:creationId xmlns:a16="http://schemas.microsoft.com/office/drawing/2014/main" id="{30482183-E520-10CA-6B69-9AFDC89F85D6}"/>
              </a:ext>
            </a:extLst>
          </p:cNvPr>
          <p:cNvSpPr/>
          <p:nvPr/>
        </p:nvSpPr>
        <p:spPr>
          <a:xfrm>
            <a:off x="414861" y="1135101"/>
            <a:ext cx="499539" cy="503199"/>
          </a:xfrm>
          <a:custGeom>
            <a:avLst/>
            <a:gdLst/>
            <a:ahLst/>
            <a:cxnLst/>
            <a:rect l="l" t="t" r="r" b="b"/>
            <a:pathLst>
              <a:path w="499539" h="503199">
                <a:moveTo>
                  <a:pt x="0" y="0"/>
                </a:moveTo>
                <a:lnTo>
                  <a:pt x="499540" y="0"/>
                </a:lnTo>
                <a:lnTo>
                  <a:pt x="499540" y="503199"/>
                </a:lnTo>
                <a:lnTo>
                  <a:pt x="0" y="50319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pic>
        <p:nvPicPr>
          <p:cNvPr id="409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4099" y="2095500"/>
            <a:ext cx="16332200" cy="79131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Frame 4"/>
          <p:cNvSpPr/>
          <p:nvPr/>
        </p:nvSpPr>
        <p:spPr>
          <a:xfrm>
            <a:off x="1600200" y="3009900"/>
            <a:ext cx="5715000" cy="533400"/>
          </a:xfrm>
          <a:prstGeom prst="fram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2" name="Picture 1">
            <a:extLst>
              <a:ext uri="{FF2B5EF4-FFF2-40B4-BE49-F238E27FC236}">
                <a16:creationId xmlns:a16="http://schemas.microsoft.com/office/drawing/2014/main" id="{094A1FE6-465A-9673-E619-F4B6F78323D3}"/>
              </a:ext>
            </a:extLst>
          </p:cNvPr>
          <p:cNvPicPr>
            <a:picLocks noChangeAspect="1"/>
          </p:cNvPicPr>
          <p:nvPr/>
        </p:nvPicPr>
        <p:blipFill>
          <a:blip r:embed="rId5"/>
          <a:stretch>
            <a:fillRect/>
          </a:stretch>
        </p:blipFill>
        <p:spPr>
          <a:xfrm>
            <a:off x="13639800" y="654234"/>
            <a:ext cx="3534478" cy="1262664"/>
          </a:xfrm>
          <a:prstGeom prst="rect">
            <a:avLst/>
          </a:prstGeom>
        </p:spPr>
      </p:pic>
    </p:spTree>
    <p:extLst>
      <p:ext uri="{BB962C8B-B14F-4D97-AF65-F5344CB8AC3E}">
        <p14:creationId xmlns:p14="http://schemas.microsoft.com/office/powerpoint/2010/main" val="21623521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0" y="18288000"/>
                </a:moveTo>
                <a:lnTo>
                  <a:pt x="0" y="0"/>
                </a:lnTo>
                <a:lnTo>
                  <a:pt x="10287000" y="0"/>
                </a:lnTo>
                <a:lnTo>
                  <a:pt x="10287000" y="18288000"/>
                </a:lnTo>
                <a:lnTo>
                  <a:pt x="0" y="18288000"/>
                </a:lnTo>
                <a:close/>
              </a:path>
            </a:pathLst>
          </a:custGeom>
          <a:blipFill>
            <a:blip r:embed="rId2"/>
            <a:stretch>
              <a:fillRect l="-16666" r="-16666"/>
            </a:stretch>
          </a:blipFill>
        </p:spPr>
        <p:txBody>
          <a:bodyPr/>
          <a:lstStyle/>
          <a:p>
            <a:endParaRPr lang="en-US"/>
          </a:p>
        </p:txBody>
      </p:sp>
      <p:grpSp>
        <p:nvGrpSpPr>
          <p:cNvPr id="3" name="Group 3"/>
          <p:cNvGrpSpPr/>
          <p:nvPr/>
        </p:nvGrpSpPr>
        <p:grpSpPr>
          <a:xfrm>
            <a:off x="-1235334" y="0"/>
            <a:ext cx="9457763" cy="10287000"/>
            <a:chOff x="0" y="0"/>
            <a:chExt cx="2490933" cy="2709333"/>
          </a:xfrm>
        </p:grpSpPr>
        <p:sp>
          <p:nvSpPr>
            <p:cNvPr id="4" name="Freeform 4"/>
            <p:cNvSpPr/>
            <p:nvPr/>
          </p:nvSpPr>
          <p:spPr>
            <a:xfrm>
              <a:off x="0" y="0"/>
              <a:ext cx="2490933" cy="2709333"/>
            </a:xfrm>
            <a:custGeom>
              <a:avLst/>
              <a:gdLst/>
              <a:ahLst/>
              <a:cxnLst/>
              <a:rect l="l" t="t" r="r" b="b"/>
              <a:pathLst>
                <a:path w="2490933" h="2709333">
                  <a:moveTo>
                    <a:pt x="0" y="0"/>
                  </a:moveTo>
                  <a:lnTo>
                    <a:pt x="2490933" y="0"/>
                  </a:lnTo>
                  <a:lnTo>
                    <a:pt x="2490933" y="2709333"/>
                  </a:lnTo>
                  <a:lnTo>
                    <a:pt x="0" y="2709333"/>
                  </a:lnTo>
                  <a:close/>
                </a:path>
              </a:pathLst>
            </a:custGeom>
            <a:gradFill rotWithShape="1">
              <a:gsLst>
                <a:gs pos="0">
                  <a:srgbClr val="141519">
                    <a:alpha val="100000"/>
                  </a:srgbClr>
                </a:gs>
                <a:gs pos="100000">
                  <a:srgbClr val="141519">
                    <a:alpha val="0"/>
                  </a:srgbClr>
                </a:gs>
              </a:gsLst>
              <a:lin ang="0"/>
            </a:gradFill>
          </p:spPr>
          <p:txBody>
            <a:bodyPr/>
            <a:lstStyle/>
            <a:p>
              <a:endParaRPr lang="en-US"/>
            </a:p>
          </p:txBody>
        </p:sp>
        <p:sp>
          <p:nvSpPr>
            <p:cNvPr id="5" name="TextBox 5"/>
            <p:cNvSpPr txBox="1"/>
            <p:nvPr/>
          </p:nvSpPr>
          <p:spPr>
            <a:xfrm>
              <a:off x="0" y="19050"/>
              <a:ext cx="2490933" cy="2690283"/>
            </a:xfrm>
            <a:prstGeom prst="rect">
              <a:avLst/>
            </a:prstGeom>
          </p:spPr>
          <p:txBody>
            <a:bodyPr lIns="50800" tIns="50800" rIns="50800" bIns="50800" rtlCol="0" anchor="ctr"/>
            <a:lstStyle/>
            <a:p>
              <a:pPr algn="ctr">
                <a:lnSpc>
                  <a:spcPts val="1387"/>
                </a:lnSpc>
              </a:pPr>
              <a:endParaRPr/>
            </a:p>
          </p:txBody>
        </p:sp>
      </p:grpSp>
      <p:sp>
        <p:nvSpPr>
          <p:cNvPr id="14" name="TextBox 14"/>
          <p:cNvSpPr txBox="1"/>
          <p:nvPr/>
        </p:nvSpPr>
        <p:spPr>
          <a:xfrm>
            <a:off x="685800" y="2414961"/>
            <a:ext cx="13185518" cy="2000548"/>
          </a:xfrm>
          <a:prstGeom prst="rect">
            <a:avLst/>
          </a:prstGeom>
        </p:spPr>
        <p:txBody>
          <a:bodyPr wrap="square" lIns="0" tIns="0" rIns="0" bIns="0" rtlCol="0" anchor="t">
            <a:spAutoFit/>
          </a:bodyPr>
          <a:lstStyle/>
          <a:p>
            <a:pPr algn="l">
              <a:lnSpc>
                <a:spcPts val="7775"/>
              </a:lnSpc>
            </a:pPr>
            <a:r>
              <a:rPr lang="en-US" sz="8015" b="1" spc="-128" dirty="0">
                <a:solidFill>
                  <a:srgbClr val="FFFFFF"/>
                </a:solidFill>
                <a:latin typeface="Arial Bold"/>
                <a:cs typeface="Arial Bold"/>
              </a:rPr>
              <a:t>Quick introduction to Cash Management in Oracle ERP.</a:t>
            </a:r>
            <a:endParaRPr lang="en-US" sz="8015" b="1" spc="-128" dirty="0">
              <a:solidFill>
                <a:srgbClr val="FFFFFF"/>
              </a:solidFill>
              <a:latin typeface="Arial Bold"/>
              <a:cs typeface="Arial Bold"/>
              <a:sym typeface="Arial Bold"/>
            </a:endParaRPr>
          </a:p>
        </p:txBody>
      </p:sp>
      <p:grpSp>
        <p:nvGrpSpPr>
          <p:cNvPr id="16" name="Group 16"/>
          <p:cNvGrpSpPr/>
          <p:nvPr/>
        </p:nvGrpSpPr>
        <p:grpSpPr>
          <a:xfrm rot="-4011154">
            <a:off x="12755358" y="3032614"/>
            <a:ext cx="17403374" cy="15009081"/>
            <a:chOff x="0" y="0"/>
            <a:chExt cx="4583605" cy="3953009"/>
          </a:xfrm>
        </p:grpSpPr>
        <p:sp>
          <p:nvSpPr>
            <p:cNvPr id="17" name="Freeform 17"/>
            <p:cNvSpPr/>
            <p:nvPr/>
          </p:nvSpPr>
          <p:spPr>
            <a:xfrm>
              <a:off x="0" y="0"/>
              <a:ext cx="4583605" cy="3953009"/>
            </a:xfrm>
            <a:custGeom>
              <a:avLst/>
              <a:gdLst/>
              <a:ahLst/>
              <a:cxnLst/>
              <a:rect l="l" t="t" r="r" b="b"/>
              <a:pathLst>
                <a:path w="4583605" h="3953009">
                  <a:moveTo>
                    <a:pt x="0" y="0"/>
                  </a:moveTo>
                  <a:lnTo>
                    <a:pt x="4583605" y="0"/>
                  </a:lnTo>
                  <a:lnTo>
                    <a:pt x="4583605" y="3953009"/>
                  </a:lnTo>
                  <a:lnTo>
                    <a:pt x="0" y="3953009"/>
                  </a:lnTo>
                  <a:close/>
                </a:path>
              </a:pathLst>
            </a:custGeom>
            <a:gradFill rotWithShape="1">
              <a:gsLst>
                <a:gs pos="0">
                  <a:srgbClr val="27DDDF">
                    <a:alpha val="0"/>
                  </a:srgbClr>
                </a:gs>
                <a:gs pos="100000">
                  <a:srgbClr val="27DDDF">
                    <a:alpha val="100000"/>
                  </a:srgbClr>
                </a:gs>
              </a:gsLst>
              <a:lin ang="5400000"/>
            </a:gradFill>
          </p:spPr>
          <p:txBody>
            <a:bodyPr/>
            <a:lstStyle/>
            <a:p>
              <a:endParaRPr lang="en-US"/>
            </a:p>
          </p:txBody>
        </p:sp>
        <p:sp>
          <p:nvSpPr>
            <p:cNvPr id="18" name="TextBox 18"/>
            <p:cNvSpPr txBox="1"/>
            <p:nvPr/>
          </p:nvSpPr>
          <p:spPr>
            <a:xfrm>
              <a:off x="0" y="19050"/>
              <a:ext cx="4583605" cy="3933959"/>
            </a:xfrm>
            <a:prstGeom prst="rect">
              <a:avLst/>
            </a:prstGeom>
          </p:spPr>
          <p:txBody>
            <a:bodyPr lIns="50800" tIns="50800" rIns="50800" bIns="50800" rtlCol="0" anchor="ctr"/>
            <a:lstStyle/>
            <a:p>
              <a:pPr algn="ctr">
                <a:lnSpc>
                  <a:spcPts val="1387"/>
                </a:lnSpc>
              </a:pPr>
              <a:endParaRPr/>
            </a:p>
          </p:txBody>
        </p:sp>
      </p:grpSp>
      <p:sp>
        <p:nvSpPr>
          <p:cNvPr id="19" name="TextBox 14">
            <a:extLst>
              <a:ext uri="{FF2B5EF4-FFF2-40B4-BE49-F238E27FC236}">
                <a16:creationId xmlns:a16="http://schemas.microsoft.com/office/drawing/2014/main" id="{28C672B9-8926-CDE4-3040-13595AE22C38}"/>
              </a:ext>
            </a:extLst>
          </p:cNvPr>
          <p:cNvSpPr txBox="1"/>
          <p:nvPr/>
        </p:nvSpPr>
        <p:spPr>
          <a:xfrm>
            <a:off x="685800" y="5600700"/>
            <a:ext cx="16764000" cy="2000548"/>
          </a:xfrm>
          <a:prstGeom prst="rect">
            <a:avLst/>
          </a:prstGeom>
        </p:spPr>
        <p:txBody>
          <a:bodyPr wrap="square" lIns="0" tIns="0" rIns="0" bIns="0" rtlCol="0" anchor="t">
            <a:spAutoFit/>
          </a:bodyPr>
          <a:lstStyle/>
          <a:p>
            <a:pPr algn="l">
              <a:lnSpc>
                <a:spcPts val="7775"/>
              </a:lnSpc>
            </a:pPr>
            <a:r>
              <a:rPr lang="en-US" sz="8015" b="1" spc="-128" dirty="0">
                <a:solidFill>
                  <a:srgbClr val="FFFFFF"/>
                </a:solidFill>
                <a:latin typeface="Arial Bold"/>
                <a:cs typeface="Arial Bold"/>
              </a:rPr>
              <a:t>The importance of Cash Management in digital accounting.</a:t>
            </a:r>
            <a:endParaRPr lang="en-US" sz="8015" b="1" spc="-128" dirty="0">
              <a:solidFill>
                <a:srgbClr val="FFFFFF"/>
              </a:solidFill>
              <a:latin typeface="Arial Bold"/>
              <a:cs typeface="Arial Bold"/>
              <a:sym typeface="Arial Bo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250"/>
                                  </p:stCondLst>
                                  <p:childTnLst>
                                    <p:set>
                                      <p:cBhvr>
                                        <p:cTn id="6" dur="1" fill="hold">
                                          <p:stCondLst>
                                            <p:cond delay="0"/>
                                          </p:stCondLst>
                                        </p:cTn>
                                        <p:tgtEl>
                                          <p:spTgt spid="14"/>
                                        </p:tgtEl>
                                        <p:attrNameLst>
                                          <p:attrName>style.visibility</p:attrName>
                                        </p:attrNameLst>
                                      </p:cBhvr>
                                      <p:to>
                                        <p:strVal val="visible"/>
                                      </p:to>
                                    </p:set>
                                  </p:childTnLst>
                                </p:cTn>
                              </p:par>
                            </p:childTnLst>
                          </p:cTn>
                        </p:par>
                        <p:par>
                          <p:cTn id="7" fill="hold">
                            <p:stCondLst>
                              <p:cond delay="250"/>
                            </p:stCondLst>
                            <p:childTnLst>
                              <p:par>
                                <p:cTn id="8" presetID="1" presetClass="entr" presetSubtype="0" fill="hold" grpId="0" nodeType="afterEffect">
                                  <p:stCondLst>
                                    <p:cond delay="0"/>
                                  </p:stCondLst>
                                  <p:childTnLst>
                                    <p:set>
                                      <p:cBhvr>
                                        <p:cTn id="9" dur="1" fill="hold">
                                          <p:stCondLst>
                                            <p:cond delay="249"/>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9"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958B7D-9AC2-C80F-C5C5-54A72B1D0921}"/>
            </a:ext>
          </a:extLst>
        </p:cNvPr>
        <p:cNvGrpSpPr/>
        <p:nvPr/>
      </p:nvGrpSpPr>
      <p:grpSpPr>
        <a:xfrm>
          <a:off x="0" y="0"/>
          <a:ext cx="0" cy="0"/>
          <a:chOff x="0" y="0"/>
          <a:chExt cx="0" cy="0"/>
        </a:xfrm>
      </p:grpSpPr>
      <p:grpSp>
        <p:nvGrpSpPr>
          <p:cNvPr id="9" name="Group 9">
            <a:extLst>
              <a:ext uri="{FF2B5EF4-FFF2-40B4-BE49-F238E27FC236}">
                <a16:creationId xmlns:a16="http://schemas.microsoft.com/office/drawing/2014/main" id="{9B035780-BB55-BE96-E023-F8F6B403422F}"/>
              </a:ext>
            </a:extLst>
          </p:cNvPr>
          <p:cNvGrpSpPr/>
          <p:nvPr/>
        </p:nvGrpSpPr>
        <p:grpSpPr>
          <a:xfrm>
            <a:off x="685799" y="495300"/>
            <a:ext cx="17068801" cy="2638134"/>
            <a:chOff x="0" y="0"/>
            <a:chExt cx="2741709" cy="694817"/>
          </a:xfrm>
        </p:grpSpPr>
        <p:sp>
          <p:nvSpPr>
            <p:cNvPr id="10" name="Freeform 10">
              <a:extLst>
                <a:ext uri="{FF2B5EF4-FFF2-40B4-BE49-F238E27FC236}">
                  <a16:creationId xmlns:a16="http://schemas.microsoft.com/office/drawing/2014/main" id="{622F23BB-5E7D-7EB2-84C7-9A0332C2FB02}"/>
                </a:ext>
              </a:extLst>
            </p:cNvPr>
            <p:cNvSpPr/>
            <p:nvPr/>
          </p:nvSpPr>
          <p:spPr>
            <a:xfrm>
              <a:off x="0" y="0"/>
              <a:ext cx="2741709" cy="694817"/>
            </a:xfrm>
            <a:custGeom>
              <a:avLst/>
              <a:gdLst/>
              <a:ahLst/>
              <a:cxnLst/>
              <a:rect l="l" t="t" r="r" b="b"/>
              <a:pathLst>
                <a:path w="2741709" h="694817">
                  <a:moveTo>
                    <a:pt x="26030" y="0"/>
                  </a:moveTo>
                  <a:lnTo>
                    <a:pt x="2715679" y="0"/>
                  </a:lnTo>
                  <a:cubicBezTo>
                    <a:pt x="2722583" y="0"/>
                    <a:pt x="2729204" y="2742"/>
                    <a:pt x="2734085" y="7624"/>
                  </a:cubicBezTo>
                  <a:cubicBezTo>
                    <a:pt x="2738967" y="12505"/>
                    <a:pt x="2741709" y="19126"/>
                    <a:pt x="2741709" y="26030"/>
                  </a:cubicBezTo>
                  <a:lnTo>
                    <a:pt x="2741709" y="668787"/>
                  </a:lnTo>
                  <a:cubicBezTo>
                    <a:pt x="2741709" y="683163"/>
                    <a:pt x="2730055" y="694817"/>
                    <a:pt x="2715679" y="694817"/>
                  </a:cubicBezTo>
                  <a:lnTo>
                    <a:pt x="26030" y="694817"/>
                  </a:lnTo>
                  <a:cubicBezTo>
                    <a:pt x="19126" y="694817"/>
                    <a:pt x="12505" y="692075"/>
                    <a:pt x="7624" y="687193"/>
                  </a:cubicBezTo>
                  <a:cubicBezTo>
                    <a:pt x="2742" y="682312"/>
                    <a:pt x="0" y="675691"/>
                    <a:pt x="0" y="668787"/>
                  </a:cubicBezTo>
                  <a:lnTo>
                    <a:pt x="0" y="26030"/>
                  </a:lnTo>
                  <a:cubicBezTo>
                    <a:pt x="0" y="11654"/>
                    <a:pt x="11654" y="0"/>
                    <a:pt x="26030" y="0"/>
                  </a:cubicBezTo>
                  <a:close/>
                </a:path>
              </a:pathLst>
            </a:custGeom>
            <a:gradFill rotWithShape="1">
              <a:gsLst>
                <a:gs pos="0">
                  <a:srgbClr val="0C4A5B">
                    <a:alpha val="100000"/>
                  </a:srgbClr>
                </a:gs>
                <a:gs pos="100000">
                  <a:schemeClr val="bg1"/>
                </a:gs>
              </a:gsLst>
              <a:lin ang="2700000"/>
            </a:gradFill>
          </p:spPr>
          <p:txBody>
            <a:bodyPr/>
            <a:lstStyle/>
            <a:p>
              <a:endParaRPr lang="en-US" dirty="0"/>
            </a:p>
          </p:txBody>
        </p:sp>
        <p:sp>
          <p:nvSpPr>
            <p:cNvPr id="11" name="TextBox 11">
              <a:extLst>
                <a:ext uri="{FF2B5EF4-FFF2-40B4-BE49-F238E27FC236}">
                  <a16:creationId xmlns:a16="http://schemas.microsoft.com/office/drawing/2014/main" id="{9AC5A3D5-B122-7EAB-7316-35CD36AB1A45}"/>
                </a:ext>
              </a:extLst>
            </p:cNvPr>
            <p:cNvSpPr txBox="1"/>
            <p:nvPr/>
          </p:nvSpPr>
          <p:spPr>
            <a:xfrm>
              <a:off x="0" y="19050"/>
              <a:ext cx="2741709" cy="675767"/>
            </a:xfrm>
            <a:prstGeom prst="rect">
              <a:avLst/>
            </a:prstGeom>
          </p:spPr>
          <p:txBody>
            <a:bodyPr lIns="50800" tIns="50800" rIns="50800" bIns="50800" rtlCol="0" anchor="ctr"/>
            <a:lstStyle/>
            <a:p>
              <a:pPr algn="l">
                <a:lnSpc>
                  <a:spcPts val="1387"/>
                </a:lnSpc>
              </a:pPr>
              <a:endParaRPr/>
            </a:p>
          </p:txBody>
        </p:sp>
      </p:grpSp>
      <p:sp>
        <p:nvSpPr>
          <p:cNvPr id="24" name="TextBox 24">
            <a:extLst>
              <a:ext uri="{FF2B5EF4-FFF2-40B4-BE49-F238E27FC236}">
                <a16:creationId xmlns:a16="http://schemas.microsoft.com/office/drawing/2014/main" id="{8619C9AF-CA44-B4E8-3273-A645D1C33247}"/>
              </a:ext>
            </a:extLst>
          </p:cNvPr>
          <p:cNvSpPr txBox="1"/>
          <p:nvPr/>
        </p:nvSpPr>
        <p:spPr>
          <a:xfrm>
            <a:off x="1214967" y="1077717"/>
            <a:ext cx="16082433" cy="654025"/>
          </a:xfrm>
          <a:prstGeom prst="rect">
            <a:avLst/>
          </a:prstGeom>
        </p:spPr>
        <p:txBody>
          <a:bodyPr wrap="square" lIns="0" tIns="0" rIns="0" bIns="0" rtlCol="0" anchor="t">
            <a:spAutoFit/>
          </a:bodyPr>
          <a:lstStyle/>
          <a:p>
            <a:pPr>
              <a:lnSpc>
                <a:spcPts val="5092"/>
              </a:lnSpc>
            </a:pPr>
            <a:r>
              <a:rPr lang="en-US" sz="4896" b="1" spc="-205" dirty="0">
                <a:solidFill>
                  <a:srgbClr val="FFFFFF"/>
                </a:solidFill>
                <a:latin typeface="Arial Bold"/>
                <a:ea typeface="Arial Bold"/>
                <a:cs typeface="Arial Bold"/>
                <a:sym typeface="Arial Bold"/>
              </a:rPr>
              <a:t>Bank Accounts Creation</a:t>
            </a:r>
          </a:p>
        </p:txBody>
      </p:sp>
      <p:sp>
        <p:nvSpPr>
          <p:cNvPr id="4" name="Freeform 2">
            <a:extLst>
              <a:ext uri="{FF2B5EF4-FFF2-40B4-BE49-F238E27FC236}">
                <a16:creationId xmlns:a16="http://schemas.microsoft.com/office/drawing/2014/main" id="{30482183-E520-10CA-6B69-9AFDC89F85D6}"/>
              </a:ext>
            </a:extLst>
          </p:cNvPr>
          <p:cNvSpPr/>
          <p:nvPr/>
        </p:nvSpPr>
        <p:spPr>
          <a:xfrm>
            <a:off x="414861" y="1135101"/>
            <a:ext cx="499539" cy="503199"/>
          </a:xfrm>
          <a:custGeom>
            <a:avLst/>
            <a:gdLst/>
            <a:ahLst/>
            <a:cxnLst/>
            <a:rect l="l" t="t" r="r" b="b"/>
            <a:pathLst>
              <a:path w="499539" h="503199">
                <a:moveTo>
                  <a:pt x="0" y="0"/>
                </a:moveTo>
                <a:lnTo>
                  <a:pt x="499540" y="0"/>
                </a:lnTo>
                <a:lnTo>
                  <a:pt x="499540" y="503199"/>
                </a:lnTo>
                <a:lnTo>
                  <a:pt x="0" y="50319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pic>
        <p:nvPicPr>
          <p:cNvPr id="512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1700" y="2003502"/>
            <a:ext cx="16306800" cy="80167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Frame 4"/>
          <p:cNvSpPr/>
          <p:nvPr/>
        </p:nvSpPr>
        <p:spPr>
          <a:xfrm>
            <a:off x="828674" y="3081479"/>
            <a:ext cx="1769533" cy="609600"/>
          </a:xfrm>
          <a:prstGeom prst="fram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Frame 5"/>
          <p:cNvSpPr/>
          <p:nvPr/>
        </p:nvSpPr>
        <p:spPr>
          <a:xfrm>
            <a:off x="1029757" y="7510318"/>
            <a:ext cx="683683" cy="528782"/>
          </a:xfrm>
          <a:prstGeom prst="fram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2" name="Picture 1">
            <a:extLst>
              <a:ext uri="{FF2B5EF4-FFF2-40B4-BE49-F238E27FC236}">
                <a16:creationId xmlns:a16="http://schemas.microsoft.com/office/drawing/2014/main" id="{BB88068F-CD60-67B5-9642-539BD2A9B416}"/>
              </a:ext>
            </a:extLst>
          </p:cNvPr>
          <p:cNvPicPr>
            <a:picLocks noChangeAspect="1"/>
          </p:cNvPicPr>
          <p:nvPr/>
        </p:nvPicPr>
        <p:blipFill>
          <a:blip r:embed="rId5"/>
          <a:stretch>
            <a:fillRect/>
          </a:stretch>
        </p:blipFill>
        <p:spPr>
          <a:xfrm>
            <a:off x="13639800" y="654234"/>
            <a:ext cx="3534478" cy="1262664"/>
          </a:xfrm>
          <a:prstGeom prst="rect">
            <a:avLst/>
          </a:prstGeom>
        </p:spPr>
      </p:pic>
    </p:spTree>
    <p:extLst>
      <p:ext uri="{BB962C8B-B14F-4D97-AF65-F5344CB8AC3E}">
        <p14:creationId xmlns:p14="http://schemas.microsoft.com/office/powerpoint/2010/main" val="429142124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BE4E6C-0E2F-F921-4961-0AC6D355C0CE}"/>
            </a:ext>
          </a:extLst>
        </p:cNvPr>
        <p:cNvGrpSpPr/>
        <p:nvPr/>
      </p:nvGrpSpPr>
      <p:grpSpPr>
        <a:xfrm>
          <a:off x="0" y="0"/>
          <a:ext cx="0" cy="0"/>
          <a:chOff x="0" y="0"/>
          <a:chExt cx="0" cy="0"/>
        </a:xfrm>
      </p:grpSpPr>
      <p:grpSp>
        <p:nvGrpSpPr>
          <p:cNvPr id="9" name="Group 9">
            <a:extLst>
              <a:ext uri="{FF2B5EF4-FFF2-40B4-BE49-F238E27FC236}">
                <a16:creationId xmlns:a16="http://schemas.microsoft.com/office/drawing/2014/main" id="{580AFD08-FCE2-82C5-CA0C-AAF08989CED1}"/>
              </a:ext>
            </a:extLst>
          </p:cNvPr>
          <p:cNvGrpSpPr/>
          <p:nvPr/>
        </p:nvGrpSpPr>
        <p:grpSpPr>
          <a:xfrm>
            <a:off x="685799" y="495300"/>
            <a:ext cx="17068801" cy="2638134"/>
            <a:chOff x="0" y="0"/>
            <a:chExt cx="2741709" cy="694817"/>
          </a:xfrm>
        </p:grpSpPr>
        <p:sp>
          <p:nvSpPr>
            <p:cNvPr id="10" name="Freeform 10">
              <a:extLst>
                <a:ext uri="{FF2B5EF4-FFF2-40B4-BE49-F238E27FC236}">
                  <a16:creationId xmlns:a16="http://schemas.microsoft.com/office/drawing/2014/main" id="{6ED26314-6FB5-1595-DDF0-CCAAD83DB7A7}"/>
                </a:ext>
              </a:extLst>
            </p:cNvPr>
            <p:cNvSpPr/>
            <p:nvPr/>
          </p:nvSpPr>
          <p:spPr>
            <a:xfrm>
              <a:off x="0" y="0"/>
              <a:ext cx="2741709" cy="694817"/>
            </a:xfrm>
            <a:custGeom>
              <a:avLst/>
              <a:gdLst/>
              <a:ahLst/>
              <a:cxnLst/>
              <a:rect l="l" t="t" r="r" b="b"/>
              <a:pathLst>
                <a:path w="2741709" h="694817">
                  <a:moveTo>
                    <a:pt x="26030" y="0"/>
                  </a:moveTo>
                  <a:lnTo>
                    <a:pt x="2715679" y="0"/>
                  </a:lnTo>
                  <a:cubicBezTo>
                    <a:pt x="2722583" y="0"/>
                    <a:pt x="2729204" y="2742"/>
                    <a:pt x="2734085" y="7624"/>
                  </a:cubicBezTo>
                  <a:cubicBezTo>
                    <a:pt x="2738967" y="12505"/>
                    <a:pt x="2741709" y="19126"/>
                    <a:pt x="2741709" y="26030"/>
                  </a:cubicBezTo>
                  <a:lnTo>
                    <a:pt x="2741709" y="668787"/>
                  </a:lnTo>
                  <a:cubicBezTo>
                    <a:pt x="2741709" y="683163"/>
                    <a:pt x="2730055" y="694817"/>
                    <a:pt x="2715679" y="694817"/>
                  </a:cubicBezTo>
                  <a:lnTo>
                    <a:pt x="26030" y="694817"/>
                  </a:lnTo>
                  <a:cubicBezTo>
                    <a:pt x="19126" y="694817"/>
                    <a:pt x="12505" y="692075"/>
                    <a:pt x="7624" y="687193"/>
                  </a:cubicBezTo>
                  <a:cubicBezTo>
                    <a:pt x="2742" y="682312"/>
                    <a:pt x="0" y="675691"/>
                    <a:pt x="0" y="668787"/>
                  </a:cubicBezTo>
                  <a:lnTo>
                    <a:pt x="0" y="26030"/>
                  </a:lnTo>
                  <a:cubicBezTo>
                    <a:pt x="0" y="11654"/>
                    <a:pt x="11654" y="0"/>
                    <a:pt x="26030" y="0"/>
                  </a:cubicBezTo>
                  <a:close/>
                </a:path>
              </a:pathLst>
            </a:custGeom>
            <a:gradFill rotWithShape="1">
              <a:gsLst>
                <a:gs pos="0">
                  <a:srgbClr val="0C4A5B">
                    <a:alpha val="100000"/>
                  </a:srgbClr>
                </a:gs>
                <a:gs pos="100000">
                  <a:schemeClr val="bg1"/>
                </a:gs>
              </a:gsLst>
              <a:lin ang="2700000"/>
            </a:gradFill>
          </p:spPr>
          <p:txBody>
            <a:bodyPr/>
            <a:lstStyle/>
            <a:p>
              <a:endParaRPr lang="en-US" dirty="0"/>
            </a:p>
          </p:txBody>
        </p:sp>
        <p:sp>
          <p:nvSpPr>
            <p:cNvPr id="11" name="TextBox 11">
              <a:extLst>
                <a:ext uri="{FF2B5EF4-FFF2-40B4-BE49-F238E27FC236}">
                  <a16:creationId xmlns:a16="http://schemas.microsoft.com/office/drawing/2014/main" id="{E7FE8E1A-8400-2025-A083-A245FBFC4941}"/>
                </a:ext>
              </a:extLst>
            </p:cNvPr>
            <p:cNvSpPr txBox="1"/>
            <p:nvPr/>
          </p:nvSpPr>
          <p:spPr>
            <a:xfrm>
              <a:off x="0" y="19050"/>
              <a:ext cx="2741709" cy="675767"/>
            </a:xfrm>
            <a:prstGeom prst="rect">
              <a:avLst/>
            </a:prstGeom>
          </p:spPr>
          <p:txBody>
            <a:bodyPr lIns="50800" tIns="50800" rIns="50800" bIns="50800" rtlCol="0" anchor="ctr"/>
            <a:lstStyle/>
            <a:p>
              <a:pPr algn="l">
                <a:lnSpc>
                  <a:spcPts val="1387"/>
                </a:lnSpc>
              </a:pPr>
              <a:endParaRPr/>
            </a:p>
          </p:txBody>
        </p:sp>
      </p:grpSp>
      <p:sp>
        <p:nvSpPr>
          <p:cNvPr id="24" name="TextBox 24">
            <a:extLst>
              <a:ext uri="{FF2B5EF4-FFF2-40B4-BE49-F238E27FC236}">
                <a16:creationId xmlns:a16="http://schemas.microsoft.com/office/drawing/2014/main" id="{E3E819FA-8BC8-BE79-2A49-A3F607ACD8A4}"/>
              </a:ext>
            </a:extLst>
          </p:cNvPr>
          <p:cNvSpPr txBox="1"/>
          <p:nvPr/>
        </p:nvSpPr>
        <p:spPr>
          <a:xfrm>
            <a:off x="1214967" y="1077717"/>
            <a:ext cx="16082433" cy="654025"/>
          </a:xfrm>
          <a:prstGeom prst="rect">
            <a:avLst/>
          </a:prstGeom>
        </p:spPr>
        <p:txBody>
          <a:bodyPr wrap="square" lIns="0" tIns="0" rIns="0" bIns="0" rtlCol="0" anchor="t">
            <a:spAutoFit/>
          </a:bodyPr>
          <a:lstStyle/>
          <a:p>
            <a:pPr>
              <a:lnSpc>
                <a:spcPts val="5092"/>
              </a:lnSpc>
            </a:pPr>
            <a:r>
              <a:rPr lang="en-US" sz="4896" b="1" spc="-205" dirty="0">
                <a:solidFill>
                  <a:srgbClr val="FFFFFF"/>
                </a:solidFill>
                <a:latin typeface="Arial Bold"/>
                <a:ea typeface="Arial Bold"/>
                <a:cs typeface="Arial Bold"/>
                <a:sym typeface="Arial Bold"/>
              </a:rPr>
              <a:t>Bank Accounts Creation</a:t>
            </a:r>
          </a:p>
        </p:txBody>
      </p:sp>
      <p:pic>
        <p:nvPicPr>
          <p:cNvPr id="3" name="Picture 2">
            <a:extLst>
              <a:ext uri="{FF2B5EF4-FFF2-40B4-BE49-F238E27FC236}">
                <a16:creationId xmlns:a16="http://schemas.microsoft.com/office/drawing/2014/main" id="{14684101-3BD1-14BF-0B82-8EC0C569D2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799" y="1943100"/>
            <a:ext cx="16306801" cy="7848600"/>
          </a:xfrm>
          <a:prstGeom prst="rect">
            <a:avLst/>
          </a:prstGeom>
        </p:spPr>
      </p:pic>
      <p:sp>
        <p:nvSpPr>
          <p:cNvPr id="4" name="Freeform 2">
            <a:extLst>
              <a:ext uri="{FF2B5EF4-FFF2-40B4-BE49-F238E27FC236}">
                <a16:creationId xmlns:a16="http://schemas.microsoft.com/office/drawing/2014/main" id="{5731C1B3-395E-28AF-6877-F0FA9F83C074}"/>
              </a:ext>
            </a:extLst>
          </p:cNvPr>
          <p:cNvSpPr/>
          <p:nvPr/>
        </p:nvSpPr>
        <p:spPr>
          <a:xfrm>
            <a:off x="414861" y="1135101"/>
            <a:ext cx="499539" cy="503199"/>
          </a:xfrm>
          <a:custGeom>
            <a:avLst/>
            <a:gdLst/>
            <a:ahLst/>
            <a:cxnLst/>
            <a:rect l="l" t="t" r="r" b="b"/>
            <a:pathLst>
              <a:path w="499539" h="503199">
                <a:moveTo>
                  <a:pt x="0" y="0"/>
                </a:moveTo>
                <a:lnTo>
                  <a:pt x="499540" y="0"/>
                </a:lnTo>
                <a:lnTo>
                  <a:pt x="499540" y="503199"/>
                </a:lnTo>
                <a:lnTo>
                  <a:pt x="0" y="50319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2" name="Frame 1"/>
          <p:cNvSpPr/>
          <p:nvPr/>
        </p:nvSpPr>
        <p:spPr>
          <a:xfrm>
            <a:off x="16383000" y="8191500"/>
            <a:ext cx="990600" cy="762000"/>
          </a:xfrm>
          <a:prstGeom prst="fram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5" name="Picture 4">
            <a:extLst>
              <a:ext uri="{FF2B5EF4-FFF2-40B4-BE49-F238E27FC236}">
                <a16:creationId xmlns:a16="http://schemas.microsoft.com/office/drawing/2014/main" id="{0DC0A55F-0B54-1E08-EFE9-342CD9DACDE6}"/>
              </a:ext>
            </a:extLst>
          </p:cNvPr>
          <p:cNvPicPr>
            <a:picLocks noChangeAspect="1"/>
          </p:cNvPicPr>
          <p:nvPr/>
        </p:nvPicPr>
        <p:blipFill>
          <a:blip r:embed="rId5"/>
          <a:stretch>
            <a:fillRect/>
          </a:stretch>
        </p:blipFill>
        <p:spPr>
          <a:xfrm>
            <a:off x="13639800" y="654234"/>
            <a:ext cx="3534478" cy="1262664"/>
          </a:xfrm>
          <a:prstGeom prst="rect">
            <a:avLst/>
          </a:prstGeom>
        </p:spPr>
      </p:pic>
    </p:spTree>
    <p:extLst>
      <p:ext uri="{BB962C8B-B14F-4D97-AF65-F5344CB8AC3E}">
        <p14:creationId xmlns:p14="http://schemas.microsoft.com/office/powerpoint/2010/main" val="59947890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B7CEF9-2D6B-3ACC-BF2B-9E56FFF99109}"/>
            </a:ext>
          </a:extLst>
        </p:cNvPr>
        <p:cNvGrpSpPr/>
        <p:nvPr/>
      </p:nvGrpSpPr>
      <p:grpSpPr>
        <a:xfrm>
          <a:off x="0" y="0"/>
          <a:ext cx="0" cy="0"/>
          <a:chOff x="0" y="0"/>
          <a:chExt cx="0" cy="0"/>
        </a:xfrm>
      </p:grpSpPr>
      <p:grpSp>
        <p:nvGrpSpPr>
          <p:cNvPr id="9" name="Group 9">
            <a:extLst>
              <a:ext uri="{FF2B5EF4-FFF2-40B4-BE49-F238E27FC236}">
                <a16:creationId xmlns:a16="http://schemas.microsoft.com/office/drawing/2014/main" id="{58C52B8F-9868-7770-3FF4-57B9B2991DD7}"/>
              </a:ext>
            </a:extLst>
          </p:cNvPr>
          <p:cNvGrpSpPr/>
          <p:nvPr/>
        </p:nvGrpSpPr>
        <p:grpSpPr>
          <a:xfrm>
            <a:off x="685799" y="495300"/>
            <a:ext cx="17068801" cy="2638134"/>
            <a:chOff x="0" y="0"/>
            <a:chExt cx="2741709" cy="694817"/>
          </a:xfrm>
        </p:grpSpPr>
        <p:sp>
          <p:nvSpPr>
            <p:cNvPr id="10" name="Freeform 10">
              <a:extLst>
                <a:ext uri="{FF2B5EF4-FFF2-40B4-BE49-F238E27FC236}">
                  <a16:creationId xmlns:a16="http://schemas.microsoft.com/office/drawing/2014/main" id="{DDE436AF-91D9-9A10-90A3-FAEE356FF91B}"/>
                </a:ext>
              </a:extLst>
            </p:cNvPr>
            <p:cNvSpPr/>
            <p:nvPr/>
          </p:nvSpPr>
          <p:spPr>
            <a:xfrm>
              <a:off x="0" y="0"/>
              <a:ext cx="2741709" cy="694817"/>
            </a:xfrm>
            <a:custGeom>
              <a:avLst/>
              <a:gdLst/>
              <a:ahLst/>
              <a:cxnLst/>
              <a:rect l="l" t="t" r="r" b="b"/>
              <a:pathLst>
                <a:path w="2741709" h="694817">
                  <a:moveTo>
                    <a:pt x="26030" y="0"/>
                  </a:moveTo>
                  <a:lnTo>
                    <a:pt x="2715679" y="0"/>
                  </a:lnTo>
                  <a:cubicBezTo>
                    <a:pt x="2722583" y="0"/>
                    <a:pt x="2729204" y="2742"/>
                    <a:pt x="2734085" y="7624"/>
                  </a:cubicBezTo>
                  <a:cubicBezTo>
                    <a:pt x="2738967" y="12505"/>
                    <a:pt x="2741709" y="19126"/>
                    <a:pt x="2741709" y="26030"/>
                  </a:cubicBezTo>
                  <a:lnTo>
                    <a:pt x="2741709" y="668787"/>
                  </a:lnTo>
                  <a:cubicBezTo>
                    <a:pt x="2741709" y="683163"/>
                    <a:pt x="2730055" y="694817"/>
                    <a:pt x="2715679" y="694817"/>
                  </a:cubicBezTo>
                  <a:lnTo>
                    <a:pt x="26030" y="694817"/>
                  </a:lnTo>
                  <a:cubicBezTo>
                    <a:pt x="19126" y="694817"/>
                    <a:pt x="12505" y="692075"/>
                    <a:pt x="7624" y="687193"/>
                  </a:cubicBezTo>
                  <a:cubicBezTo>
                    <a:pt x="2742" y="682312"/>
                    <a:pt x="0" y="675691"/>
                    <a:pt x="0" y="668787"/>
                  </a:cubicBezTo>
                  <a:lnTo>
                    <a:pt x="0" y="26030"/>
                  </a:lnTo>
                  <a:cubicBezTo>
                    <a:pt x="0" y="11654"/>
                    <a:pt x="11654" y="0"/>
                    <a:pt x="26030" y="0"/>
                  </a:cubicBezTo>
                  <a:close/>
                </a:path>
              </a:pathLst>
            </a:custGeom>
            <a:gradFill rotWithShape="1">
              <a:gsLst>
                <a:gs pos="0">
                  <a:srgbClr val="0C4A5B">
                    <a:alpha val="100000"/>
                  </a:srgbClr>
                </a:gs>
                <a:gs pos="100000">
                  <a:schemeClr val="bg1"/>
                </a:gs>
              </a:gsLst>
              <a:lin ang="2700000"/>
            </a:gradFill>
          </p:spPr>
          <p:txBody>
            <a:bodyPr/>
            <a:lstStyle/>
            <a:p>
              <a:endParaRPr lang="en-US" dirty="0"/>
            </a:p>
          </p:txBody>
        </p:sp>
        <p:sp>
          <p:nvSpPr>
            <p:cNvPr id="11" name="TextBox 11">
              <a:extLst>
                <a:ext uri="{FF2B5EF4-FFF2-40B4-BE49-F238E27FC236}">
                  <a16:creationId xmlns:a16="http://schemas.microsoft.com/office/drawing/2014/main" id="{B0520B41-9120-F136-0B4D-31A0B800558C}"/>
                </a:ext>
              </a:extLst>
            </p:cNvPr>
            <p:cNvSpPr txBox="1"/>
            <p:nvPr/>
          </p:nvSpPr>
          <p:spPr>
            <a:xfrm>
              <a:off x="0" y="19050"/>
              <a:ext cx="2741709" cy="675767"/>
            </a:xfrm>
            <a:prstGeom prst="rect">
              <a:avLst/>
            </a:prstGeom>
          </p:spPr>
          <p:txBody>
            <a:bodyPr lIns="50800" tIns="50800" rIns="50800" bIns="50800" rtlCol="0" anchor="ctr"/>
            <a:lstStyle/>
            <a:p>
              <a:pPr algn="l">
                <a:lnSpc>
                  <a:spcPts val="1387"/>
                </a:lnSpc>
              </a:pPr>
              <a:endParaRPr/>
            </a:p>
          </p:txBody>
        </p:sp>
      </p:grpSp>
      <p:sp>
        <p:nvSpPr>
          <p:cNvPr id="24" name="TextBox 24">
            <a:extLst>
              <a:ext uri="{FF2B5EF4-FFF2-40B4-BE49-F238E27FC236}">
                <a16:creationId xmlns:a16="http://schemas.microsoft.com/office/drawing/2014/main" id="{9D822D7A-B9ED-46DE-7EB1-A326FC1AB372}"/>
              </a:ext>
            </a:extLst>
          </p:cNvPr>
          <p:cNvSpPr txBox="1"/>
          <p:nvPr/>
        </p:nvSpPr>
        <p:spPr>
          <a:xfrm>
            <a:off x="1214967" y="1077717"/>
            <a:ext cx="16082433" cy="654025"/>
          </a:xfrm>
          <a:prstGeom prst="rect">
            <a:avLst/>
          </a:prstGeom>
        </p:spPr>
        <p:txBody>
          <a:bodyPr wrap="square" lIns="0" tIns="0" rIns="0" bIns="0" rtlCol="0" anchor="t">
            <a:spAutoFit/>
          </a:bodyPr>
          <a:lstStyle/>
          <a:p>
            <a:pPr>
              <a:lnSpc>
                <a:spcPts val="5092"/>
              </a:lnSpc>
            </a:pPr>
            <a:r>
              <a:rPr lang="en-US" sz="4896" b="1" spc="-205" dirty="0">
                <a:solidFill>
                  <a:srgbClr val="FFFFFF"/>
                </a:solidFill>
                <a:latin typeface="Arial Bold"/>
                <a:ea typeface="Arial Bold"/>
                <a:cs typeface="Arial Bold"/>
                <a:sym typeface="Arial Bold"/>
              </a:rPr>
              <a:t>Bank Accounts Creation</a:t>
            </a:r>
          </a:p>
        </p:txBody>
      </p:sp>
      <p:pic>
        <p:nvPicPr>
          <p:cNvPr id="3" name="Picture 2">
            <a:extLst>
              <a:ext uri="{FF2B5EF4-FFF2-40B4-BE49-F238E27FC236}">
                <a16:creationId xmlns:a16="http://schemas.microsoft.com/office/drawing/2014/main" id="{5E03D706-71C0-64E4-E02D-F1D487ED8E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0599" y="2019300"/>
            <a:ext cx="16459201" cy="7848600"/>
          </a:xfrm>
          <a:prstGeom prst="rect">
            <a:avLst/>
          </a:prstGeom>
        </p:spPr>
      </p:pic>
      <p:sp>
        <p:nvSpPr>
          <p:cNvPr id="4" name="Freeform 2">
            <a:extLst>
              <a:ext uri="{FF2B5EF4-FFF2-40B4-BE49-F238E27FC236}">
                <a16:creationId xmlns:a16="http://schemas.microsoft.com/office/drawing/2014/main" id="{A1B6B01A-4A2C-689C-BBAF-E25EF57E93E1}"/>
              </a:ext>
            </a:extLst>
          </p:cNvPr>
          <p:cNvSpPr/>
          <p:nvPr/>
        </p:nvSpPr>
        <p:spPr>
          <a:xfrm>
            <a:off x="414861" y="1135101"/>
            <a:ext cx="499539" cy="503199"/>
          </a:xfrm>
          <a:custGeom>
            <a:avLst/>
            <a:gdLst/>
            <a:ahLst/>
            <a:cxnLst/>
            <a:rect l="l" t="t" r="r" b="b"/>
            <a:pathLst>
              <a:path w="499539" h="503199">
                <a:moveTo>
                  <a:pt x="0" y="0"/>
                </a:moveTo>
                <a:lnTo>
                  <a:pt x="499540" y="0"/>
                </a:lnTo>
                <a:lnTo>
                  <a:pt x="499540" y="503199"/>
                </a:lnTo>
                <a:lnTo>
                  <a:pt x="0" y="50319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2" name="Frame 1"/>
          <p:cNvSpPr/>
          <p:nvPr/>
        </p:nvSpPr>
        <p:spPr>
          <a:xfrm>
            <a:off x="990599" y="3771900"/>
            <a:ext cx="1600201" cy="838200"/>
          </a:xfrm>
          <a:prstGeom prst="fram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Left Arrow 4"/>
          <p:cNvSpPr/>
          <p:nvPr/>
        </p:nvSpPr>
        <p:spPr>
          <a:xfrm>
            <a:off x="10210800" y="6362700"/>
            <a:ext cx="838200" cy="228600"/>
          </a:xfrm>
          <a:prstGeom prst="lef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ight Arrow 5"/>
          <p:cNvSpPr/>
          <p:nvPr/>
        </p:nvSpPr>
        <p:spPr>
          <a:xfrm>
            <a:off x="5397500" y="6743700"/>
            <a:ext cx="685800" cy="228600"/>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ame 6"/>
          <p:cNvSpPr/>
          <p:nvPr/>
        </p:nvSpPr>
        <p:spPr>
          <a:xfrm>
            <a:off x="16002000" y="4229100"/>
            <a:ext cx="762000" cy="533400"/>
          </a:xfrm>
          <a:prstGeom prst="fram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8" name="Picture 7">
            <a:extLst>
              <a:ext uri="{FF2B5EF4-FFF2-40B4-BE49-F238E27FC236}">
                <a16:creationId xmlns:a16="http://schemas.microsoft.com/office/drawing/2014/main" id="{9FFCCBFF-1B90-1DD5-42A3-C9DB5E3C1F8B}"/>
              </a:ext>
            </a:extLst>
          </p:cNvPr>
          <p:cNvPicPr>
            <a:picLocks noChangeAspect="1"/>
          </p:cNvPicPr>
          <p:nvPr/>
        </p:nvPicPr>
        <p:blipFill>
          <a:blip r:embed="rId5"/>
          <a:stretch>
            <a:fillRect/>
          </a:stretch>
        </p:blipFill>
        <p:spPr>
          <a:xfrm>
            <a:off x="13639800" y="654234"/>
            <a:ext cx="3534478" cy="1262664"/>
          </a:xfrm>
          <a:prstGeom prst="rect">
            <a:avLst/>
          </a:prstGeom>
        </p:spPr>
      </p:pic>
    </p:spTree>
    <p:extLst>
      <p:ext uri="{BB962C8B-B14F-4D97-AF65-F5344CB8AC3E}">
        <p14:creationId xmlns:p14="http://schemas.microsoft.com/office/powerpoint/2010/main" val="251283260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EEC706-EEE0-7B73-C4BC-C59828272691}"/>
            </a:ext>
          </a:extLst>
        </p:cNvPr>
        <p:cNvGrpSpPr/>
        <p:nvPr/>
      </p:nvGrpSpPr>
      <p:grpSpPr>
        <a:xfrm>
          <a:off x="0" y="0"/>
          <a:ext cx="0" cy="0"/>
          <a:chOff x="0" y="0"/>
          <a:chExt cx="0" cy="0"/>
        </a:xfrm>
      </p:grpSpPr>
      <p:grpSp>
        <p:nvGrpSpPr>
          <p:cNvPr id="9" name="Group 9">
            <a:extLst>
              <a:ext uri="{FF2B5EF4-FFF2-40B4-BE49-F238E27FC236}">
                <a16:creationId xmlns:a16="http://schemas.microsoft.com/office/drawing/2014/main" id="{21E771AD-0852-3D4C-3C9B-87C7BA8BAED8}"/>
              </a:ext>
            </a:extLst>
          </p:cNvPr>
          <p:cNvGrpSpPr/>
          <p:nvPr/>
        </p:nvGrpSpPr>
        <p:grpSpPr>
          <a:xfrm>
            <a:off x="685799" y="495300"/>
            <a:ext cx="17068801" cy="2638134"/>
            <a:chOff x="0" y="0"/>
            <a:chExt cx="2741709" cy="694817"/>
          </a:xfrm>
        </p:grpSpPr>
        <p:sp>
          <p:nvSpPr>
            <p:cNvPr id="10" name="Freeform 10">
              <a:extLst>
                <a:ext uri="{FF2B5EF4-FFF2-40B4-BE49-F238E27FC236}">
                  <a16:creationId xmlns:a16="http://schemas.microsoft.com/office/drawing/2014/main" id="{F1EF457E-3AC5-F983-6461-11F183EDD64D}"/>
                </a:ext>
              </a:extLst>
            </p:cNvPr>
            <p:cNvSpPr/>
            <p:nvPr/>
          </p:nvSpPr>
          <p:spPr>
            <a:xfrm>
              <a:off x="0" y="0"/>
              <a:ext cx="2741709" cy="694817"/>
            </a:xfrm>
            <a:custGeom>
              <a:avLst/>
              <a:gdLst/>
              <a:ahLst/>
              <a:cxnLst/>
              <a:rect l="l" t="t" r="r" b="b"/>
              <a:pathLst>
                <a:path w="2741709" h="694817">
                  <a:moveTo>
                    <a:pt x="26030" y="0"/>
                  </a:moveTo>
                  <a:lnTo>
                    <a:pt x="2715679" y="0"/>
                  </a:lnTo>
                  <a:cubicBezTo>
                    <a:pt x="2722583" y="0"/>
                    <a:pt x="2729204" y="2742"/>
                    <a:pt x="2734085" y="7624"/>
                  </a:cubicBezTo>
                  <a:cubicBezTo>
                    <a:pt x="2738967" y="12505"/>
                    <a:pt x="2741709" y="19126"/>
                    <a:pt x="2741709" y="26030"/>
                  </a:cubicBezTo>
                  <a:lnTo>
                    <a:pt x="2741709" y="668787"/>
                  </a:lnTo>
                  <a:cubicBezTo>
                    <a:pt x="2741709" y="683163"/>
                    <a:pt x="2730055" y="694817"/>
                    <a:pt x="2715679" y="694817"/>
                  </a:cubicBezTo>
                  <a:lnTo>
                    <a:pt x="26030" y="694817"/>
                  </a:lnTo>
                  <a:cubicBezTo>
                    <a:pt x="19126" y="694817"/>
                    <a:pt x="12505" y="692075"/>
                    <a:pt x="7624" y="687193"/>
                  </a:cubicBezTo>
                  <a:cubicBezTo>
                    <a:pt x="2742" y="682312"/>
                    <a:pt x="0" y="675691"/>
                    <a:pt x="0" y="668787"/>
                  </a:cubicBezTo>
                  <a:lnTo>
                    <a:pt x="0" y="26030"/>
                  </a:lnTo>
                  <a:cubicBezTo>
                    <a:pt x="0" y="11654"/>
                    <a:pt x="11654" y="0"/>
                    <a:pt x="26030" y="0"/>
                  </a:cubicBezTo>
                  <a:close/>
                </a:path>
              </a:pathLst>
            </a:custGeom>
            <a:gradFill rotWithShape="1">
              <a:gsLst>
                <a:gs pos="0">
                  <a:srgbClr val="0C4A5B">
                    <a:alpha val="100000"/>
                  </a:srgbClr>
                </a:gs>
                <a:gs pos="100000">
                  <a:schemeClr val="bg1"/>
                </a:gs>
              </a:gsLst>
              <a:lin ang="2700000"/>
            </a:gradFill>
          </p:spPr>
          <p:txBody>
            <a:bodyPr/>
            <a:lstStyle/>
            <a:p>
              <a:endParaRPr lang="en-US" dirty="0"/>
            </a:p>
          </p:txBody>
        </p:sp>
        <p:sp>
          <p:nvSpPr>
            <p:cNvPr id="11" name="TextBox 11">
              <a:extLst>
                <a:ext uri="{FF2B5EF4-FFF2-40B4-BE49-F238E27FC236}">
                  <a16:creationId xmlns:a16="http://schemas.microsoft.com/office/drawing/2014/main" id="{2EC2707B-68DA-BC96-A614-B8352CC681C5}"/>
                </a:ext>
              </a:extLst>
            </p:cNvPr>
            <p:cNvSpPr txBox="1"/>
            <p:nvPr/>
          </p:nvSpPr>
          <p:spPr>
            <a:xfrm>
              <a:off x="0" y="19050"/>
              <a:ext cx="2741709" cy="675767"/>
            </a:xfrm>
            <a:prstGeom prst="rect">
              <a:avLst/>
            </a:prstGeom>
          </p:spPr>
          <p:txBody>
            <a:bodyPr lIns="50800" tIns="50800" rIns="50800" bIns="50800" rtlCol="0" anchor="ctr"/>
            <a:lstStyle/>
            <a:p>
              <a:pPr algn="l">
                <a:lnSpc>
                  <a:spcPts val="1387"/>
                </a:lnSpc>
              </a:pPr>
              <a:endParaRPr/>
            </a:p>
          </p:txBody>
        </p:sp>
      </p:grpSp>
      <p:sp>
        <p:nvSpPr>
          <p:cNvPr id="24" name="TextBox 24">
            <a:extLst>
              <a:ext uri="{FF2B5EF4-FFF2-40B4-BE49-F238E27FC236}">
                <a16:creationId xmlns:a16="http://schemas.microsoft.com/office/drawing/2014/main" id="{6FB71CA5-3F20-6478-F579-E019B0EAE476}"/>
              </a:ext>
            </a:extLst>
          </p:cNvPr>
          <p:cNvSpPr txBox="1"/>
          <p:nvPr/>
        </p:nvSpPr>
        <p:spPr>
          <a:xfrm>
            <a:off x="1214967" y="1077717"/>
            <a:ext cx="16082433" cy="654025"/>
          </a:xfrm>
          <a:prstGeom prst="rect">
            <a:avLst/>
          </a:prstGeom>
        </p:spPr>
        <p:txBody>
          <a:bodyPr wrap="square" lIns="0" tIns="0" rIns="0" bIns="0" rtlCol="0" anchor="t">
            <a:spAutoFit/>
          </a:bodyPr>
          <a:lstStyle/>
          <a:p>
            <a:pPr>
              <a:lnSpc>
                <a:spcPts val="5092"/>
              </a:lnSpc>
            </a:pPr>
            <a:r>
              <a:rPr lang="en-US" sz="4896" b="1" spc="-205" dirty="0">
                <a:solidFill>
                  <a:srgbClr val="FFFFFF"/>
                </a:solidFill>
                <a:latin typeface="Arial Bold"/>
                <a:ea typeface="Arial Bold"/>
                <a:cs typeface="Arial Bold"/>
                <a:sym typeface="Arial Bold"/>
              </a:rPr>
              <a:t>Bank Accounts Creation</a:t>
            </a:r>
          </a:p>
        </p:txBody>
      </p:sp>
      <p:pic>
        <p:nvPicPr>
          <p:cNvPr id="3" name="Picture 2">
            <a:extLst>
              <a:ext uri="{FF2B5EF4-FFF2-40B4-BE49-F238E27FC236}">
                <a16:creationId xmlns:a16="http://schemas.microsoft.com/office/drawing/2014/main" id="{7D5447D6-93F7-D11E-94F8-FC9870CD39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278" y="1865868"/>
            <a:ext cx="16360322" cy="7925832"/>
          </a:xfrm>
          <a:prstGeom prst="rect">
            <a:avLst/>
          </a:prstGeom>
        </p:spPr>
      </p:pic>
      <p:sp>
        <p:nvSpPr>
          <p:cNvPr id="4" name="Freeform 2">
            <a:extLst>
              <a:ext uri="{FF2B5EF4-FFF2-40B4-BE49-F238E27FC236}">
                <a16:creationId xmlns:a16="http://schemas.microsoft.com/office/drawing/2014/main" id="{0975BD66-6A65-528C-DFDD-80BFEA62A14D}"/>
              </a:ext>
            </a:extLst>
          </p:cNvPr>
          <p:cNvSpPr/>
          <p:nvPr/>
        </p:nvSpPr>
        <p:spPr>
          <a:xfrm>
            <a:off x="414861" y="1135101"/>
            <a:ext cx="499539" cy="503199"/>
          </a:xfrm>
          <a:custGeom>
            <a:avLst/>
            <a:gdLst/>
            <a:ahLst/>
            <a:cxnLst/>
            <a:rect l="l" t="t" r="r" b="b"/>
            <a:pathLst>
              <a:path w="499539" h="503199">
                <a:moveTo>
                  <a:pt x="0" y="0"/>
                </a:moveTo>
                <a:lnTo>
                  <a:pt x="499540" y="0"/>
                </a:lnTo>
                <a:lnTo>
                  <a:pt x="499540" y="503199"/>
                </a:lnTo>
                <a:lnTo>
                  <a:pt x="0" y="50319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2" name="Frame 1"/>
          <p:cNvSpPr/>
          <p:nvPr/>
        </p:nvSpPr>
        <p:spPr>
          <a:xfrm>
            <a:off x="914400" y="1814367"/>
            <a:ext cx="3352800" cy="433533"/>
          </a:xfrm>
          <a:prstGeom prst="fram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Frame 4"/>
          <p:cNvSpPr/>
          <p:nvPr/>
        </p:nvSpPr>
        <p:spPr>
          <a:xfrm>
            <a:off x="15087600" y="9334500"/>
            <a:ext cx="1600200" cy="457200"/>
          </a:xfrm>
          <a:prstGeom prst="fram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6" name="Picture 5">
            <a:extLst>
              <a:ext uri="{FF2B5EF4-FFF2-40B4-BE49-F238E27FC236}">
                <a16:creationId xmlns:a16="http://schemas.microsoft.com/office/drawing/2014/main" id="{F6E3F1BF-665F-664F-A14B-D88F0E8F3BDC}"/>
              </a:ext>
            </a:extLst>
          </p:cNvPr>
          <p:cNvPicPr>
            <a:picLocks noChangeAspect="1"/>
          </p:cNvPicPr>
          <p:nvPr/>
        </p:nvPicPr>
        <p:blipFill>
          <a:blip r:embed="rId5"/>
          <a:stretch>
            <a:fillRect/>
          </a:stretch>
        </p:blipFill>
        <p:spPr>
          <a:xfrm>
            <a:off x="13639800" y="654234"/>
            <a:ext cx="3534478" cy="1262664"/>
          </a:xfrm>
          <a:prstGeom prst="rect">
            <a:avLst/>
          </a:prstGeom>
        </p:spPr>
      </p:pic>
    </p:spTree>
    <p:extLst>
      <p:ext uri="{BB962C8B-B14F-4D97-AF65-F5344CB8AC3E}">
        <p14:creationId xmlns:p14="http://schemas.microsoft.com/office/powerpoint/2010/main" val="95514341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700D4E-0450-C6DC-3F00-301024BB1644}"/>
            </a:ext>
          </a:extLst>
        </p:cNvPr>
        <p:cNvGrpSpPr/>
        <p:nvPr/>
      </p:nvGrpSpPr>
      <p:grpSpPr>
        <a:xfrm>
          <a:off x="0" y="0"/>
          <a:ext cx="0" cy="0"/>
          <a:chOff x="0" y="0"/>
          <a:chExt cx="0" cy="0"/>
        </a:xfrm>
      </p:grpSpPr>
      <p:grpSp>
        <p:nvGrpSpPr>
          <p:cNvPr id="9" name="Group 9">
            <a:extLst>
              <a:ext uri="{FF2B5EF4-FFF2-40B4-BE49-F238E27FC236}">
                <a16:creationId xmlns:a16="http://schemas.microsoft.com/office/drawing/2014/main" id="{E8C7887C-94D4-8781-55B8-6FC2DCEF8636}"/>
              </a:ext>
            </a:extLst>
          </p:cNvPr>
          <p:cNvGrpSpPr/>
          <p:nvPr/>
        </p:nvGrpSpPr>
        <p:grpSpPr>
          <a:xfrm>
            <a:off x="685799" y="495300"/>
            <a:ext cx="17068801" cy="2638134"/>
            <a:chOff x="0" y="0"/>
            <a:chExt cx="2741709" cy="694817"/>
          </a:xfrm>
        </p:grpSpPr>
        <p:sp>
          <p:nvSpPr>
            <p:cNvPr id="10" name="Freeform 10">
              <a:extLst>
                <a:ext uri="{FF2B5EF4-FFF2-40B4-BE49-F238E27FC236}">
                  <a16:creationId xmlns:a16="http://schemas.microsoft.com/office/drawing/2014/main" id="{E36B4B1C-0EEB-990D-61DF-B4486202B63B}"/>
                </a:ext>
              </a:extLst>
            </p:cNvPr>
            <p:cNvSpPr/>
            <p:nvPr/>
          </p:nvSpPr>
          <p:spPr>
            <a:xfrm>
              <a:off x="0" y="0"/>
              <a:ext cx="2741709" cy="694817"/>
            </a:xfrm>
            <a:custGeom>
              <a:avLst/>
              <a:gdLst/>
              <a:ahLst/>
              <a:cxnLst/>
              <a:rect l="l" t="t" r="r" b="b"/>
              <a:pathLst>
                <a:path w="2741709" h="694817">
                  <a:moveTo>
                    <a:pt x="26030" y="0"/>
                  </a:moveTo>
                  <a:lnTo>
                    <a:pt x="2715679" y="0"/>
                  </a:lnTo>
                  <a:cubicBezTo>
                    <a:pt x="2722583" y="0"/>
                    <a:pt x="2729204" y="2742"/>
                    <a:pt x="2734085" y="7624"/>
                  </a:cubicBezTo>
                  <a:cubicBezTo>
                    <a:pt x="2738967" y="12505"/>
                    <a:pt x="2741709" y="19126"/>
                    <a:pt x="2741709" y="26030"/>
                  </a:cubicBezTo>
                  <a:lnTo>
                    <a:pt x="2741709" y="668787"/>
                  </a:lnTo>
                  <a:cubicBezTo>
                    <a:pt x="2741709" y="683163"/>
                    <a:pt x="2730055" y="694817"/>
                    <a:pt x="2715679" y="694817"/>
                  </a:cubicBezTo>
                  <a:lnTo>
                    <a:pt x="26030" y="694817"/>
                  </a:lnTo>
                  <a:cubicBezTo>
                    <a:pt x="19126" y="694817"/>
                    <a:pt x="12505" y="692075"/>
                    <a:pt x="7624" y="687193"/>
                  </a:cubicBezTo>
                  <a:cubicBezTo>
                    <a:pt x="2742" y="682312"/>
                    <a:pt x="0" y="675691"/>
                    <a:pt x="0" y="668787"/>
                  </a:cubicBezTo>
                  <a:lnTo>
                    <a:pt x="0" y="26030"/>
                  </a:lnTo>
                  <a:cubicBezTo>
                    <a:pt x="0" y="11654"/>
                    <a:pt x="11654" y="0"/>
                    <a:pt x="26030" y="0"/>
                  </a:cubicBezTo>
                  <a:close/>
                </a:path>
              </a:pathLst>
            </a:custGeom>
            <a:gradFill rotWithShape="1">
              <a:gsLst>
                <a:gs pos="0">
                  <a:srgbClr val="0C4A5B">
                    <a:alpha val="100000"/>
                  </a:srgbClr>
                </a:gs>
                <a:gs pos="100000">
                  <a:schemeClr val="bg1"/>
                </a:gs>
              </a:gsLst>
              <a:lin ang="2700000"/>
            </a:gradFill>
          </p:spPr>
          <p:txBody>
            <a:bodyPr/>
            <a:lstStyle/>
            <a:p>
              <a:endParaRPr lang="en-US" dirty="0"/>
            </a:p>
          </p:txBody>
        </p:sp>
        <p:sp>
          <p:nvSpPr>
            <p:cNvPr id="11" name="TextBox 11">
              <a:extLst>
                <a:ext uri="{FF2B5EF4-FFF2-40B4-BE49-F238E27FC236}">
                  <a16:creationId xmlns:a16="http://schemas.microsoft.com/office/drawing/2014/main" id="{0CC6F919-97B7-D23D-C972-E98CE88E2D28}"/>
                </a:ext>
              </a:extLst>
            </p:cNvPr>
            <p:cNvSpPr txBox="1"/>
            <p:nvPr/>
          </p:nvSpPr>
          <p:spPr>
            <a:xfrm>
              <a:off x="0" y="19050"/>
              <a:ext cx="2741709" cy="675767"/>
            </a:xfrm>
            <a:prstGeom prst="rect">
              <a:avLst/>
            </a:prstGeom>
          </p:spPr>
          <p:txBody>
            <a:bodyPr lIns="50800" tIns="50800" rIns="50800" bIns="50800" rtlCol="0" anchor="ctr"/>
            <a:lstStyle/>
            <a:p>
              <a:pPr algn="l">
                <a:lnSpc>
                  <a:spcPts val="1387"/>
                </a:lnSpc>
              </a:pPr>
              <a:endParaRPr/>
            </a:p>
          </p:txBody>
        </p:sp>
      </p:grpSp>
      <p:sp>
        <p:nvSpPr>
          <p:cNvPr id="24" name="TextBox 24">
            <a:extLst>
              <a:ext uri="{FF2B5EF4-FFF2-40B4-BE49-F238E27FC236}">
                <a16:creationId xmlns:a16="http://schemas.microsoft.com/office/drawing/2014/main" id="{58A6D008-2EAF-079D-FFC4-BEC13669B65A}"/>
              </a:ext>
            </a:extLst>
          </p:cNvPr>
          <p:cNvSpPr txBox="1"/>
          <p:nvPr/>
        </p:nvSpPr>
        <p:spPr>
          <a:xfrm>
            <a:off x="1214967" y="1077717"/>
            <a:ext cx="16082433" cy="654025"/>
          </a:xfrm>
          <a:prstGeom prst="rect">
            <a:avLst/>
          </a:prstGeom>
        </p:spPr>
        <p:txBody>
          <a:bodyPr wrap="square" lIns="0" tIns="0" rIns="0" bIns="0" rtlCol="0" anchor="t">
            <a:spAutoFit/>
          </a:bodyPr>
          <a:lstStyle/>
          <a:p>
            <a:pPr>
              <a:lnSpc>
                <a:spcPts val="5092"/>
              </a:lnSpc>
            </a:pPr>
            <a:r>
              <a:rPr lang="en-US" sz="4896" b="1" spc="-205" dirty="0">
                <a:solidFill>
                  <a:srgbClr val="FFFFFF"/>
                </a:solidFill>
                <a:latin typeface="Arial Bold"/>
                <a:ea typeface="Arial Bold"/>
                <a:cs typeface="Arial Bold"/>
                <a:sym typeface="Arial Bold"/>
              </a:rPr>
              <a:t>Bank Accounts Creation</a:t>
            </a:r>
          </a:p>
        </p:txBody>
      </p:sp>
      <p:pic>
        <p:nvPicPr>
          <p:cNvPr id="3" name="Picture 2">
            <a:extLst>
              <a:ext uri="{FF2B5EF4-FFF2-40B4-BE49-F238E27FC236}">
                <a16:creationId xmlns:a16="http://schemas.microsoft.com/office/drawing/2014/main" id="{DF10AF78-2498-12DC-9AFA-880FB50BAD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19400" y="1866900"/>
            <a:ext cx="14630400" cy="7924800"/>
          </a:xfrm>
          <a:prstGeom prst="rect">
            <a:avLst/>
          </a:prstGeom>
        </p:spPr>
      </p:pic>
      <p:sp>
        <p:nvSpPr>
          <p:cNvPr id="4" name="Freeform 2">
            <a:extLst>
              <a:ext uri="{FF2B5EF4-FFF2-40B4-BE49-F238E27FC236}">
                <a16:creationId xmlns:a16="http://schemas.microsoft.com/office/drawing/2014/main" id="{A483FC06-EFA9-3EE2-DC18-0AB63B6E0A85}"/>
              </a:ext>
            </a:extLst>
          </p:cNvPr>
          <p:cNvSpPr/>
          <p:nvPr/>
        </p:nvSpPr>
        <p:spPr>
          <a:xfrm>
            <a:off x="414861" y="1135101"/>
            <a:ext cx="499539" cy="503199"/>
          </a:xfrm>
          <a:custGeom>
            <a:avLst/>
            <a:gdLst/>
            <a:ahLst/>
            <a:cxnLst/>
            <a:rect l="l" t="t" r="r" b="b"/>
            <a:pathLst>
              <a:path w="499539" h="503199">
                <a:moveTo>
                  <a:pt x="0" y="0"/>
                </a:moveTo>
                <a:lnTo>
                  <a:pt x="499540" y="0"/>
                </a:lnTo>
                <a:lnTo>
                  <a:pt x="499540" y="503199"/>
                </a:lnTo>
                <a:lnTo>
                  <a:pt x="0" y="50319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pic>
        <p:nvPicPr>
          <p:cNvPr id="614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7761" y="1837831"/>
            <a:ext cx="2061639" cy="79538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Frame 1"/>
          <p:cNvSpPr/>
          <p:nvPr/>
        </p:nvSpPr>
        <p:spPr>
          <a:xfrm>
            <a:off x="685799" y="2628900"/>
            <a:ext cx="2133601" cy="504534"/>
          </a:xfrm>
          <a:prstGeom prst="fram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5" name="Picture 4">
            <a:extLst>
              <a:ext uri="{FF2B5EF4-FFF2-40B4-BE49-F238E27FC236}">
                <a16:creationId xmlns:a16="http://schemas.microsoft.com/office/drawing/2014/main" id="{E267CAED-A04B-E342-CDAA-F1B4635FEF24}"/>
              </a:ext>
            </a:extLst>
          </p:cNvPr>
          <p:cNvPicPr>
            <a:picLocks noChangeAspect="1"/>
          </p:cNvPicPr>
          <p:nvPr/>
        </p:nvPicPr>
        <p:blipFill>
          <a:blip r:embed="rId6"/>
          <a:stretch>
            <a:fillRect/>
          </a:stretch>
        </p:blipFill>
        <p:spPr>
          <a:xfrm>
            <a:off x="13639800" y="654234"/>
            <a:ext cx="3534478" cy="1262664"/>
          </a:xfrm>
          <a:prstGeom prst="rect">
            <a:avLst/>
          </a:prstGeom>
        </p:spPr>
      </p:pic>
    </p:spTree>
    <p:extLst>
      <p:ext uri="{BB962C8B-B14F-4D97-AF65-F5344CB8AC3E}">
        <p14:creationId xmlns:p14="http://schemas.microsoft.com/office/powerpoint/2010/main" val="209411456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2364D8-7706-47CD-EA2C-04A3FE4D537E}"/>
            </a:ext>
          </a:extLst>
        </p:cNvPr>
        <p:cNvGrpSpPr/>
        <p:nvPr/>
      </p:nvGrpSpPr>
      <p:grpSpPr>
        <a:xfrm>
          <a:off x="0" y="0"/>
          <a:ext cx="0" cy="0"/>
          <a:chOff x="0" y="0"/>
          <a:chExt cx="0" cy="0"/>
        </a:xfrm>
      </p:grpSpPr>
      <p:grpSp>
        <p:nvGrpSpPr>
          <p:cNvPr id="9" name="Group 9">
            <a:extLst>
              <a:ext uri="{FF2B5EF4-FFF2-40B4-BE49-F238E27FC236}">
                <a16:creationId xmlns:a16="http://schemas.microsoft.com/office/drawing/2014/main" id="{4AD2B4C4-53BB-4957-A14E-70D60D6057EC}"/>
              </a:ext>
            </a:extLst>
          </p:cNvPr>
          <p:cNvGrpSpPr/>
          <p:nvPr/>
        </p:nvGrpSpPr>
        <p:grpSpPr>
          <a:xfrm>
            <a:off x="685799" y="495300"/>
            <a:ext cx="17068801" cy="2638134"/>
            <a:chOff x="0" y="0"/>
            <a:chExt cx="2741709" cy="694817"/>
          </a:xfrm>
        </p:grpSpPr>
        <p:sp>
          <p:nvSpPr>
            <p:cNvPr id="10" name="Freeform 10">
              <a:extLst>
                <a:ext uri="{FF2B5EF4-FFF2-40B4-BE49-F238E27FC236}">
                  <a16:creationId xmlns:a16="http://schemas.microsoft.com/office/drawing/2014/main" id="{1271A1E1-52D9-AA99-91DA-39E3BDA81649}"/>
                </a:ext>
              </a:extLst>
            </p:cNvPr>
            <p:cNvSpPr/>
            <p:nvPr/>
          </p:nvSpPr>
          <p:spPr>
            <a:xfrm>
              <a:off x="0" y="0"/>
              <a:ext cx="2741709" cy="694817"/>
            </a:xfrm>
            <a:custGeom>
              <a:avLst/>
              <a:gdLst/>
              <a:ahLst/>
              <a:cxnLst/>
              <a:rect l="l" t="t" r="r" b="b"/>
              <a:pathLst>
                <a:path w="2741709" h="694817">
                  <a:moveTo>
                    <a:pt x="26030" y="0"/>
                  </a:moveTo>
                  <a:lnTo>
                    <a:pt x="2715679" y="0"/>
                  </a:lnTo>
                  <a:cubicBezTo>
                    <a:pt x="2722583" y="0"/>
                    <a:pt x="2729204" y="2742"/>
                    <a:pt x="2734085" y="7624"/>
                  </a:cubicBezTo>
                  <a:cubicBezTo>
                    <a:pt x="2738967" y="12505"/>
                    <a:pt x="2741709" y="19126"/>
                    <a:pt x="2741709" y="26030"/>
                  </a:cubicBezTo>
                  <a:lnTo>
                    <a:pt x="2741709" y="668787"/>
                  </a:lnTo>
                  <a:cubicBezTo>
                    <a:pt x="2741709" y="683163"/>
                    <a:pt x="2730055" y="694817"/>
                    <a:pt x="2715679" y="694817"/>
                  </a:cubicBezTo>
                  <a:lnTo>
                    <a:pt x="26030" y="694817"/>
                  </a:lnTo>
                  <a:cubicBezTo>
                    <a:pt x="19126" y="694817"/>
                    <a:pt x="12505" y="692075"/>
                    <a:pt x="7624" y="687193"/>
                  </a:cubicBezTo>
                  <a:cubicBezTo>
                    <a:pt x="2742" y="682312"/>
                    <a:pt x="0" y="675691"/>
                    <a:pt x="0" y="668787"/>
                  </a:cubicBezTo>
                  <a:lnTo>
                    <a:pt x="0" y="26030"/>
                  </a:lnTo>
                  <a:cubicBezTo>
                    <a:pt x="0" y="11654"/>
                    <a:pt x="11654" y="0"/>
                    <a:pt x="26030" y="0"/>
                  </a:cubicBezTo>
                  <a:close/>
                </a:path>
              </a:pathLst>
            </a:custGeom>
            <a:gradFill rotWithShape="1">
              <a:gsLst>
                <a:gs pos="0">
                  <a:srgbClr val="0C4A5B">
                    <a:alpha val="100000"/>
                  </a:srgbClr>
                </a:gs>
                <a:gs pos="100000">
                  <a:schemeClr val="bg1"/>
                </a:gs>
              </a:gsLst>
              <a:lin ang="2700000"/>
            </a:gradFill>
          </p:spPr>
          <p:txBody>
            <a:bodyPr/>
            <a:lstStyle/>
            <a:p>
              <a:endParaRPr lang="en-US" dirty="0"/>
            </a:p>
          </p:txBody>
        </p:sp>
        <p:sp>
          <p:nvSpPr>
            <p:cNvPr id="11" name="TextBox 11">
              <a:extLst>
                <a:ext uri="{FF2B5EF4-FFF2-40B4-BE49-F238E27FC236}">
                  <a16:creationId xmlns:a16="http://schemas.microsoft.com/office/drawing/2014/main" id="{9304245B-2109-F7E2-3219-734189D00467}"/>
                </a:ext>
              </a:extLst>
            </p:cNvPr>
            <p:cNvSpPr txBox="1"/>
            <p:nvPr/>
          </p:nvSpPr>
          <p:spPr>
            <a:xfrm>
              <a:off x="0" y="19050"/>
              <a:ext cx="2741709" cy="675767"/>
            </a:xfrm>
            <a:prstGeom prst="rect">
              <a:avLst/>
            </a:prstGeom>
          </p:spPr>
          <p:txBody>
            <a:bodyPr lIns="50800" tIns="50800" rIns="50800" bIns="50800" rtlCol="0" anchor="ctr"/>
            <a:lstStyle/>
            <a:p>
              <a:pPr algn="l">
                <a:lnSpc>
                  <a:spcPts val="1387"/>
                </a:lnSpc>
              </a:pPr>
              <a:endParaRPr/>
            </a:p>
          </p:txBody>
        </p:sp>
      </p:grpSp>
      <p:sp>
        <p:nvSpPr>
          <p:cNvPr id="24" name="TextBox 24">
            <a:extLst>
              <a:ext uri="{FF2B5EF4-FFF2-40B4-BE49-F238E27FC236}">
                <a16:creationId xmlns:a16="http://schemas.microsoft.com/office/drawing/2014/main" id="{4C93A99F-7351-750B-DFEC-70E4F4FF7F10}"/>
              </a:ext>
            </a:extLst>
          </p:cNvPr>
          <p:cNvSpPr txBox="1"/>
          <p:nvPr/>
        </p:nvSpPr>
        <p:spPr>
          <a:xfrm>
            <a:off x="1214967" y="1077717"/>
            <a:ext cx="16082433" cy="654025"/>
          </a:xfrm>
          <a:prstGeom prst="rect">
            <a:avLst/>
          </a:prstGeom>
        </p:spPr>
        <p:txBody>
          <a:bodyPr wrap="square" lIns="0" tIns="0" rIns="0" bIns="0" rtlCol="0" anchor="t">
            <a:spAutoFit/>
          </a:bodyPr>
          <a:lstStyle/>
          <a:p>
            <a:pPr>
              <a:lnSpc>
                <a:spcPts val="5092"/>
              </a:lnSpc>
            </a:pPr>
            <a:r>
              <a:rPr lang="en-US" sz="4896" b="1" spc="-205" dirty="0">
                <a:solidFill>
                  <a:srgbClr val="FFFFFF"/>
                </a:solidFill>
                <a:latin typeface="Arial Bold"/>
                <a:ea typeface="Arial Bold"/>
                <a:cs typeface="Arial Bold"/>
                <a:sym typeface="Arial Bold"/>
              </a:rPr>
              <a:t>Bank Accounts Creation</a:t>
            </a:r>
          </a:p>
        </p:txBody>
      </p:sp>
      <p:pic>
        <p:nvPicPr>
          <p:cNvPr id="3" name="Picture 2">
            <a:extLst>
              <a:ext uri="{FF2B5EF4-FFF2-40B4-BE49-F238E27FC236}">
                <a16:creationId xmlns:a16="http://schemas.microsoft.com/office/drawing/2014/main" id="{69981AA2-1572-F1D0-F5C0-7AEFC4E6BD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48200" y="1866900"/>
            <a:ext cx="12725399" cy="7924799"/>
          </a:xfrm>
          <a:prstGeom prst="rect">
            <a:avLst/>
          </a:prstGeom>
        </p:spPr>
      </p:pic>
      <p:sp>
        <p:nvSpPr>
          <p:cNvPr id="4" name="Freeform 2">
            <a:extLst>
              <a:ext uri="{FF2B5EF4-FFF2-40B4-BE49-F238E27FC236}">
                <a16:creationId xmlns:a16="http://schemas.microsoft.com/office/drawing/2014/main" id="{1F387993-29E7-44ED-A528-6C17995BBDC1}"/>
              </a:ext>
            </a:extLst>
          </p:cNvPr>
          <p:cNvSpPr/>
          <p:nvPr/>
        </p:nvSpPr>
        <p:spPr>
          <a:xfrm>
            <a:off x="414861" y="1135101"/>
            <a:ext cx="499539" cy="503199"/>
          </a:xfrm>
          <a:custGeom>
            <a:avLst/>
            <a:gdLst/>
            <a:ahLst/>
            <a:cxnLst/>
            <a:rect l="l" t="t" r="r" b="b"/>
            <a:pathLst>
              <a:path w="499539" h="503199">
                <a:moveTo>
                  <a:pt x="0" y="0"/>
                </a:moveTo>
                <a:lnTo>
                  <a:pt x="499540" y="0"/>
                </a:lnTo>
                <a:lnTo>
                  <a:pt x="499540" y="503199"/>
                </a:lnTo>
                <a:lnTo>
                  <a:pt x="0" y="50319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pic>
        <p:nvPicPr>
          <p:cNvPr id="717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41400" y="1905000"/>
            <a:ext cx="3581400" cy="78866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Frame 1"/>
          <p:cNvSpPr/>
          <p:nvPr/>
        </p:nvSpPr>
        <p:spPr>
          <a:xfrm>
            <a:off x="1214967" y="4000500"/>
            <a:ext cx="3204633" cy="457200"/>
          </a:xfrm>
          <a:prstGeom prst="fram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Frame 5"/>
          <p:cNvSpPr/>
          <p:nvPr/>
        </p:nvSpPr>
        <p:spPr>
          <a:xfrm>
            <a:off x="15697200" y="6362700"/>
            <a:ext cx="1600200" cy="609600"/>
          </a:xfrm>
          <a:prstGeom prst="fram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5" name="Picture 4">
            <a:extLst>
              <a:ext uri="{FF2B5EF4-FFF2-40B4-BE49-F238E27FC236}">
                <a16:creationId xmlns:a16="http://schemas.microsoft.com/office/drawing/2014/main" id="{CF759CA2-C9BA-96A5-C203-A9F3F54968D1}"/>
              </a:ext>
            </a:extLst>
          </p:cNvPr>
          <p:cNvPicPr>
            <a:picLocks noChangeAspect="1"/>
          </p:cNvPicPr>
          <p:nvPr/>
        </p:nvPicPr>
        <p:blipFill>
          <a:blip r:embed="rId6"/>
          <a:stretch>
            <a:fillRect/>
          </a:stretch>
        </p:blipFill>
        <p:spPr>
          <a:xfrm>
            <a:off x="13639800" y="654234"/>
            <a:ext cx="3534478" cy="1262664"/>
          </a:xfrm>
          <a:prstGeom prst="rect">
            <a:avLst/>
          </a:prstGeom>
        </p:spPr>
      </p:pic>
    </p:spTree>
    <p:extLst>
      <p:ext uri="{BB962C8B-B14F-4D97-AF65-F5344CB8AC3E}">
        <p14:creationId xmlns:p14="http://schemas.microsoft.com/office/powerpoint/2010/main" val="410020422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5D7FD8-7B23-B999-84F3-E9AD0762DC4D}"/>
            </a:ext>
          </a:extLst>
        </p:cNvPr>
        <p:cNvGrpSpPr/>
        <p:nvPr/>
      </p:nvGrpSpPr>
      <p:grpSpPr>
        <a:xfrm>
          <a:off x="0" y="0"/>
          <a:ext cx="0" cy="0"/>
          <a:chOff x="0" y="0"/>
          <a:chExt cx="0" cy="0"/>
        </a:xfrm>
      </p:grpSpPr>
      <p:grpSp>
        <p:nvGrpSpPr>
          <p:cNvPr id="9" name="Group 9">
            <a:extLst>
              <a:ext uri="{FF2B5EF4-FFF2-40B4-BE49-F238E27FC236}">
                <a16:creationId xmlns:a16="http://schemas.microsoft.com/office/drawing/2014/main" id="{178F2CBC-7EB5-D2A7-E2F0-619274AF1292}"/>
              </a:ext>
            </a:extLst>
          </p:cNvPr>
          <p:cNvGrpSpPr/>
          <p:nvPr/>
        </p:nvGrpSpPr>
        <p:grpSpPr>
          <a:xfrm>
            <a:off x="685799" y="495300"/>
            <a:ext cx="17068801" cy="2638134"/>
            <a:chOff x="0" y="0"/>
            <a:chExt cx="2741709" cy="694817"/>
          </a:xfrm>
        </p:grpSpPr>
        <p:sp>
          <p:nvSpPr>
            <p:cNvPr id="10" name="Freeform 10">
              <a:extLst>
                <a:ext uri="{FF2B5EF4-FFF2-40B4-BE49-F238E27FC236}">
                  <a16:creationId xmlns:a16="http://schemas.microsoft.com/office/drawing/2014/main" id="{F4815FB8-4F18-B387-F132-6A766C5C37F7}"/>
                </a:ext>
              </a:extLst>
            </p:cNvPr>
            <p:cNvSpPr/>
            <p:nvPr/>
          </p:nvSpPr>
          <p:spPr>
            <a:xfrm>
              <a:off x="0" y="0"/>
              <a:ext cx="2741709" cy="694817"/>
            </a:xfrm>
            <a:custGeom>
              <a:avLst/>
              <a:gdLst/>
              <a:ahLst/>
              <a:cxnLst/>
              <a:rect l="l" t="t" r="r" b="b"/>
              <a:pathLst>
                <a:path w="2741709" h="694817">
                  <a:moveTo>
                    <a:pt x="26030" y="0"/>
                  </a:moveTo>
                  <a:lnTo>
                    <a:pt x="2715679" y="0"/>
                  </a:lnTo>
                  <a:cubicBezTo>
                    <a:pt x="2722583" y="0"/>
                    <a:pt x="2729204" y="2742"/>
                    <a:pt x="2734085" y="7624"/>
                  </a:cubicBezTo>
                  <a:cubicBezTo>
                    <a:pt x="2738967" y="12505"/>
                    <a:pt x="2741709" y="19126"/>
                    <a:pt x="2741709" y="26030"/>
                  </a:cubicBezTo>
                  <a:lnTo>
                    <a:pt x="2741709" y="668787"/>
                  </a:lnTo>
                  <a:cubicBezTo>
                    <a:pt x="2741709" y="683163"/>
                    <a:pt x="2730055" y="694817"/>
                    <a:pt x="2715679" y="694817"/>
                  </a:cubicBezTo>
                  <a:lnTo>
                    <a:pt x="26030" y="694817"/>
                  </a:lnTo>
                  <a:cubicBezTo>
                    <a:pt x="19126" y="694817"/>
                    <a:pt x="12505" y="692075"/>
                    <a:pt x="7624" y="687193"/>
                  </a:cubicBezTo>
                  <a:cubicBezTo>
                    <a:pt x="2742" y="682312"/>
                    <a:pt x="0" y="675691"/>
                    <a:pt x="0" y="668787"/>
                  </a:cubicBezTo>
                  <a:lnTo>
                    <a:pt x="0" y="26030"/>
                  </a:lnTo>
                  <a:cubicBezTo>
                    <a:pt x="0" y="11654"/>
                    <a:pt x="11654" y="0"/>
                    <a:pt x="26030" y="0"/>
                  </a:cubicBezTo>
                  <a:close/>
                </a:path>
              </a:pathLst>
            </a:custGeom>
            <a:gradFill rotWithShape="1">
              <a:gsLst>
                <a:gs pos="0">
                  <a:srgbClr val="0C4A5B">
                    <a:alpha val="100000"/>
                  </a:srgbClr>
                </a:gs>
                <a:gs pos="100000">
                  <a:schemeClr val="bg1"/>
                </a:gs>
              </a:gsLst>
              <a:lin ang="2700000"/>
            </a:gradFill>
          </p:spPr>
          <p:txBody>
            <a:bodyPr/>
            <a:lstStyle/>
            <a:p>
              <a:endParaRPr lang="en-US" dirty="0"/>
            </a:p>
          </p:txBody>
        </p:sp>
        <p:sp>
          <p:nvSpPr>
            <p:cNvPr id="11" name="TextBox 11">
              <a:extLst>
                <a:ext uri="{FF2B5EF4-FFF2-40B4-BE49-F238E27FC236}">
                  <a16:creationId xmlns:a16="http://schemas.microsoft.com/office/drawing/2014/main" id="{CEF52CCF-222C-F2EC-8437-C7CBD8998C54}"/>
                </a:ext>
              </a:extLst>
            </p:cNvPr>
            <p:cNvSpPr txBox="1"/>
            <p:nvPr/>
          </p:nvSpPr>
          <p:spPr>
            <a:xfrm>
              <a:off x="0" y="19050"/>
              <a:ext cx="2741709" cy="675767"/>
            </a:xfrm>
            <a:prstGeom prst="rect">
              <a:avLst/>
            </a:prstGeom>
          </p:spPr>
          <p:txBody>
            <a:bodyPr lIns="50800" tIns="50800" rIns="50800" bIns="50800" rtlCol="0" anchor="ctr"/>
            <a:lstStyle/>
            <a:p>
              <a:pPr algn="l">
                <a:lnSpc>
                  <a:spcPts val="1387"/>
                </a:lnSpc>
              </a:pPr>
              <a:endParaRPr/>
            </a:p>
          </p:txBody>
        </p:sp>
      </p:grpSp>
      <p:sp>
        <p:nvSpPr>
          <p:cNvPr id="24" name="TextBox 24">
            <a:extLst>
              <a:ext uri="{FF2B5EF4-FFF2-40B4-BE49-F238E27FC236}">
                <a16:creationId xmlns:a16="http://schemas.microsoft.com/office/drawing/2014/main" id="{2A985D76-24F2-A5AA-5F34-76B233D9F8D3}"/>
              </a:ext>
            </a:extLst>
          </p:cNvPr>
          <p:cNvSpPr txBox="1"/>
          <p:nvPr/>
        </p:nvSpPr>
        <p:spPr>
          <a:xfrm>
            <a:off x="1214967" y="1077717"/>
            <a:ext cx="16082433" cy="654025"/>
          </a:xfrm>
          <a:prstGeom prst="rect">
            <a:avLst/>
          </a:prstGeom>
        </p:spPr>
        <p:txBody>
          <a:bodyPr wrap="square" lIns="0" tIns="0" rIns="0" bIns="0" rtlCol="0" anchor="t">
            <a:spAutoFit/>
          </a:bodyPr>
          <a:lstStyle/>
          <a:p>
            <a:pPr>
              <a:lnSpc>
                <a:spcPts val="5092"/>
              </a:lnSpc>
            </a:pPr>
            <a:r>
              <a:rPr lang="en-US" sz="4896" b="1" spc="-205" dirty="0">
                <a:solidFill>
                  <a:srgbClr val="FFFFFF"/>
                </a:solidFill>
                <a:latin typeface="Arial Bold"/>
                <a:ea typeface="Arial Bold"/>
                <a:cs typeface="Arial Bold"/>
                <a:sym typeface="Arial Bold"/>
              </a:rPr>
              <a:t>Bank Accounts Creation</a:t>
            </a:r>
          </a:p>
        </p:txBody>
      </p:sp>
      <p:pic>
        <p:nvPicPr>
          <p:cNvPr id="3" name="Picture 2">
            <a:extLst>
              <a:ext uri="{FF2B5EF4-FFF2-40B4-BE49-F238E27FC236}">
                <a16:creationId xmlns:a16="http://schemas.microsoft.com/office/drawing/2014/main" id="{9A87D16B-EDAC-1837-0763-667ACD066C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799" y="1943100"/>
            <a:ext cx="16383001" cy="7848600"/>
          </a:xfrm>
          <a:prstGeom prst="rect">
            <a:avLst/>
          </a:prstGeom>
        </p:spPr>
      </p:pic>
      <p:sp>
        <p:nvSpPr>
          <p:cNvPr id="4" name="Freeform 2">
            <a:extLst>
              <a:ext uri="{FF2B5EF4-FFF2-40B4-BE49-F238E27FC236}">
                <a16:creationId xmlns:a16="http://schemas.microsoft.com/office/drawing/2014/main" id="{42A491FA-D2CF-45AD-7AD4-F4743B1F3286}"/>
              </a:ext>
            </a:extLst>
          </p:cNvPr>
          <p:cNvSpPr/>
          <p:nvPr/>
        </p:nvSpPr>
        <p:spPr>
          <a:xfrm>
            <a:off x="414861" y="1135101"/>
            <a:ext cx="499539" cy="503199"/>
          </a:xfrm>
          <a:custGeom>
            <a:avLst/>
            <a:gdLst/>
            <a:ahLst/>
            <a:cxnLst/>
            <a:rect l="l" t="t" r="r" b="b"/>
            <a:pathLst>
              <a:path w="499539" h="503199">
                <a:moveTo>
                  <a:pt x="0" y="0"/>
                </a:moveTo>
                <a:lnTo>
                  <a:pt x="499540" y="0"/>
                </a:lnTo>
                <a:lnTo>
                  <a:pt x="499540" y="503199"/>
                </a:lnTo>
                <a:lnTo>
                  <a:pt x="0" y="50319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2" name="Frame 1"/>
          <p:cNvSpPr/>
          <p:nvPr/>
        </p:nvSpPr>
        <p:spPr>
          <a:xfrm>
            <a:off x="16459200" y="8877300"/>
            <a:ext cx="990600" cy="609600"/>
          </a:xfrm>
          <a:prstGeom prst="fram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5" name="Picture 4">
            <a:extLst>
              <a:ext uri="{FF2B5EF4-FFF2-40B4-BE49-F238E27FC236}">
                <a16:creationId xmlns:a16="http://schemas.microsoft.com/office/drawing/2014/main" id="{B8906F0D-C0B4-F20D-6A44-426114AA9497}"/>
              </a:ext>
            </a:extLst>
          </p:cNvPr>
          <p:cNvPicPr>
            <a:picLocks noChangeAspect="1"/>
          </p:cNvPicPr>
          <p:nvPr/>
        </p:nvPicPr>
        <p:blipFill>
          <a:blip r:embed="rId5"/>
          <a:stretch>
            <a:fillRect/>
          </a:stretch>
        </p:blipFill>
        <p:spPr>
          <a:xfrm>
            <a:off x="13639800" y="654234"/>
            <a:ext cx="3534478" cy="1262664"/>
          </a:xfrm>
          <a:prstGeom prst="rect">
            <a:avLst/>
          </a:prstGeom>
        </p:spPr>
      </p:pic>
    </p:spTree>
    <p:extLst>
      <p:ext uri="{BB962C8B-B14F-4D97-AF65-F5344CB8AC3E}">
        <p14:creationId xmlns:p14="http://schemas.microsoft.com/office/powerpoint/2010/main" val="253245873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775333-02CA-8A67-A56E-E19BFF28EEC0}"/>
            </a:ext>
          </a:extLst>
        </p:cNvPr>
        <p:cNvGrpSpPr/>
        <p:nvPr/>
      </p:nvGrpSpPr>
      <p:grpSpPr>
        <a:xfrm>
          <a:off x="0" y="0"/>
          <a:ext cx="0" cy="0"/>
          <a:chOff x="0" y="0"/>
          <a:chExt cx="0" cy="0"/>
        </a:xfrm>
      </p:grpSpPr>
      <p:grpSp>
        <p:nvGrpSpPr>
          <p:cNvPr id="9" name="Group 9">
            <a:extLst>
              <a:ext uri="{FF2B5EF4-FFF2-40B4-BE49-F238E27FC236}">
                <a16:creationId xmlns:a16="http://schemas.microsoft.com/office/drawing/2014/main" id="{0E4D0CE6-D247-E71E-D0BA-1E11B99B881E}"/>
              </a:ext>
            </a:extLst>
          </p:cNvPr>
          <p:cNvGrpSpPr/>
          <p:nvPr/>
        </p:nvGrpSpPr>
        <p:grpSpPr>
          <a:xfrm>
            <a:off x="685799" y="495300"/>
            <a:ext cx="17068801" cy="2638134"/>
            <a:chOff x="0" y="0"/>
            <a:chExt cx="2741709" cy="694817"/>
          </a:xfrm>
        </p:grpSpPr>
        <p:sp>
          <p:nvSpPr>
            <p:cNvPr id="10" name="Freeform 10">
              <a:extLst>
                <a:ext uri="{FF2B5EF4-FFF2-40B4-BE49-F238E27FC236}">
                  <a16:creationId xmlns:a16="http://schemas.microsoft.com/office/drawing/2014/main" id="{942A5C01-3155-D8F1-AE51-5D11BA52AF0B}"/>
                </a:ext>
              </a:extLst>
            </p:cNvPr>
            <p:cNvSpPr/>
            <p:nvPr/>
          </p:nvSpPr>
          <p:spPr>
            <a:xfrm>
              <a:off x="0" y="0"/>
              <a:ext cx="2741709" cy="694817"/>
            </a:xfrm>
            <a:custGeom>
              <a:avLst/>
              <a:gdLst/>
              <a:ahLst/>
              <a:cxnLst/>
              <a:rect l="l" t="t" r="r" b="b"/>
              <a:pathLst>
                <a:path w="2741709" h="694817">
                  <a:moveTo>
                    <a:pt x="26030" y="0"/>
                  </a:moveTo>
                  <a:lnTo>
                    <a:pt x="2715679" y="0"/>
                  </a:lnTo>
                  <a:cubicBezTo>
                    <a:pt x="2722583" y="0"/>
                    <a:pt x="2729204" y="2742"/>
                    <a:pt x="2734085" y="7624"/>
                  </a:cubicBezTo>
                  <a:cubicBezTo>
                    <a:pt x="2738967" y="12505"/>
                    <a:pt x="2741709" y="19126"/>
                    <a:pt x="2741709" y="26030"/>
                  </a:cubicBezTo>
                  <a:lnTo>
                    <a:pt x="2741709" y="668787"/>
                  </a:lnTo>
                  <a:cubicBezTo>
                    <a:pt x="2741709" y="683163"/>
                    <a:pt x="2730055" y="694817"/>
                    <a:pt x="2715679" y="694817"/>
                  </a:cubicBezTo>
                  <a:lnTo>
                    <a:pt x="26030" y="694817"/>
                  </a:lnTo>
                  <a:cubicBezTo>
                    <a:pt x="19126" y="694817"/>
                    <a:pt x="12505" y="692075"/>
                    <a:pt x="7624" y="687193"/>
                  </a:cubicBezTo>
                  <a:cubicBezTo>
                    <a:pt x="2742" y="682312"/>
                    <a:pt x="0" y="675691"/>
                    <a:pt x="0" y="668787"/>
                  </a:cubicBezTo>
                  <a:lnTo>
                    <a:pt x="0" y="26030"/>
                  </a:lnTo>
                  <a:cubicBezTo>
                    <a:pt x="0" y="11654"/>
                    <a:pt x="11654" y="0"/>
                    <a:pt x="26030" y="0"/>
                  </a:cubicBezTo>
                  <a:close/>
                </a:path>
              </a:pathLst>
            </a:custGeom>
            <a:gradFill rotWithShape="1">
              <a:gsLst>
                <a:gs pos="0">
                  <a:srgbClr val="0C4A5B">
                    <a:alpha val="100000"/>
                  </a:srgbClr>
                </a:gs>
                <a:gs pos="100000">
                  <a:schemeClr val="bg1"/>
                </a:gs>
              </a:gsLst>
              <a:lin ang="2700000"/>
            </a:gradFill>
          </p:spPr>
          <p:txBody>
            <a:bodyPr/>
            <a:lstStyle/>
            <a:p>
              <a:endParaRPr lang="en-US" dirty="0"/>
            </a:p>
          </p:txBody>
        </p:sp>
        <p:sp>
          <p:nvSpPr>
            <p:cNvPr id="11" name="TextBox 11">
              <a:extLst>
                <a:ext uri="{FF2B5EF4-FFF2-40B4-BE49-F238E27FC236}">
                  <a16:creationId xmlns:a16="http://schemas.microsoft.com/office/drawing/2014/main" id="{C45CA2CE-1F18-1580-BFC7-8C9A07007619}"/>
                </a:ext>
              </a:extLst>
            </p:cNvPr>
            <p:cNvSpPr txBox="1"/>
            <p:nvPr/>
          </p:nvSpPr>
          <p:spPr>
            <a:xfrm>
              <a:off x="0" y="19050"/>
              <a:ext cx="2741709" cy="675767"/>
            </a:xfrm>
            <a:prstGeom prst="rect">
              <a:avLst/>
            </a:prstGeom>
          </p:spPr>
          <p:txBody>
            <a:bodyPr lIns="50800" tIns="50800" rIns="50800" bIns="50800" rtlCol="0" anchor="ctr"/>
            <a:lstStyle/>
            <a:p>
              <a:pPr algn="l">
                <a:lnSpc>
                  <a:spcPts val="1387"/>
                </a:lnSpc>
              </a:pPr>
              <a:endParaRPr/>
            </a:p>
          </p:txBody>
        </p:sp>
      </p:grpSp>
      <p:sp>
        <p:nvSpPr>
          <p:cNvPr id="24" name="TextBox 24">
            <a:extLst>
              <a:ext uri="{FF2B5EF4-FFF2-40B4-BE49-F238E27FC236}">
                <a16:creationId xmlns:a16="http://schemas.microsoft.com/office/drawing/2014/main" id="{43351ECE-C912-A30A-60BE-A78EBEA937FD}"/>
              </a:ext>
            </a:extLst>
          </p:cNvPr>
          <p:cNvSpPr txBox="1"/>
          <p:nvPr/>
        </p:nvSpPr>
        <p:spPr>
          <a:xfrm>
            <a:off x="1214967" y="1077717"/>
            <a:ext cx="16082433" cy="654025"/>
          </a:xfrm>
          <a:prstGeom prst="rect">
            <a:avLst/>
          </a:prstGeom>
        </p:spPr>
        <p:txBody>
          <a:bodyPr wrap="square" lIns="0" tIns="0" rIns="0" bIns="0" rtlCol="0" anchor="t">
            <a:spAutoFit/>
          </a:bodyPr>
          <a:lstStyle/>
          <a:p>
            <a:pPr>
              <a:lnSpc>
                <a:spcPts val="5092"/>
              </a:lnSpc>
            </a:pPr>
            <a:r>
              <a:rPr lang="en-US" sz="4896" b="1" spc="-205" dirty="0">
                <a:solidFill>
                  <a:srgbClr val="FFFFFF"/>
                </a:solidFill>
                <a:latin typeface="Arial Bold"/>
                <a:ea typeface="Arial Bold"/>
                <a:cs typeface="Arial Bold"/>
                <a:sym typeface="Arial Bold"/>
              </a:rPr>
              <a:t>Bank Accounts Creation</a:t>
            </a:r>
          </a:p>
        </p:txBody>
      </p:sp>
      <p:pic>
        <p:nvPicPr>
          <p:cNvPr id="3" name="Picture 2">
            <a:extLst>
              <a:ext uri="{FF2B5EF4-FFF2-40B4-BE49-F238E27FC236}">
                <a16:creationId xmlns:a16="http://schemas.microsoft.com/office/drawing/2014/main" id="{7B083D14-5163-69B5-2920-83522C36B7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0599" y="1866900"/>
            <a:ext cx="16459201" cy="7924799"/>
          </a:xfrm>
          <a:prstGeom prst="rect">
            <a:avLst/>
          </a:prstGeom>
        </p:spPr>
      </p:pic>
      <p:sp>
        <p:nvSpPr>
          <p:cNvPr id="4" name="Freeform 2">
            <a:extLst>
              <a:ext uri="{FF2B5EF4-FFF2-40B4-BE49-F238E27FC236}">
                <a16:creationId xmlns:a16="http://schemas.microsoft.com/office/drawing/2014/main" id="{04EA53A6-6B1F-2545-EE08-F91594C31D5E}"/>
              </a:ext>
            </a:extLst>
          </p:cNvPr>
          <p:cNvSpPr/>
          <p:nvPr/>
        </p:nvSpPr>
        <p:spPr>
          <a:xfrm>
            <a:off x="414861" y="1135101"/>
            <a:ext cx="499539" cy="503199"/>
          </a:xfrm>
          <a:custGeom>
            <a:avLst/>
            <a:gdLst/>
            <a:ahLst/>
            <a:cxnLst/>
            <a:rect l="l" t="t" r="r" b="b"/>
            <a:pathLst>
              <a:path w="499539" h="503199">
                <a:moveTo>
                  <a:pt x="0" y="0"/>
                </a:moveTo>
                <a:lnTo>
                  <a:pt x="499540" y="0"/>
                </a:lnTo>
                <a:lnTo>
                  <a:pt x="499540" y="503199"/>
                </a:lnTo>
                <a:lnTo>
                  <a:pt x="0" y="50319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pic>
        <p:nvPicPr>
          <p:cNvPr id="2" name="Picture 1">
            <a:extLst>
              <a:ext uri="{FF2B5EF4-FFF2-40B4-BE49-F238E27FC236}">
                <a16:creationId xmlns:a16="http://schemas.microsoft.com/office/drawing/2014/main" id="{9AB34C65-351F-2993-FC65-BAC9341533BF}"/>
              </a:ext>
            </a:extLst>
          </p:cNvPr>
          <p:cNvPicPr>
            <a:picLocks noChangeAspect="1"/>
          </p:cNvPicPr>
          <p:nvPr/>
        </p:nvPicPr>
        <p:blipFill>
          <a:blip r:embed="rId5"/>
          <a:stretch>
            <a:fillRect/>
          </a:stretch>
        </p:blipFill>
        <p:spPr>
          <a:xfrm>
            <a:off x="13639800" y="654234"/>
            <a:ext cx="3534478" cy="1262664"/>
          </a:xfrm>
          <a:prstGeom prst="rect">
            <a:avLst/>
          </a:prstGeom>
        </p:spPr>
      </p:pic>
    </p:spTree>
    <p:extLst>
      <p:ext uri="{BB962C8B-B14F-4D97-AF65-F5344CB8AC3E}">
        <p14:creationId xmlns:p14="http://schemas.microsoft.com/office/powerpoint/2010/main" val="114124464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89979C-7142-CA80-A27F-B286DF487571}"/>
            </a:ext>
          </a:extLst>
        </p:cNvPr>
        <p:cNvGrpSpPr/>
        <p:nvPr/>
      </p:nvGrpSpPr>
      <p:grpSpPr>
        <a:xfrm>
          <a:off x="0" y="0"/>
          <a:ext cx="0" cy="0"/>
          <a:chOff x="0" y="0"/>
          <a:chExt cx="0" cy="0"/>
        </a:xfrm>
      </p:grpSpPr>
      <p:grpSp>
        <p:nvGrpSpPr>
          <p:cNvPr id="9" name="Group 9">
            <a:extLst>
              <a:ext uri="{FF2B5EF4-FFF2-40B4-BE49-F238E27FC236}">
                <a16:creationId xmlns:a16="http://schemas.microsoft.com/office/drawing/2014/main" id="{9ED61C99-1A8B-3301-0E92-FB543C7979DC}"/>
              </a:ext>
            </a:extLst>
          </p:cNvPr>
          <p:cNvGrpSpPr/>
          <p:nvPr/>
        </p:nvGrpSpPr>
        <p:grpSpPr>
          <a:xfrm>
            <a:off x="685799" y="495300"/>
            <a:ext cx="17068801" cy="2638134"/>
            <a:chOff x="0" y="0"/>
            <a:chExt cx="2741709" cy="694817"/>
          </a:xfrm>
        </p:grpSpPr>
        <p:sp>
          <p:nvSpPr>
            <p:cNvPr id="10" name="Freeform 10">
              <a:extLst>
                <a:ext uri="{FF2B5EF4-FFF2-40B4-BE49-F238E27FC236}">
                  <a16:creationId xmlns:a16="http://schemas.microsoft.com/office/drawing/2014/main" id="{901EDD39-FE2B-AE46-89FD-CA8662CCE914}"/>
                </a:ext>
              </a:extLst>
            </p:cNvPr>
            <p:cNvSpPr/>
            <p:nvPr/>
          </p:nvSpPr>
          <p:spPr>
            <a:xfrm>
              <a:off x="0" y="0"/>
              <a:ext cx="2741709" cy="694817"/>
            </a:xfrm>
            <a:custGeom>
              <a:avLst/>
              <a:gdLst/>
              <a:ahLst/>
              <a:cxnLst/>
              <a:rect l="l" t="t" r="r" b="b"/>
              <a:pathLst>
                <a:path w="2741709" h="694817">
                  <a:moveTo>
                    <a:pt x="26030" y="0"/>
                  </a:moveTo>
                  <a:lnTo>
                    <a:pt x="2715679" y="0"/>
                  </a:lnTo>
                  <a:cubicBezTo>
                    <a:pt x="2722583" y="0"/>
                    <a:pt x="2729204" y="2742"/>
                    <a:pt x="2734085" y="7624"/>
                  </a:cubicBezTo>
                  <a:cubicBezTo>
                    <a:pt x="2738967" y="12505"/>
                    <a:pt x="2741709" y="19126"/>
                    <a:pt x="2741709" y="26030"/>
                  </a:cubicBezTo>
                  <a:lnTo>
                    <a:pt x="2741709" y="668787"/>
                  </a:lnTo>
                  <a:cubicBezTo>
                    <a:pt x="2741709" y="683163"/>
                    <a:pt x="2730055" y="694817"/>
                    <a:pt x="2715679" y="694817"/>
                  </a:cubicBezTo>
                  <a:lnTo>
                    <a:pt x="26030" y="694817"/>
                  </a:lnTo>
                  <a:cubicBezTo>
                    <a:pt x="19126" y="694817"/>
                    <a:pt x="12505" y="692075"/>
                    <a:pt x="7624" y="687193"/>
                  </a:cubicBezTo>
                  <a:cubicBezTo>
                    <a:pt x="2742" y="682312"/>
                    <a:pt x="0" y="675691"/>
                    <a:pt x="0" y="668787"/>
                  </a:cubicBezTo>
                  <a:lnTo>
                    <a:pt x="0" y="26030"/>
                  </a:lnTo>
                  <a:cubicBezTo>
                    <a:pt x="0" y="11654"/>
                    <a:pt x="11654" y="0"/>
                    <a:pt x="26030" y="0"/>
                  </a:cubicBezTo>
                  <a:close/>
                </a:path>
              </a:pathLst>
            </a:custGeom>
            <a:gradFill rotWithShape="1">
              <a:gsLst>
                <a:gs pos="0">
                  <a:srgbClr val="0C4A5B">
                    <a:alpha val="100000"/>
                  </a:srgbClr>
                </a:gs>
                <a:gs pos="100000">
                  <a:schemeClr val="bg1"/>
                </a:gs>
              </a:gsLst>
              <a:lin ang="2700000"/>
            </a:gradFill>
          </p:spPr>
          <p:txBody>
            <a:bodyPr/>
            <a:lstStyle/>
            <a:p>
              <a:endParaRPr lang="en-US" dirty="0"/>
            </a:p>
          </p:txBody>
        </p:sp>
        <p:sp>
          <p:nvSpPr>
            <p:cNvPr id="11" name="TextBox 11">
              <a:extLst>
                <a:ext uri="{FF2B5EF4-FFF2-40B4-BE49-F238E27FC236}">
                  <a16:creationId xmlns:a16="http://schemas.microsoft.com/office/drawing/2014/main" id="{6B50E6C1-EFD0-B5E2-7FE7-35CB69DBABA5}"/>
                </a:ext>
              </a:extLst>
            </p:cNvPr>
            <p:cNvSpPr txBox="1"/>
            <p:nvPr/>
          </p:nvSpPr>
          <p:spPr>
            <a:xfrm>
              <a:off x="0" y="19050"/>
              <a:ext cx="2741709" cy="675767"/>
            </a:xfrm>
            <a:prstGeom prst="rect">
              <a:avLst/>
            </a:prstGeom>
          </p:spPr>
          <p:txBody>
            <a:bodyPr lIns="50800" tIns="50800" rIns="50800" bIns="50800" rtlCol="0" anchor="ctr"/>
            <a:lstStyle/>
            <a:p>
              <a:pPr algn="l">
                <a:lnSpc>
                  <a:spcPts val="1387"/>
                </a:lnSpc>
              </a:pPr>
              <a:endParaRPr/>
            </a:p>
          </p:txBody>
        </p:sp>
      </p:grpSp>
      <p:sp>
        <p:nvSpPr>
          <p:cNvPr id="24" name="TextBox 24">
            <a:extLst>
              <a:ext uri="{FF2B5EF4-FFF2-40B4-BE49-F238E27FC236}">
                <a16:creationId xmlns:a16="http://schemas.microsoft.com/office/drawing/2014/main" id="{942EC9DA-1BC9-4F8A-322B-6EB5D8DF57BD}"/>
              </a:ext>
            </a:extLst>
          </p:cNvPr>
          <p:cNvSpPr txBox="1"/>
          <p:nvPr/>
        </p:nvSpPr>
        <p:spPr>
          <a:xfrm>
            <a:off x="1214967" y="1077717"/>
            <a:ext cx="16082433" cy="654025"/>
          </a:xfrm>
          <a:prstGeom prst="rect">
            <a:avLst/>
          </a:prstGeom>
        </p:spPr>
        <p:txBody>
          <a:bodyPr wrap="square" lIns="0" tIns="0" rIns="0" bIns="0" rtlCol="0" anchor="t">
            <a:spAutoFit/>
          </a:bodyPr>
          <a:lstStyle/>
          <a:p>
            <a:pPr>
              <a:lnSpc>
                <a:spcPts val="5092"/>
              </a:lnSpc>
            </a:pPr>
            <a:r>
              <a:rPr lang="en-US" sz="4896" b="1" spc="-205" dirty="0">
                <a:solidFill>
                  <a:srgbClr val="FFFFFF"/>
                </a:solidFill>
                <a:latin typeface="Arial Bold"/>
                <a:ea typeface="Arial Bold"/>
                <a:cs typeface="Arial Bold"/>
                <a:sym typeface="Arial Bold"/>
              </a:rPr>
              <a:t>Bank Accounts Creation</a:t>
            </a:r>
          </a:p>
        </p:txBody>
      </p:sp>
      <p:pic>
        <p:nvPicPr>
          <p:cNvPr id="3" name="Picture 2">
            <a:extLst>
              <a:ext uri="{FF2B5EF4-FFF2-40B4-BE49-F238E27FC236}">
                <a16:creationId xmlns:a16="http://schemas.microsoft.com/office/drawing/2014/main" id="{2F2BF91B-DEF2-69B2-9FD6-18F81A2508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0599" y="1943100"/>
            <a:ext cx="16459201" cy="7848600"/>
          </a:xfrm>
          <a:prstGeom prst="rect">
            <a:avLst/>
          </a:prstGeom>
        </p:spPr>
      </p:pic>
      <p:sp>
        <p:nvSpPr>
          <p:cNvPr id="4" name="Freeform 2">
            <a:extLst>
              <a:ext uri="{FF2B5EF4-FFF2-40B4-BE49-F238E27FC236}">
                <a16:creationId xmlns:a16="http://schemas.microsoft.com/office/drawing/2014/main" id="{29143085-AC36-E667-2E8F-96224EE728BE}"/>
              </a:ext>
            </a:extLst>
          </p:cNvPr>
          <p:cNvSpPr/>
          <p:nvPr/>
        </p:nvSpPr>
        <p:spPr>
          <a:xfrm>
            <a:off x="414861" y="1135101"/>
            <a:ext cx="499539" cy="503199"/>
          </a:xfrm>
          <a:custGeom>
            <a:avLst/>
            <a:gdLst/>
            <a:ahLst/>
            <a:cxnLst/>
            <a:rect l="l" t="t" r="r" b="b"/>
            <a:pathLst>
              <a:path w="499539" h="503199">
                <a:moveTo>
                  <a:pt x="0" y="0"/>
                </a:moveTo>
                <a:lnTo>
                  <a:pt x="499540" y="0"/>
                </a:lnTo>
                <a:lnTo>
                  <a:pt x="499540" y="503199"/>
                </a:lnTo>
                <a:lnTo>
                  <a:pt x="0" y="50319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pic>
        <p:nvPicPr>
          <p:cNvPr id="2" name="Picture 1">
            <a:extLst>
              <a:ext uri="{FF2B5EF4-FFF2-40B4-BE49-F238E27FC236}">
                <a16:creationId xmlns:a16="http://schemas.microsoft.com/office/drawing/2014/main" id="{FE6DCC18-2377-424C-EC09-038337E61A03}"/>
              </a:ext>
            </a:extLst>
          </p:cNvPr>
          <p:cNvPicPr>
            <a:picLocks noChangeAspect="1"/>
          </p:cNvPicPr>
          <p:nvPr/>
        </p:nvPicPr>
        <p:blipFill>
          <a:blip r:embed="rId5"/>
          <a:stretch>
            <a:fillRect/>
          </a:stretch>
        </p:blipFill>
        <p:spPr>
          <a:xfrm>
            <a:off x="13639800" y="654234"/>
            <a:ext cx="3534478" cy="1262664"/>
          </a:xfrm>
          <a:prstGeom prst="rect">
            <a:avLst/>
          </a:prstGeom>
        </p:spPr>
      </p:pic>
    </p:spTree>
    <p:extLst>
      <p:ext uri="{BB962C8B-B14F-4D97-AF65-F5344CB8AC3E}">
        <p14:creationId xmlns:p14="http://schemas.microsoft.com/office/powerpoint/2010/main" val="123435863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7770BF-106F-E229-9C5A-F20C76F0F5B5}"/>
            </a:ext>
          </a:extLst>
        </p:cNvPr>
        <p:cNvGrpSpPr/>
        <p:nvPr/>
      </p:nvGrpSpPr>
      <p:grpSpPr>
        <a:xfrm>
          <a:off x="0" y="0"/>
          <a:ext cx="0" cy="0"/>
          <a:chOff x="0" y="0"/>
          <a:chExt cx="0" cy="0"/>
        </a:xfrm>
      </p:grpSpPr>
      <p:grpSp>
        <p:nvGrpSpPr>
          <p:cNvPr id="9" name="Group 9">
            <a:extLst>
              <a:ext uri="{FF2B5EF4-FFF2-40B4-BE49-F238E27FC236}">
                <a16:creationId xmlns:a16="http://schemas.microsoft.com/office/drawing/2014/main" id="{BE1136AF-AAD5-A8F9-E59C-9CB19FAE598F}"/>
              </a:ext>
            </a:extLst>
          </p:cNvPr>
          <p:cNvGrpSpPr/>
          <p:nvPr/>
        </p:nvGrpSpPr>
        <p:grpSpPr>
          <a:xfrm>
            <a:off x="685799" y="495300"/>
            <a:ext cx="17068801" cy="2638134"/>
            <a:chOff x="0" y="0"/>
            <a:chExt cx="2741709" cy="694817"/>
          </a:xfrm>
        </p:grpSpPr>
        <p:sp>
          <p:nvSpPr>
            <p:cNvPr id="10" name="Freeform 10">
              <a:extLst>
                <a:ext uri="{FF2B5EF4-FFF2-40B4-BE49-F238E27FC236}">
                  <a16:creationId xmlns:a16="http://schemas.microsoft.com/office/drawing/2014/main" id="{6958A6FE-11DD-AF7A-DD8A-50727CBC7EA3}"/>
                </a:ext>
              </a:extLst>
            </p:cNvPr>
            <p:cNvSpPr/>
            <p:nvPr/>
          </p:nvSpPr>
          <p:spPr>
            <a:xfrm>
              <a:off x="0" y="0"/>
              <a:ext cx="2741709" cy="694817"/>
            </a:xfrm>
            <a:custGeom>
              <a:avLst/>
              <a:gdLst/>
              <a:ahLst/>
              <a:cxnLst/>
              <a:rect l="l" t="t" r="r" b="b"/>
              <a:pathLst>
                <a:path w="2741709" h="694817">
                  <a:moveTo>
                    <a:pt x="26030" y="0"/>
                  </a:moveTo>
                  <a:lnTo>
                    <a:pt x="2715679" y="0"/>
                  </a:lnTo>
                  <a:cubicBezTo>
                    <a:pt x="2722583" y="0"/>
                    <a:pt x="2729204" y="2742"/>
                    <a:pt x="2734085" y="7624"/>
                  </a:cubicBezTo>
                  <a:cubicBezTo>
                    <a:pt x="2738967" y="12505"/>
                    <a:pt x="2741709" y="19126"/>
                    <a:pt x="2741709" y="26030"/>
                  </a:cubicBezTo>
                  <a:lnTo>
                    <a:pt x="2741709" y="668787"/>
                  </a:lnTo>
                  <a:cubicBezTo>
                    <a:pt x="2741709" y="683163"/>
                    <a:pt x="2730055" y="694817"/>
                    <a:pt x="2715679" y="694817"/>
                  </a:cubicBezTo>
                  <a:lnTo>
                    <a:pt x="26030" y="694817"/>
                  </a:lnTo>
                  <a:cubicBezTo>
                    <a:pt x="19126" y="694817"/>
                    <a:pt x="12505" y="692075"/>
                    <a:pt x="7624" y="687193"/>
                  </a:cubicBezTo>
                  <a:cubicBezTo>
                    <a:pt x="2742" y="682312"/>
                    <a:pt x="0" y="675691"/>
                    <a:pt x="0" y="668787"/>
                  </a:cubicBezTo>
                  <a:lnTo>
                    <a:pt x="0" y="26030"/>
                  </a:lnTo>
                  <a:cubicBezTo>
                    <a:pt x="0" y="11654"/>
                    <a:pt x="11654" y="0"/>
                    <a:pt x="26030" y="0"/>
                  </a:cubicBezTo>
                  <a:close/>
                </a:path>
              </a:pathLst>
            </a:custGeom>
            <a:gradFill rotWithShape="1">
              <a:gsLst>
                <a:gs pos="0">
                  <a:srgbClr val="0C4A5B">
                    <a:alpha val="100000"/>
                  </a:srgbClr>
                </a:gs>
                <a:gs pos="100000">
                  <a:schemeClr val="bg1"/>
                </a:gs>
              </a:gsLst>
              <a:lin ang="2700000"/>
            </a:gradFill>
          </p:spPr>
          <p:txBody>
            <a:bodyPr/>
            <a:lstStyle/>
            <a:p>
              <a:endParaRPr lang="en-US" dirty="0"/>
            </a:p>
          </p:txBody>
        </p:sp>
        <p:sp>
          <p:nvSpPr>
            <p:cNvPr id="11" name="TextBox 11">
              <a:extLst>
                <a:ext uri="{FF2B5EF4-FFF2-40B4-BE49-F238E27FC236}">
                  <a16:creationId xmlns:a16="http://schemas.microsoft.com/office/drawing/2014/main" id="{8D6FCFD8-EC32-899C-C980-D42571C03C48}"/>
                </a:ext>
              </a:extLst>
            </p:cNvPr>
            <p:cNvSpPr txBox="1"/>
            <p:nvPr/>
          </p:nvSpPr>
          <p:spPr>
            <a:xfrm>
              <a:off x="0" y="19050"/>
              <a:ext cx="2741709" cy="675767"/>
            </a:xfrm>
            <a:prstGeom prst="rect">
              <a:avLst/>
            </a:prstGeom>
          </p:spPr>
          <p:txBody>
            <a:bodyPr lIns="50800" tIns="50800" rIns="50800" bIns="50800" rtlCol="0" anchor="ctr"/>
            <a:lstStyle/>
            <a:p>
              <a:pPr algn="l">
                <a:lnSpc>
                  <a:spcPts val="1387"/>
                </a:lnSpc>
              </a:pPr>
              <a:endParaRPr/>
            </a:p>
          </p:txBody>
        </p:sp>
      </p:grpSp>
      <p:sp>
        <p:nvSpPr>
          <p:cNvPr id="24" name="TextBox 24">
            <a:extLst>
              <a:ext uri="{FF2B5EF4-FFF2-40B4-BE49-F238E27FC236}">
                <a16:creationId xmlns:a16="http://schemas.microsoft.com/office/drawing/2014/main" id="{FCF03DCB-42DA-E0BA-9E8A-879B34757902}"/>
              </a:ext>
            </a:extLst>
          </p:cNvPr>
          <p:cNvSpPr txBox="1"/>
          <p:nvPr/>
        </p:nvSpPr>
        <p:spPr>
          <a:xfrm>
            <a:off x="1214967" y="1077717"/>
            <a:ext cx="16082433" cy="654025"/>
          </a:xfrm>
          <a:prstGeom prst="rect">
            <a:avLst/>
          </a:prstGeom>
        </p:spPr>
        <p:txBody>
          <a:bodyPr wrap="square" lIns="0" tIns="0" rIns="0" bIns="0" rtlCol="0" anchor="t">
            <a:spAutoFit/>
          </a:bodyPr>
          <a:lstStyle/>
          <a:p>
            <a:pPr>
              <a:lnSpc>
                <a:spcPts val="5092"/>
              </a:lnSpc>
            </a:pPr>
            <a:r>
              <a:rPr lang="en-US" sz="4896" b="1" spc="-205" dirty="0">
                <a:solidFill>
                  <a:srgbClr val="FFFFFF"/>
                </a:solidFill>
                <a:latin typeface="Arial Bold"/>
                <a:ea typeface="Arial Bold"/>
                <a:cs typeface="Arial Bold"/>
                <a:sym typeface="Arial Bold"/>
              </a:rPr>
              <a:t>Bank Accounts Creation</a:t>
            </a:r>
          </a:p>
        </p:txBody>
      </p:sp>
      <p:pic>
        <p:nvPicPr>
          <p:cNvPr id="3" name="Picture 2">
            <a:extLst>
              <a:ext uri="{FF2B5EF4-FFF2-40B4-BE49-F238E27FC236}">
                <a16:creationId xmlns:a16="http://schemas.microsoft.com/office/drawing/2014/main" id="{E47CD18A-B779-72FC-959D-7D9AB2C705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0600" y="1943100"/>
            <a:ext cx="16459200" cy="7924800"/>
          </a:xfrm>
          <a:prstGeom prst="rect">
            <a:avLst/>
          </a:prstGeom>
        </p:spPr>
      </p:pic>
      <p:sp>
        <p:nvSpPr>
          <p:cNvPr id="4" name="Freeform 2">
            <a:extLst>
              <a:ext uri="{FF2B5EF4-FFF2-40B4-BE49-F238E27FC236}">
                <a16:creationId xmlns:a16="http://schemas.microsoft.com/office/drawing/2014/main" id="{22726171-6E5E-C1E2-9B44-EA7F42AD79B6}"/>
              </a:ext>
            </a:extLst>
          </p:cNvPr>
          <p:cNvSpPr/>
          <p:nvPr/>
        </p:nvSpPr>
        <p:spPr>
          <a:xfrm>
            <a:off x="414861" y="1135101"/>
            <a:ext cx="499539" cy="503199"/>
          </a:xfrm>
          <a:custGeom>
            <a:avLst/>
            <a:gdLst/>
            <a:ahLst/>
            <a:cxnLst/>
            <a:rect l="l" t="t" r="r" b="b"/>
            <a:pathLst>
              <a:path w="499539" h="503199">
                <a:moveTo>
                  <a:pt x="0" y="0"/>
                </a:moveTo>
                <a:lnTo>
                  <a:pt x="499540" y="0"/>
                </a:lnTo>
                <a:lnTo>
                  <a:pt x="499540" y="503199"/>
                </a:lnTo>
                <a:lnTo>
                  <a:pt x="0" y="50319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2" name="Frame 1"/>
          <p:cNvSpPr/>
          <p:nvPr/>
        </p:nvSpPr>
        <p:spPr>
          <a:xfrm>
            <a:off x="15503237" y="4229100"/>
            <a:ext cx="1219200" cy="457200"/>
          </a:xfrm>
          <a:prstGeom prst="fram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5" name="Picture 4">
            <a:extLst>
              <a:ext uri="{FF2B5EF4-FFF2-40B4-BE49-F238E27FC236}">
                <a16:creationId xmlns:a16="http://schemas.microsoft.com/office/drawing/2014/main" id="{C0C18B2C-2C86-1414-0867-4EB8A4C590FB}"/>
              </a:ext>
            </a:extLst>
          </p:cNvPr>
          <p:cNvPicPr>
            <a:picLocks noChangeAspect="1"/>
          </p:cNvPicPr>
          <p:nvPr/>
        </p:nvPicPr>
        <p:blipFill>
          <a:blip r:embed="rId5"/>
          <a:stretch>
            <a:fillRect/>
          </a:stretch>
        </p:blipFill>
        <p:spPr>
          <a:xfrm>
            <a:off x="13639800" y="654234"/>
            <a:ext cx="3534478" cy="1262664"/>
          </a:xfrm>
          <a:prstGeom prst="rect">
            <a:avLst/>
          </a:prstGeom>
        </p:spPr>
      </p:pic>
    </p:spTree>
    <p:extLst>
      <p:ext uri="{BB962C8B-B14F-4D97-AF65-F5344CB8AC3E}">
        <p14:creationId xmlns:p14="http://schemas.microsoft.com/office/powerpoint/2010/main" val="30736052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41519"/>
        </a:solidFill>
        <a:effectLst/>
      </p:bgPr>
    </p:bg>
    <p:spTree>
      <p:nvGrpSpPr>
        <p:cNvPr id="1" name=""/>
        <p:cNvGrpSpPr/>
        <p:nvPr/>
      </p:nvGrpSpPr>
      <p:grpSpPr>
        <a:xfrm>
          <a:off x="0" y="0"/>
          <a:ext cx="0" cy="0"/>
          <a:chOff x="0" y="0"/>
          <a:chExt cx="0" cy="0"/>
        </a:xfrm>
      </p:grpSpPr>
      <p:grpSp>
        <p:nvGrpSpPr>
          <p:cNvPr id="12" name="Group 12"/>
          <p:cNvGrpSpPr/>
          <p:nvPr/>
        </p:nvGrpSpPr>
        <p:grpSpPr>
          <a:xfrm>
            <a:off x="2054482" y="4580882"/>
            <a:ext cx="8679644" cy="4327547"/>
            <a:chOff x="0" y="0"/>
            <a:chExt cx="2285997" cy="1139766"/>
          </a:xfrm>
        </p:grpSpPr>
        <p:sp>
          <p:nvSpPr>
            <p:cNvPr id="13" name="Freeform 13"/>
            <p:cNvSpPr/>
            <p:nvPr/>
          </p:nvSpPr>
          <p:spPr>
            <a:xfrm>
              <a:off x="0" y="0"/>
              <a:ext cx="2285997" cy="1139766"/>
            </a:xfrm>
            <a:custGeom>
              <a:avLst/>
              <a:gdLst/>
              <a:ahLst/>
              <a:cxnLst/>
              <a:rect l="l" t="t" r="r" b="b"/>
              <a:pathLst>
                <a:path w="2285997" h="1139766">
                  <a:moveTo>
                    <a:pt x="24975" y="0"/>
                  </a:moveTo>
                  <a:lnTo>
                    <a:pt x="2261022" y="0"/>
                  </a:lnTo>
                  <a:cubicBezTo>
                    <a:pt x="2267646" y="0"/>
                    <a:pt x="2273998" y="2631"/>
                    <a:pt x="2278682" y="7315"/>
                  </a:cubicBezTo>
                  <a:cubicBezTo>
                    <a:pt x="2283366" y="11999"/>
                    <a:pt x="2285997" y="18351"/>
                    <a:pt x="2285997" y="24975"/>
                  </a:cubicBezTo>
                  <a:lnTo>
                    <a:pt x="2285997" y="1114791"/>
                  </a:lnTo>
                  <a:cubicBezTo>
                    <a:pt x="2285997" y="1121414"/>
                    <a:pt x="2283366" y="1127767"/>
                    <a:pt x="2278682" y="1132451"/>
                  </a:cubicBezTo>
                  <a:cubicBezTo>
                    <a:pt x="2273998" y="1137134"/>
                    <a:pt x="2267646" y="1139766"/>
                    <a:pt x="2261022" y="1139766"/>
                  </a:cubicBezTo>
                  <a:lnTo>
                    <a:pt x="24975" y="1139766"/>
                  </a:lnTo>
                  <a:cubicBezTo>
                    <a:pt x="18351" y="1139766"/>
                    <a:pt x="11999" y="1137134"/>
                    <a:pt x="7315" y="1132451"/>
                  </a:cubicBezTo>
                  <a:cubicBezTo>
                    <a:pt x="2631" y="1127767"/>
                    <a:pt x="0" y="1121414"/>
                    <a:pt x="0" y="1114791"/>
                  </a:cubicBezTo>
                  <a:lnTo>
                    <a:pt x="0" y="24975"/>
                  </a:lnTo>
                  <a:cubicBezTo>
                    <a:pt x="0" y="18351"/>
                    <a:pt x="2631" y="11999"/>
                    <a:pt x="7315" y="7315"/>
                  </a:cubicBezTo>
                  <a:cubicBezTo>
                    <a:pt x="11999" y="2631"/>
                    <a:pt x="18351" y="0"/>
                    <a:pt x="24975" y="0"/>
                  </a:cubicBezTo>
                  <a:close/>
                </a:path>
              </a:pathLst>
            </a:custGeom>
            <a:gradFill rotWithShape="1">
              <a:gsLst>
                <a:gs pos="0">
                  <a:srgbClr val="141519">
                    <a:alpha val="0"/>
                  </a:srgbClr>
                </a:gs>
                <a:gs pos="100000">
                  <a:srgbClr val="141519">
                    <a:alpha val="94500"/>
                  </a:srgbClr>
                </a:gs>
              </a:gsLst>
              <a:lin ang="5400000"/>
            </a:gradFill>
          </p:spPr>
          <p:txBody>
            <a:bodyPr/>
            <a:lstStyle/>
            <a:p>
              <a:endParaRPr lang="en-US"/>
            </a:p>
          </p:txBody>
        </p:sp>
        <p:sp>
          <p:nvSpPr>
            <p:cNvPr id="14" name="TextBox 14"/>
            <p:cNvSpPr txBox="1"/>
            <p:nvPr/>
          </p:nvSpPr>
          <p:spPr>
            <a:xfrm>
              <a:off x="0" y="19050"/>
              <a:ext cx="2285997" cy="1120716"/>
            </a:xfrm>
            <a:prstGeom prst="rect">
              <a:avLst/>
            </a:prstGeom>
          </p:spPr>
          <p:txBody>
            <a:bodyPr lIns="50800" tIns="50800" rIns="50800" bIns="50800" rtlCol="0" anchor="ctr"/>
            <a:lstStyle/>
            <a:p>
              <a:pPr algn="ctr">
                <a:lnSpc>
                  <a:spcPts val="1387"/>
                </a:lnSpc>
              </a:pPr>
              <a:endParaRPr/>
            </a:p>
          </p:txBody>
        </p:sp>
      </p:grpSp>
      <p:sp>
        <p:nvSpPr>
          <p:cNvPr id="15" name="TextBox 15"/>
          <p:cNvSpPr txBox="1"/>
          <p:nvPr/>
        </p:nvSpPr>
        <p:spPr>
          <a:xfrm>
            <a:off x="609600" y="419100"/>
            <a:ext cx="16764000" cy="1513235"/>
          </a:xfrm>
          <a:prstGeom prst="rect">
            <a:avLst/>
          </a:prstGeom>
        </p:spPr>
        <p:txBody>
          <a:bodyPr wrap="square" lIns="0" tIns="0" rIns="0" bIns="0" rtlCol="0" anchor="t">
            <a:spAutoFit/>
          </a:bodyPr>
          <a:lstStyle/>
          <a:p>
            <a:pPr algn="l">
              <a:lnSpc>
                <a:spcPts val="5917"/>
              </a:lnSpc>
            </a:pPr>
            <a:r>
              <a:rPr lang="en-US" sz="5690" b="1" spc="-238" dirty="0">
                <a:solidFill>
                  <a:srgbClr val="FFFFFF"/>
                </a:solidFill>
                <a:latin typeface="Arial Bold"/>
                <a:ea typeface="Arial Bold"/>
                <a:cs typeface="Arial Bold"/>
                <a:sym typeface="Arial Bold"/>
              </a:rPr>
              <a:t>Oracle cash management is an enterprise-wide solution for managing liquidity and controlling cash</a:t>
            </a:r>
          </a:p>
        </p:txBody>
      </p:sp>
      <p:pic>
        <p:nvPicPr>
          <p:cNvPr id="3" name="Picture 2">
            <a:extLst>
              <a:ext uri="{FF2B5EF4-FFF2-40B4-BE49-F238E27FC236}">
                <a16:creationId xmlns:a16="http://schemas.microsoft.com/office/drawing/2014/main" id="{9F73D1C8-56BB-22D1-8B60-C4DD96205A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2120900"/>
            <a:ext cx="17373600" cy="7772400"/>
          </a:xfrm>
          <a:prstGeom prst="rect">
            <a:avLst/>
          </a:prstGeom>
          <a:ln>
            <a:noFill/>
          </a:ln>
          <a:effectLst>
            <a:softEdge rad="112500"/>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E5D70D-5054-3F75-1862-93DDD80D27FE}"/>
            </a:ext>
          </a:extLst>
        </p:cNvPr>
        <p:cNvGrpSpPr/>
        <p:nvPr/>
      </p:nvGrpSpPr>
      <p:grpSpPr>
        <a:xfrm>
          <a:off x="0" y="0"/>
          <a:ext cx="0" cy="0"/>
          <a:chOff x="0" y="0"/>
          <a:chExt cx="0" cy="0"/>
        </a:xfrm>
      </p:grpSpPr>
      <p:grpSp>
        <p:nvGrpSpPr>
          <p:cNvPr id="9" name="Group 9">
            <a:extLst>
              <a:ext uri="{FF2B5EF4-FFF2-40B4-BE49-F238E27FC236}">
                <a16:creationId xmlns:a16="http://schemas.microsoft.com/office/drawing/2014/main" id="{718E97D6-9CA7-57C1-2DAF-FB1CB1D7DFEF}"/>
              </a:ext>
            </a:extLst>
          </p:cNvPr>
          <p:cNvGrpSpPr/>
          <p:nvPr/>
        </p:nvGrpSpPr>
        <p:grpSpPr>
          <a:xfrm>
            <a:off x="685799" y="495300"/>
            <a:ext cx="17068801" cy="2638134"/>
            <a:chOff x="0" y="0"/>
            <a:chExt cx="2741709" cy="694817"/>
          </a:xfrm>
        </p:grpSpPr>
        <p:sp>
          <p:nvSpPr>
            <p:cNvPr id="10" name="Freeform 10">
              <a:extLst>
                <a:ext uri="{FF2B5EF4-FFF2-40B4-BE49-F238E27FC236}">
                  <a16:creationId xmlns:a16="http://schemas.microsoft.com/office/drawing/2014/main" id="{D7FEB71A-9AF5-B587-1E76-2C858D205670}"/>
                </a:ext>
              </a:extLst>
            </p:cNvPr>
            <p:cNvSpPr/>
            <p:nvPr/>
          </p:nvSpPr>
          <p:spPr>
            <a:xfrm>
              <a:off x="0" y="0"/>
              <a:ext cx="2741709" cy="694817"/>
            </a:xfrm>
            <a:custGeom>
              <a:avLst/>
              <a:gdLst/>
              <a:ahLst/>
              <a:cxnLst/>
              <a:rect l="l" t="t" r="r" b="b"/>
              <a:pathLst>
                <a:path w="2741709" h="694817">
                  <a:moveTo>
                    <a:pt x="26030" y="0"/>
                  </a:moveTo>
                  <a:lnTo>
                    <a:pt x="2715679" y="0"/>
                  </a:lnTo>
                  <a:cubicBezTo>
                    <a:pt x="2722583" y="0"/>
                    <a:pt x="2729204" y="2742"/>
                    <a:pt x="2734085" y="7624"/>
                  </a:cubicBezTo>
                  <a:cubicBezTo>
                    <a:pt x="2738967" y="12505"/>
                    <a:pt x="2741709" y="19126"/>
                    <a:pt x="2741709" y="26030"/>
                  </a:cubicBezTo>
                  <a:lnTo>
                    <a:pt x="2741709" y="668787"/>
                  </a:lnTo>
                  <a:cubicBezTo>
                    <a:pt x="2741709" y="683163"/>
                    <a:pt x="2730055" y="694817"/>
                    <a:pt x="2715679" y="694817"/>
                  </a:cubicBezTo>
                  <a:lnTo>
                    <a:pt x="26030" y="694817"/>
                  </a:lnTo>
                  <a:cubicBezTo>
                    <a:pt x="19126" y="694817"/>
                    <a:pt x="12505" y="692075"/>
                    <a:pt x="7624" y="687193"/>
                  </a:cubicBezTo>
                  <a:cubicBezTo>
                    <a:pt x="2742" y="682312"/>
                    <a:pt x="0" y="675691"/>
                    <a:pt x="0" y="668787"/>
                  </a:cubicBezTo>
                  <a:lnTo>
                    <a:pt x="0" y="26030"/>
                  </a:lnTo>
                  <a:cubicBezTo>
                    <a:pt x="0" y="11654"/>
                    <a:pt x="11654" y="0"/>
                    <a:pt x="26030" y="0"/>
                  </a:cubicBezTo>
                  <a:close/>
                </a:path>
              </a:pathLst>
            </a:custGeom>
            <a:gradFill rotWithShape="1">
              <a:gsLst>
                <a:gs pos="0">
                  <a:srgbClr val="0C4A5B">
                    <a:alpha val="100000"/>
                  </a:srgbClr>
                </a:gs>
                <a:gs pos="100000">
                  <a:schemeClr val="bg1"/>
                </a:gs>
              </a:gsLst>
              <a:lin ang="2700000"/>
            </a:gradFill>
          </p:spPr>
          <p:txBody>
            <a:bodyPr/>
            <a:lstStyle/>
            <a:p>
              <a:endParaRPr lang="en-US" dirty="0"/>
            </a:p>
          </p:txBody>
        </p:sp>
        <p:sp>
          <p:nvSpPr>
            <p:cNvPr id="11" name="TextBox 11">
              <a:extLst>
                <a:ext uri="{FF2B5EF4-FFF2-40B4-BE49-F238E27FC236}">
                  <a16:creationId xmlns:a16="http://schemas.microsoft.com/office/drawing/2014/main" id="{B9E4F91F-3ADC-7B05-D3FE-B641D1B924F3}"/>
                </a:ext>
              </a:extLst>
            </p:cNvPr>
            <p:cNvSpPr txBox="1"/>
            <p:nvPr/>
          </p:nvSpPr>
          <p:spPr>
            <a:xfrm>
              <a:off x="0" y="19050"/>
              <a:ext cx="2741709" cy="675767"/>
            </a:xfrm>
            <a:prstGeom prst="rect">
              <a:avLst/>
            </a:prstGeom>
          </p:spPr>
          <p:txBody>
            <a:bodyPr lIns="50800" tIns="50800" rIns="50800" bIns="50800" rtlCol="0" anchor="ctr"/>
            <a:lstStyle/>
            <a:p>
              <a:pPr algn="l">
                <a:lnSpc>
                  <a:spcPts val="1387"/>
                </a:lnSpc>
              </a:pPr>
              <a:endParaRPr/>
            </a:p>
          </p:txBody>
        </p:sp>
      </p:grpSp>
      <p:sp>
        <p:nvSpPr>
          <p:cNvPr id="24" name="TextBox 24">
            <a:extLst>
              <a:ext uri="{FF2B5EF4-FFF2-40B4-BE49-F238E27FC236}">
                <a16:creationId xmlns:a16="http://schemas.microsoft.com/office/drawing/2014/main" id="{A57DBAC6-9AEF-1D50-46EA-17A25C7578D8}"/>
              </a:ext>
            </a:extLst>
          </p:cNvPr>
          <p:cNvSpPr txBox="1"/>
          <p:nvPr/>
        </p:nvSpPr>
        <p:spPr>
          <a:xfrm>
            <a:off x="1214967" y="1077717"/>
            <a:ext cx="16082433" cy="654025"/>
          </a:xfrm>
          <a:prstGeom prst="rect">
            <a:avLst/>
          </a:prstGeom>
        </p:spPr>
        <p:txBody>
          <a:bodyPr wrap="square" lIns="0" tIns="0" rIns="0" bIns="0" rtlCol="0" anchor="t">
            <a:spAutoFit/>
          </a:bodyPr>
          <a:lstStyle/>
          <a:p>
            <a:pPr>
              <a:lnSpc>
                <a:spcPts val="5092"/>
              </a:lnSpc>
            </a:pPr>
            <a:r>
              <a:rPr lang="en-US" sz="4896" b="1" spc="-205" dirty="0">
                <a:solidFill>
                  <a:srgbClr val="FFFFFF"/>
                </a:solidFill>
                <a:latin typeface="Arial Bold"/>
                <a:ea typeface="Arial Bold"/>
                <a:cs typeface="Arial Bold"/>
                <a:sym typeface="Arial Bold"/>
              </a:rPr>
              <a:t>Bank Accounts Creation</a:t>
            </a:r>
          </a:p>
        </p:txBody>
      </p:sp>
      <p:pic>
        <p:nvPicPr>
          <p:cNvPr id="3" name="Picture 2">
            <a:extLst>
              <a:ext uri="{FF2B5EF4-FFF2-40B4-BE49-F238E27FC236}">
                <a16:creationId xmlns:a16="http://schemas.microsoft.com/office/drawing/2014/main" id="{7056C953-E06E-5335-819C-619F2329F1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00399" y="1866900"/>
            <a:ext cx="14401801" cy="7924800"/>
          </a:xfrm>
          <a:prstGeom prst="rect">
            <a:avLst/>
          </a:prstGeom>
        </p:spPr>
      </p:pic>
      <p:sp>
        <p:nvSpPr>
          <p:cNvPr id="4" name="Freeform 2">
            <a:extLst>
              <a:ext uri="{FF2B5EF4-FFF2-40B4-BE49-F238E27FC236}">
                <a16:creationId xmlns:a16="http://schemas.microsoft.com/office/drawing/2014/main" id="{D5957872-496D-5D67-F884-487B7FE36A92}"/>
              </a:ext>
            </a:extLst>
          </p:cNvPr>
          <p:cNvSpPr/>
          <p:nvPr/>
        </p:nvSpPr>
        <p:spPr>
          <a:xfrm>
            <a:off x="414861" y="1135101"/>
            <a:ext cx="499539" cy="503199"/>
          </a:xfrm>
          <a:custGeom>
            <a:avLst/>
            <a:gdLst/>
            <a:ahLst/>
            <a:cxnLst/>
            <a:rect l="l" t="t" r="r" b="b"/>
            <a:pathLst>
              <a:path w="499539" h="503199">
                <a:moveTo>
                  <a:pt x="0" y="0"/>
                </a:moveTo>
                <a:lnTo>
                  <a:pt x="499540" y="0"/>
                </a:lnTo>
                <a:lnTo>
                  <a:pt x="499540" y="503199"/>
                </a:lnTo>
                <a:lnTo>
                  <a:pt x="0" y="50319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pic>
        <p:nvPicPr>
          <p:cNvPr id="8194"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4399" y="2662236"/>
            <a:ext cx="2285999" cy="71294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Frame 1"/>
          <p:cNvSpPr/>
          <p:nvPr/>
        </p:nvSpPr>
        <p:spPr>
          <a:xfrm>
            <a:off x="1066800" y="5219700"/>
            <a:ext cx="1752600" cy="609600"/>
          </a:xfrm>
          <a:prstGeom prst="fram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Frame 4"/>
          <p:cNvSpPr/>
          <p:nvPr/>
        </p:nvSpPr>
        <p:spPr>
          <a:xfrm>
            <a:off x="16764000" y="4229100"/>
            <a:ext cx="838200" cy="609600"/>
          </a:xfrm>
          <a:prstGeom prst="fram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6" name="Picture 5">
            <a:extLst>
              <a:ext uri="{FF2B5EF4-FFF2-40B4-BE49-F238E27FC236}">
                <a16:creationId xmlns:a16="http://schemas.microsoft.com/office/drawing/2014/main" id="{969DC35D-87FF-DE15-91F5-AB69CF4EB154}"/>
              </a:ext>
            </a:extLst>
          </p:cNvPr>
          <p:cNvPicPr>
            <a:picLocks noChangeAspect="1"/>
          </p:cNvPicPr>
          <p:nvPr/>
        </p:nvPicPr>
        <p:blipFill>
          <a:blip r:embed="rId6"/>
          <a:stretch>
            <a:fillRect/>
          </a:stretch>
        </p:blipFill>
        <p:spPr>
          <a:xfrm>
            <a:off x="13639800" y="654234"/>
            <a:ext cx="3534478" cy="1262664"/>
          </a:xfrm>
          <a:prstGeom prst="rect">
            <a:avLst/>
          </a:prstGeom>
        </p:spPr>
      </p:pic>
    </p:spTree>
    <p:extLst>
      <p:ext uri="{BB962C8B-B14F-4D97-AF65-F5344CB8AC3E}">
        <p14:creationId xmlns:p14="http://schemas.microsoft.com/office/powerpoint/2010/main" val="61436159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35CB9D-E1C8-5546-3B30-4014EFB8C983}"/>
            </a:ext>
          </a:extLst>
        </p:cNvPr>
        <p:cNvGrpSpPr/>
        <p:nvPr/>
      </p:nvGrpSpPr>
      <p:grpSpPr>
        <a:xfrm>
          <a:off x="0" y="0"/>
          <a:ext cx="0" cy="0"/>
          <a:chOff x="0" y="0"/>
          <a:chExt cx="0" cy="0"/>
        </a:xfrm>
      </p:grpSpPr>
      <p:grpSp>
        <p:nvGrpSpPr>
          <p:cNvPr id="9" name="Group 9">
            <a:extLst>
              <a:ext uri="{FF2B5EF4-FFF2-40B4-BE49-F238E27FC236}">
                <a16:creationId xmlns:a16="http://schemas.microsoft.com/office/drawing/2014/main" id="{DBDA2617-42B1-67B8-AE8E-8578A2B02644}"/>
              </a:ext>
            </a:extLst>
          </p:cNvPr>
          <p:cNvGrpSpPr/>
          <p:nvPr/>
        </p:nvGrpSpPr>
        <p:grpSpPr>
          <a:xfrm>
            <a:off x="685799" y="495300"/>
            <a:ext cx="17068801" cy="2638134"/>
            <a:chOff x="0" y="0"/>
            <a:chExt cx="2741709" cy="694817"/>
          </a:xfrm>
        </p:grpSpPr>
        <p:sp>
          <p:nvSpPr>
            <p:cNvPr id="10" name="Freeform 10">
              <a:extLst>
                <a:ext uri="{FF2B5EF4-FFF2-40B4-BE49-F238E27FC236}">
                  <a16:creationId xmlns:a16="http://schemas.microsoft.com/office/drawing/2014/main" id="{4C632D30-4367-F07F-0D0B-FE58BDC62533}"/>
                </a:ext>
              </a:extLst>
            </p:cNvPr>
            <p:cNvSpPr/>
            <p:nvPr/>
          </p:nvSpPr>
          <p:spPr>
            <a:xfrm>
              <a:off x="0" y="0"/>
              <a:ext cx="2741709" cy="694817"/>
            </a:xfrm>
            <a:custGeom>
              <a:avLst/>
              <a:gdLst/>
              <a:ahLst/>
              <a:cxnLst/>
              <a:rect l="l" t="t" r="r" b="b"/>
              <a:pathLst>
                <a:path w="2741709" h="694817">
                  <a:moveTo>
                    <a:pt x="26030" y="0"/>
                  </a:moveTo>
                  <a:lnTo>
                    <a:pt x="2715679" y="0"/>
                  </a:lnTo>
                  <a:cubicBezTo>
                    <a:pt x="2722583" y="0"/>
                    <a:pt x="2729204" y="2742"/>
                    <a:pt x="2734085" y="7624"/>
                  </a:cubicBezTo>
                  <a:cubicBezTo>
                    <a:pt x="2738967" y="12505"/>
                    <a:pt x="2741709" y="19126"/>
                    <a:pt x="2741709" y="26030"/>
                  </a:cubicBezTo>
                  <a:lnTo>
                    <a:pt x="2741709" y="668787"/>
                  </a:lnTo>
                  <a:cubicBezTo>
                    <a:pt x="2741709" y="683163"/>
                    <a:pt x="2730055" y="694817"/>
                    <a:pt x="2715679" y="694817"/>
                  </a:cubicBezTo>
                  <a:lnTo>
                    <a:pt x="26030" y="694817"/>
                  </a:lnTo>
                  <a:cubicBezTo>
                    <a:pt x="19126" y="694817"/>
                    <a:pt x="12505" y="692075"/>
                    <a:pt x="7624" y="687193"/>
                  </a:cubicBezTo>
                  <a:cubicBezTo>
                    <a:pt x="2742" y="682312"/>
                    <a:pt x="0" y="675691"/>
                    <a:pt x="0" y="668787"/>
                  </a:cubicBezTo>
                  <a:lnTo>
                    <a:pt x="0" y="26030"/>
                  </a:lnTo>
                  <a:cubicBezTo>
                    <a:pt x="0" y="11654"/>
                    <a:pt x="11654" y="0"/>
                    <a:pt x="26030" y="0"/>
                  </a:cubicBezTo>
                  <a:close/>
                </a:path>
              </a:pathLst>
            </a:custGeom>
            <a:gradFill rotWithShape="1">
              <a:gsLst>
                <a:gs pos="0">
                  <a:srgbClr val="0C4A5B">
                    <a:alpha val="100000"/>
                  </a:srgbClr>
                </a:gs>
                <a:gs pos="100000">
                  <a:schemeClr val="bg1"/>
                </a:gs>
              </a:gsLst>
              <a:lin ang="2700000"/>
            </a:gradFill>
          </p:spPr>
          <p:txBody>
            <a:bodyPr/>
            <a:lstStyle/>
            <a:p>
              <a:endParaRPr lang="en-US" dirty="0"/>
            </a:p>
          </p:txBody>
        </p:sp>
        <p:sp>
          <p:nvSpPr>
            <p:cNvPr id="11" name="TextBox 11">
              <a:extLst>
                <a:ext uri="{FF2B5EF4-FFF2-40B4-BE49-F238E27FC236}">
                  <a16:creationId xmlns:a16="http://schemas.microsoft.com/office/drawing/2014/main" id="{0D02E337-3833-6C98-D52B-1F5377014E1A}"/>
                </a:ext>
              </a:extLst>
            </p:cNvPr>
            <p:cNvSpPr txBox="1"/>
            <p:nvPr/>
          </p:nvSpPr>
          <p:spPr>
            <a:xfrm>
              <a:off x="0" y="19050"/>
              <a:ext cx="2741709" cy="675767"/>
            </a:xfrm>
            <a:prstGeom prst="rect">
              <a:avLst/>
            </a:prstGeom>
          </p:spPr>
          <p:txBody>
            <a:bodyPr lIns="50800" tIns="50800" rIns="50800" bIns="50800" rtlCol="0" anchor="ctr"/>
            <a:lstStyle/>
            <a:p>
              <a:pPr algn="l">
                <a:lnSpc>
                  <a:spcPts val="1387"/>
                </a:lnSpc>
              </a:pPr>
              <a:endParaRPr/>
            </a:p>
          </p:txBody>
        </p:sp>
      </p:grpSp>
      <p:sp>
        <p:nvSpPr>
          <p:cNvPr id="24" name="TextBox 24">
            <a:extLst>
              <a:ext uri="{FF2B5EF4-FFF2-40B4-BE49-F238E27FC236}">
                <a16:creationId xmlns:a16="http://schemas.microsoft.com/office/drawing/2014/main" id="{FA5FE574-41E3-4616-5B6F-57E5280A5844}"/>
              </a:ext>
            </a:extLst>
          </p:cNvPr>
          <p:cNvSpPr txBox="1"/>
          <p:nvPr/>
        </p:nvSpPr>
        <p:spPr>
          <a:xfrm>
            <a:off x="1214967" y="1077717"/>
            <a:ext cx="16082433" cy="654025"/>
          </a:xfrm>
          <a:prstGeom prst="rect">
            <a:avLst/>
          </a:prstGeom>
        </p:spPr>
        <p:txBody>
          <a:bodyPr wrap="square" lIns="0" tIns="0" rIns="0" bIns="0" rtlCol="0" anchor="t">
            <a:spAutoFit/>
          </a:bodyPr>
          <a:lstStyle/>
          <a:p>
            <a:pPr>
              <a:lnSpc>
                <a:spcPts val="5092"/>
              </a:lnSpc>
            </a:pPr>
            <a:r>
              <a:rPr lang="en-US" sz="4896" b="1" spc="-205" dirty="0">
                <a:solidFill>
                  <a:srgbClr val="FFFFFF"/>
                </a:solidFill>
                <a:latin typeface="Arial Bold"/>
                <a:ea typeface="Arial Bold"/>
                <a:cs typeface="Arial Bold"/>
                <a:sym typeface="Arial Bold"/>
              </a:rPr>
              <a:t>Bank Accounts Creation</a:t>
            </a:r>
          </a:p>
        </p:txBody>
      </p:sp>
      <p:pic>
        <p:nvPicPr>
          <p:cNvPr id="3" name="Picture 2">
            <a:extLst>
              <a:ext uri="{FF2B5EF4-FFF2-40B4-BE49-F238E27FC236}">
                <a16:creationId xmlns:a16="http://schemas.microsoft.com/office/drawing/2014/main" id="{C1EE0CA0-86AD-1279-51D7-6A78478687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0600" y="1943100"/>
            <a:ext cx="16459200" cy="7924799"/>
          </a:xfrm>
          <a:prstGeom prst="rect">
            <a:avLst/>
          </a:prstGeom>
        </p:spPr>
      </p:pic>
      <p:sp>
        <p:nvSpPr>
          <p:cNvPr id="4" name="Freeform 2">
            <a:extLst>
              <a:ext uri="{FF2B5EF4-FFF2-40B4-BE49-F238E27FC236}">
                <a16:creationId xmlns:a16="http://schemas.microsoft.com/office/drawing/2014/main" id="{133CF22C-AA64-B66C-B9F2-E8FCCDD1EFA2}"/>
              </a:ext>
            </a:extLst>
          </p:cNvPr>
          <p:cNvSpPr/>
          <p:nvPr/>
        </p:nvSpPr>
        <p:spPr>
          <a:xfrm>
            <a:off x="414861" y="1135101"/>
            <a:ext cx="499539" cy="503199"/>
          </a:xfrm>
          <a:custGeom>
            <a:avLst/>
            <a:gdLst/>
            <a:ahLst/>
            <a:cxnLst/>
            <a:rect l="l" t="t" r="r" b="b"/>
            <a:pathLst>
              <a:path w="499539" h="503199">
                <a:moveTo>
                  <a:pt x="0" y="0"/>
                </a:moveTo>
                <a:lnTo>
                  <a:pt x="499540" y="0"/>
                </a:lnTo>
                <a:lnTo>
                  <a:pt x="499540" y="503199"/>
                </a:lnTo>
                <a:lnTo>
                  <a:pt x="0" y="50319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2" name="Frame 1"/>
          <p:cNvSpPr/>
          <p:nvPr/>
        </p:nvSpPr>
        <p:spPr>
          <a:xfrm>
            <a:off x="990600" y="8267700"/>
            <a:ext cx="457200" cy="533400"/>
          </a:xfrm>
          <a:prstGeom prst="fram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Frame 4"/>
          <p:cNvSpPr/>
          <p:nvPr/>
        </p:nvSpPr>
        <p:spPr>
          <a:xfrm>
            <a:off x="3276600" y="7658100"/>
            <a:ext cx="2133600" cy="457200"/>
          </a:xfrm>
          <a:prstGeom prst="fram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6" name="Picture 5">
            <a:extLst>
              <a:ext uri="{FF2B5EF4-FFF2-40B4-BE49-F238E27FC236}">
                <a16:creationId xmlns:a16="http://schemas.microsoft.com/office/drawing/2014/main" id="{6820B52B-A35D-206C-46ED-7E6F6A7E8D52}"/>
              </a:ext>
            </a:extLst>
          </p:cNvPr>
          <p:cNvPicPr>
            <a:picLocks noChangeAspect="1"/>
          </p:cNvPicPr>
          <p:nvPr/>
        </p:nvPicPr>
        <p:blipFill>
          <a:blip r:embed="rId5"/>
          <a:stretch>
            <a:fillRect/>
          </a:stretch>
        </p:blipFill>
        <p:spPr>
          <a:xfrm>
            <a:off x="13639800" y="654234"/>
            <a:ext cx="3534478" cy="1262664"/>
          </a:xfrm>
          <a:prstGeom prst="rect">
            <a:avLst/>
          </a:prstGeom>
        </p:spPr>
      </p:pic>
    </p:spTree>
    <p:extLst>
      <p:ext uri="{BB962C8B-B14F-4D97-AF65-F5344CB8AC3E}">
        <p14:creationId xmlns:p14="http://schemas.microsoft.com/office/powerpoint/2010/main" val="364326615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C41E6C-EF07-E69C-D518-6342D9F6F2B8}"/>
            </a:ext>
          </a:extLst>
        </p:cNvPr>
        <p:cNvGrpSpPr/>
        <p:nvPr/>
      </p:nvGrpSpPr>
      <p:grpSpPr>
        <a:xfrm>
          <a:off x="0" y="0"/>
          <a:ext cx="0" cy="0"/>
          <a:chOff x="0" y="0"/>
          <a:chExt cx="0" cy="0"/>
        </a:xfrm>
      </p:grpSpPr>
      <p:grpSp>
        <p:nvGrpSpPr>
          <p:cNvPr id="9" name="Group 9">
            <a:extLst>
              <a:ext uri="{FF2B5EF4-FFF2-40B4-BE49-F238E27FC236}">
                <a16:creationId xmlns:a16="http://schemas.microsoft.com/office/drawing/2014/main" id="{B0730EC2-7BAF-3C78-1CEC-EB6C824B7A3D}"/>
              </a:ext>
            </a:extLst>
          </p:cNvPr>
          <p:cNvGrpSpPr/>
          <p:nvPr/>
        </p:nvGrpSpPr>
        <p:grpSpPr>
          <a:xfrm>
            <a:off x="685799" y="495300"/>
            <a:ext cx="17068801" cy="2638134"/>
            <a:chOff x="0" y="0"/>
            <a:chExt cx="2741709" cy="694817"/>
          </a:xfrm>
        </p:grpSpPr>
        <p:sp>
          <p:nvSpPr>
            <p:cNvPr id="10" name="Freeform 10">
              <a:extLst>
                <a:ext uri="{FF2B5EF4-FFF2-40B4-BE49-F238E27FC236}">
                  <a16:creationId xmlns:a16="http://schemas.microsoft.com/office/drawing/2014/main" id="{F98C0DDD-3D1C-C956-4487-06870FBB4688}"/>
                </a:ext>
              </a:extLst>
            </p:cNvPr>
            <p:cNvSpPr/>
            <p:nvPr/>
          </p:nvSpPr>
          <p:spPr>
            <a:xfrm>
              <a:off x="0" y="0"/>
              <a:ext cx="2741709" cy="694817"/>
            </a:xfrm>
            <a:custGeom>
              <a:avLst/>
              <a:gdLst/>
              <a:ahLst/>
              <a:cxnLst/>
              <a:rect l="l" t="t" r="r" b="b"/>
              <a:pathLst>
                <a:path w="2741709" h="694817">
                  <a:moveTo>
                    <a:pt x="26030" y="0"/>
                  </a:moveTo>
                  <a:lnTo>
                    <a:pt x="2715679" y="0"/>
                  </a:lnTo>
                  <a:cubicBezTo>
                    <a:pt x="2722583" y="0"/>
                    <a:pt x="2729204" y="2742"/>
                    <a:pt x="2734085" y="7624"/>
                  </a:cubicBezTo>
                  <a:cubicBezTo>
                    <a:pt x="2738967" y="12505"/>
                    <a:pt x="2741709" y="19126"/>
                    <a:pt x="2741709" y="26030"/>
                  </a:cubicBezTo>
                  <a:lnTo>
                    <a:pt x="2741709" y="668787"/>
                  </a:lnTo>
                  <a:cubicBezTo>
                    <a:pt x="2741709" y="683163"/>
                    <a:pt x="2730055" y="694817"/>
                    <a:pt x="2715679" y="694817"/>
                  </a:cubicBezTo>
                  <a:lnTo>
                    <a:pt x="26030" y="694817"/>
                  </a:lnTo>
                  <a:cubicBezTo>
                    <a:pt x="19126" y="694817"/>
                    <a:pt x="12505" y="692075"/>
                    <a:pt x="7624" y="687193"/>
                  </a:cubicBezTo>
                  <a:cubicBezTo>
                    <a:pt x="2742" y="682312"/>
                    <a:pt x="0" y="675691"/>
                    <a:pt x="0" y="668787"/>
                  </a:cubicBezTo>
                  <a:lnTo>
                    <a:pt x="0" y="26030"/>
                  </a:lnTo>
                  <a:cubicBezTo>
                    <a:pt x="0" y="11654"/>
                    <a:pt x="11654" y="0"/>
                    <a:pt x="26030" y="0"/>
                  </a:cubicBezTo>
                  <a:close/>
                </a:path>
              </a:pathLst>
            </a:custGeom>
            <a:gradFill rotWithShape="1">
              <a:gsLst>
                <a:gs pos="0">
                  <a:srgbClr val="0C4A5B">
                    <a:alpha val="100000"/>
                  </a:srgbClr>
                </a:gs>
                <a:gs pos="100000">
                  <a:schemeClr val="bg1"/>
                </a:gs>
              </a:gsLst>
              <a:lin ang="2700000"/>
            </a:gradFill>
          </p:spPr>
          <p:txBody>
            <a:bodyPr/>
            <a:lstStyle/>
            <a:p>
              <a:endParaRPr lang="en-US" dirty="0"/>
            </a:p>
          </p:txBody>
        </p:sp>
        <p:sp>
          <p:nvSpPr>
            <p:cNvPr id="11" name="TextBox 11">
              <a:extLst>
                <a:ext uri="{FF2B5EF4-FFF2-40B4-BE49-F238E27FC236}">
                  <a16:creationId xmlns:a16="http://schemas.microsoft.com/office/drawing/2014/main" id="{5900893B-F62F-CE06-F623-DB42340B625F}"/>
                </a:ext>
              </a:extLst>
            </p:cNvPr>
            <p:cNvSpPr txBox="1"/>
            <p:nvPr/>
          </p:nvSpPr>
          <p:spPr>
            <a:xfrm>
              <a:off x="0" y="19050"/>
              <a:ext cx="2741709" cy="675767"/>
            </a:xfrm>
            <a:prstGeom prst="rect">
              <a:avLst/>
            </a:prstGeom>
          </p:spPr>
          <p:txBody>
            <a:bodyPr lIns="50800" tIns="50800" rIns="50800" bIns="50800" rtlCol="0" anchor="ctr"/>
            <a:lstStyle/>
            <a:p>
              <a:pPr algn="l">
                <a:lnSpc>
                  <a:spcPts val="1387"/>
                </a:lnSpc>
              </a:pPr>
              <a:endParaRPr/>
            </a:p>
          </p:txBody>
        </p:sp>
      </p:grpSp>
      <p:sp>
        <p:nvSpPr>
          <p:cNvPr id="24" name="TextBox 24">
            <a:extLst>
              <a:ext uri="{FF2B5EF4-FFF2-40B4-BE49-F238E27FC236}">
                <a16:creationId xmlns:a16="http://schemas.microsoft.com/office/drawing/2014/main" id="{CEE8E6CF-3FA9-2354-CE96-A99AF9B5A6BF}"/>
              </a:ext>
            </a:extLst>
          </p:cNvPr>
          <p:cNvSpPr txBox="1"/>
          <p:nvPr/>
        </p:nvSpPr>
        <p:spPr>
          <a:xfrm>
            <a:off x="1214967" y="1077717"/>
            <a:ext cx="16082433" cy="654025"/>
          </a:xfrm>
          <a:prstGeom prst="rect">
            <a:avLst/>
          </a:prstGeom>
        </p:spPr>
        <p:txBody>
          <a:bodyPr wrap="square" lIns="0" tIns="0" rIns="0" bIns="0" rtlCol="0" anchor="t">
            <a:spAutoFit/>
          </a:bodyPr>
          <a:lstStyle/>
          <a:p>
            <a:pPr>
              <a:lnSpc>
                <a:spcPts val="5092"/>
              </a:lnSpc>
            </a:pPr>
            <a:r>
              <a:rPr lang="en-US" sz="4896" b="1" spc="-205" dirty="0">
                <a:solidFill>
                  <a:srgbClr val="FFFFFF"/>
                </a:solidFill>
                <a:latin typeface="Arial Bold"/>
                <a:ea typeface="Arial Bold"/>
                <a:cs typeface="Arial Bold"/>
                <a:sym typeface="Arial Bold"/>
              </a:rPr>
              <a:t>Bank Accounts Creation</a:t>
            </a:r>
          </a:p>
        </p:txBody>
      </p:sp>
      <p:pic>
        <p:nvPicPr>
          <p:cNvPr id="3" name="Picture 2">
            <a:extLst>
              <a:ext uri="{FF2B5EF4-FFF2-40B4-BE49-F238E27FC236}">
                <a16:creationId xmlns:a16="http://schemas.microsoft.com/office/drawing/2014/main" id="{5735EA5D-3A4A-D618-501D-E97332FEF3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1215" y="1856353"/>
            <a:ext cx="16418586" cy="7935347"/>
          </a:xfrm>
          <a:prstGeom prst="rect">
            <a:avLst/>
          </a:prstGeom>
        </p:spPr>
      </p:pic>
      <p:sp>
        <p:nvSpPr>
          <p:cNvPr id="4" name="Freeform 2">
            <a:extLst>
              <a:ext uri="{FF2B5EF4-FFF2-40B4-BE49-F238E27FC236}">
                <a16:creationId xmlns:a16="http://schemas.microsoft.com/office/drawing/2014/main" id="{15FD1432-80A5-042D-2763-3220B02FEDD3}"/>
              </a:ext>
            </a:extLst>
          </p:cNvPr>
          <p:cNvSpPr/>
          <p:nvPr/>
        </p:nvSpPr>
        <p:spPr>
          <a:xfrm>
            <a:off x="414861" y="1135101"/>
            <a:ext cx="499539" cy="503199"/>
          </a:xfrm>
          <a:custGeom>
            <a:avLst/>
            <a:gdLst/>
            <a:ahLst/>
            <a:cxnLst/>
            <a:rect l="l" t="t" r="r" b="b"/>
            <a:pathLst>
              <a:path w="499539" h="503199">
                <a:moveTo>
                  <a:pt x="0" y="0"/>
                </a:moveTo>
                <a:lnTo>
                  <a:pt x="499540" y="0"/>
                </a:lnTo>
                <a:lnTo>
                  <a:pt x="499540" y="503199"/>
                </a:lnTo>
                <a:lnTo>
                  <a:pt x="0" y="50319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2" name="Frame 1"/>
          <p:cNvSpPr/>
          <p:nvPr/>
        </p:nvSpPr>
        <p:spPr>
          <a:xfrm>
            <a:off x="16611600" y="9105900"/>
            <a:ext cx="838201" cy="609600"/>
          </a:xfrm>
          <a:prstGeom prst="fram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5" name="Picture 4">
            <a:extLst>
              <a:ext uri="{FF2B5EF4-FFF2-40B4-BE49-F238E27FC236}">
                <a16:creationId xmlns:a16="http://schemas.microsoft.com/office/drawing/2014/main" id="{F49A77A9-A155-DA96-FA46-5DC06233D4ED}"/>
              </a:ext>
            </a:extLst>
          </p:cNvPr>
          <p:cNvPicPr>
            <a:picLocks noChangeAspect="1"/>
          </p:cNvPicPr>
          <p:nvPr/>
        </p:nvPicPr>
        <p:blipFill>
          <a:blip r:embed="rId5"/>
          <a:stretch>
            <a:fillRect/>
          </a:stretch>
        </p:blipFill>
        <p:spPr>
          <a:xfrm>
            <a:off x="13639800" y="654234"/>
            <a:ext cx="3534478" cy="1262664"/>
          </a:xfrm>
          <a:prstGeom prst="rect">
            <a:avLst/>
          </a:prstGeom>
        </p:spPr>
      </p:pic>
    </p:spTree>
    <p:extLst>
      <p:ext uri="{BB962C8B-B14F-4D97-AF65-F5344CB8AC3E}">
        <p14:creationId xmlns:p14="http://schemas.microsoft.com/office/powerpoint/2010/main" val="390009081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D7FA32-B9A5-F48A-23EB-0BB58052BF82}"/>
            </a:ext>
          </a:extLst>
        </p:cNvPr>
        <p:cNvGrpSpPr/>
        <p:nvPr/>
      </p:nvGrpSpPr>
      <p:grpSpPr>
        <a:xfrm>
          <a:off x="0" y="0"/>
          <a:ext cx="0" cy="0"/>
          <a:chOff x="0" y="0"/>
          <a:chExt cx="0" cy="0"/>
        </a:xfrm>
      </p:grpSpPr>
      <p:grpSp>
        <p:nvGrpSpPr>
          <p:cNvPr id="9" name="Group 9">
            <a:extLst>
              <a:ext uri="{FF2B5EF4-FFF2-40B4-BE49-F238E27FC236}">
                <a16:creationId xmlns:a16="http://schemas.microsoft.com/office/drawing/2014/main" id="{77C172F0-07F5-1DE3-87FC-0D6B3062A263}"/>
              </a:ext>
            </a:extLst>
          </p:cNvPr>
          <p:cNvGrpSpPr/>
          <p:nvPr/>
        </p:nvGrpSpPr>
        <p:grpSpPr>
          <a:xfrm>
            <a:off x="685799" y="495300"/>
            <a:ext cx="17068801" cy="2638134"/>
            <a:chOff x="0" y="0"/>
            <a:chExt cx="2741709" cy="694817"/>
          </a:xfrm>
        </p:grpSpPr>
        <p:sp>
          <p:nvSpPr>
            <p:cNvPr id="10" name="Freeform 10">
              <a:extLst>
                <a:ext uri="{FF2B5EF4-FFF2-40B4-BE49-F238E27FC236}">
                  <a16:creationId xmlns:a16="http://schemas.microsoft.com/office/drawing/2014/main" id="{DDBE3014-8B40-BCD0-8FC9-839959B70099}"/>
                </a:ext>
              </a:extLst>
            </p:cNvPr>
            <p:cNvSpPr/>
            <p:nvPr/>
          </p:nvSpPr>
          <p:spPr>
            <a:xfrm>
              <a:off x="0" y="0"/>
              <a:ext cx="2741709" cy="694817"/>
            </a:xfrm>
            <a:custGeom>
              <a:avLst/>
              <a:gdLst/>
              <a:ahLst/>
              <a:cxnLst/>
              <a:rect l="l" t="t" r="r" b="b"/>
              <a:pathLst>
                <a:path w="2741709" h="694817">
                  <a:moveTo>
                    <a:pt x="26030" y="0"/>
                  </a:moveTo>
                  <a:lnTo>
                    <a:pt x="2715679" y="0"/>
                  </a:lnTo>
                  <a:cubicBezTo>
                    <a:pt x="2722583" y="0"/>
                    <a:pt x="2729204" y="2742"/>
                    <a:pt x="2734085" y="7624"/>
                  </a:cubicBezTo>
                  <a:cubicBezTo>
                    <a:pt x="2738967" y="12505"/>
                    <a:pt x="2741709" y="19126"/>
                    <a:pt x="2741709" y="26030"/>
                  </a:cubicBezTo>
                  <a:lnTo>
                    <a:pt x="2741709" y="668787"/>
                  </a:lnTo>
                  <a:cubicBezTo>
                    <a:pt x="2741709" y="683163"/>
                    <a:pt x="2730055" y="694817"/>
                    <a:pt x="2715679" y="694817"/>
                  </a:cubicBezTo>
                  <a:lnTo>
                    <a:pt x="26030" y="694817"/>
                  </a:lnTo>
                  <a:cubicBezTo>
                    <a:pt x="19126" y="694817"/>
                    <a:pt x="12505" y="692075"/>
                    <a:pt x="7624" y="687193"/>
                  </a:cubicBezTo>
                  <a:cubicBezTo>
                    <a:pt x="2742" y="682312"/>
                    <a:pt x="0" y="675691"/>
                    <a:pt x="0" y="668787"/>
                  </a:cubicBezTo>
                  <a:lnTo>
                    <a:pt x="0" y="26030"/>
                  </a:lnTo>
                  <a:cubicBezTo>
                    <a:pt x="0" y="11654"/>
                    <a:pt x="11654" y="0"/>
                    <a:pt x="26030" y="0"/>
                  </a:cubicBezTo>
                  <a:close/>
                </a:path>
              </a:pathLst>
            </a:custGeom>
            <a:gradFill rotWithShape="1">
              <a:gsLst>
                <a:gs pos="0">
                  <a:srgbClr val="0C4A5B">
                    <a:alpha val="100000"/>
                  </a:srgbClr>
                </a:gs>
                <a:gs pos="100000">
                  <a:schemeClr val="bg1"/>
                </a:gs>
              </a:gsLst>
              <a:lin ang="2700000"/>
            </a:gradFill>
          </p:spPr>
          <p:txBody>
            <a:bodyPr/>
            <a:lstStyle/>
            <a:p>
              <a:endParaRPr lang="en-US" dirty="0"/>
            </a:p>
          </p:txBody>
        </p:sp>
        <p:sp>
          <p:nvSpPr>
            <p:cNvPr id="11" name="TextBox 11">
              <a:extLst>
                <a:ext uri="{FF2B5EF4-FFF2-40B4-BE49-F238E27FC236}">
                  <a16:creationId xmlns:a16="http://schemas.microsoft.com/office/drawing/2014/main" id="{5A3BD84A-36D5-144D-ACF4-5A0ACBB24687}"/>
                </a:ext>
              </a:extLst>
            </p:cNvPr>
            <p:cNvSpPr txBox="1"/>
            <p:nvPr/>
          </p:nvSpPr>
          <p:spPr>
            <a:xfrm>
              <a:off x="0" y="19050"/>
              <a:ext cx="2741709" cy="675767"/>
            </a:xfrm>
            <a:prstGeom prst="rect">
              <a:avLst/>
            </a:prstGeom>
          </p:spPr>
          <p:txBody>
            <a:bodyPr lIns="50800" tIns="50800" rIns="50800" bIns="50800" rtlCol="0" anchor="ctr"/>
            <a:lstStyle/>
            <a:p>
              <a:pPr algn="l">
                <a:lnSpc>
                  <a:spcPts val="1387"/>
                </a:lnSpc>
              </a:pPr>
              <a:endParaRPr/>
            </a:p>
          </p:txBody>
        </p:sp>
      </p:grpSp>
      <p:sp>
        <p:nvSpPr>
          <p:cNvPr id="24" name="TextBox 24">
            <a:extLst>
              <a:ext uri="{FF2B5EF4-FFF2-40B4-BE49-F238E27FC236}">
                <a16:creationId xmlns:a16="http://schemas.microsoft.com/office/drawing/2014/main" id="{F55405F5-28CF-66DF-D1AE-2AA0985C8EA7}"/>
              </a:ext>
            </a:extLst>
          </p:cNvPr>
          <p:cNvSpPr txBox="1"/>
          <p:nvPr/>
        </p:nvSpPr>
        <p:spPr>
          <a:xfrm>
            <a:off x="1214967" y="1077717"/>
            <a:ext cx="16082433" cy="654025"/>
          </a:xfrm>
          <a:prstGeom prst="rect">
            <a:avLst/>
          </a:prstGeom>
        </p:spPr>
        <p:txBody>
          <a:bodyPr wrap="square" lIns="0" tIns="0" rIns="0" bIns="0" rtlCol="0" anchor="t">
            <a:spAutoFit/>
          </a:bodyPr>
          <a:lstStyle/>
          <a:p>
            <a:pPr>
              <a:lnSpc>
                <a:spcPts val="5092"/>
              </a:lnSpc>
            </a:pPr>
            <a:r>
              <a:rPr lang="en-US" sz="4896" b="1" spc="-205" dirty="0">
                <a:solidFill>
                  <a:srgbClr val="FFFFFF"/>
                </a:solidFill>
                <a:latin typeface="Arial Bold"/>
                <a:ea typeface="Arial Bold"/>
                <a:cs typeface="Arial Bold"/>
                <a:sym typeface="Arial Bold"/>
              </a:rPr>
              <a:t>Bank Accounts Creation</a:t>
            </a:r>
          </a:p>
        </p:txBody>
      </p:sp>
      <p:pic>
        <p:nvPicPr>
          <p:cNvPr id="3" name="Picture 2">
            <a:extLst>
              <a:ext uri="{FF2B5EF4-FFF2-40B4-BE49-F238E27FC236}">
                <a16:creationId xmlns:a16="http://schemas.microsoft.com/office/drawing/2014/main" id="{698AA5E6-0821-66A1-6BA0-A31C2DC510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4682" y="1943100"/>
            <a:ext cx="16383001" cy="7776270"/>
          </a:xfrm>
          <a:prstGeom prst="rect">
            <a:avLst/>
          </a:prstGeom>
        </p:spPr>
      </p:pic>
      <p:sp>
        <p:nvSpPr>
          <p:cNvPr id="4" name="Freeform 2">
            <a:extLst>
              <a:ext uri="{FF2B5EF4-FFF2-40B4-BE49-F238E27FC236}">
                <a16:creationId xmlns:a16="http://schemas.microsoft.com/office/drawing/2014/main" id="{0327B37F-2495-E46A-220F-36CBB730C51C}"/>
              </a:ext>
            </a:extLst>
          </p:cNvPr>
          <p:cNvSpPr/>
          <p:nvPr/>
        </p:nvSpPr>
        <p:spPr>
          <a:xfrm>
            <a:off x="414861" y="1135101"/>
            <a:ext cx="499539" cy="503199"/>
          </a:xfrm>
          <a:custGeom>
            <a:avLst/>
            <a:gdLst/>
            <a:ahLst/>
            <a:cxnLst/>
            <a:rect l="l" t="t" r="r" b="b"/>
            <a:pathLst>
              <a:path w="499539" h="503199">
                <a:moveTo>
                  <a:pt x="0" y="0"/>
                </a:moveTo>
                <a:lnTo>
                  <a:pt x="499540" y="0"/>
                </a:lnTo>
                <a:lnTo>
                  <a:pt x="499540" y="503199"/>
                </a:lnTo>
                <a:lnTo>
                  <a:pt x="0" y="50319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2" name="Frame 1"/>
          <p:cNvSpPr/>
          <p:nvPr/>
        </p:nvSpPr>
        <p:spPr>
          <a:xfrm>
            <a:off x="1214967" y="4610100"/>
            <a:ext cx="2214034" cy="1066800"/>
          </a:xfrm>
          <a:prstGeom prst="fram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5" name="Picture 4">
            <a:extLst>
              <a:ext uri="{FF2B5EF4-FFF2-40B4-BE49-F238E27FC236}">
                <a16:creationId xmlns:a16="http://schemas.microsoft.com/office/drawing/2014/main" id="{6F97A952-11F6-AE47-EDE7-63AA6F536A34}"/>
              </a:ext>
            </a:extLst>
          </p:cNvPr>
          <p:cNvPicPr>
            <a:picLocks noChangeAspect="1"/>
          </p:cNvPicPr>
          <p:nvPr/>
        </p:nvPicPr>
        <p:blipFill>
          <a:blip r:embed="rId5"/>
          <a:stretch>
            <a:fillRect/>
          </a:stretch>
        </p:blipFill>
        <p:spPr>
          <a:xfrm>
            <a:off x="13639800" y="654234"/>
            <a:ext cx="3534478" cy="1262664"/>
          </a:xfrm>
          <a:prstGeom prst="rect">
            <a:avLst/>
          </a:prstGeom>
        </p:spPr>
      </p:pic>
    </p:spTree>
    <p:extLst>
      <p:ext uri="{BB962C8B-B14F-4D97-AF65-F5344CB8AC3E}">
        <p14:creationId xmlns:p14="http://schemas.microsoft.com/office/powerpoint/2010/main" val="121706163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141519"/>
        </a:solidFill>
        <a:effectLst/>
      </p:bgPr>
    </p:bg>
    <p:spTree>
      <p:nvGrpSpPr>
        <p:cNvPr id="1" name=""/>
        <p:cNvGrpSpPr/>
        <p:nvPr/>
      </p:nvGrpSpPr>
      <p:grpSpPr>
        <a:xfrm>
          <a:off x="0" y="0"/>
          <a:ext cx="0" cy="0"/>
          <a:chOff x="0" y="0"/>
          <a:chExt cx="0" cy="0"/>
        </a:xfrm>
      </p:grpSpPr>
      <p:grpSp>
        <p:nvGrpSpPr>
          <p:cNvPr id="12" name="Group 12"/>
          <p:cNvGrpSpPr/>
          <p:nvPr/>
        </p:nvGrpSpPr>
        <p:grpSpPr>
          <a:xfrm rot="-851681">
            <a:off x="808966" y="7541919"/>
            <a:ext cx="21825170" cy="18180272"/>
            <a:chOff x="0" y="0"/>
            <a:chExt cx="5748193" cy="4788220"/>
          </a:xfrm>
        </p:grpSpPr>
        <p:sp>
          <p:nvSpPr>
            <p:cNvPr id="13" name="Freeform 13"/>
            <p:cNvSpPr/>
            <p:nvPr/>
          </p:nvSpPr>
          <p:spPr>
            <a:xfrm>
              <a:off x="0" y="0"/>
              <a:ext cx="5748193" cy="4788220"/>
            </a:xfrm>
            <a:custGeom>
              <a:avLst/>
              <a:gdLst/>
              <a:ahLst/>
              <a:cxnLst/>
              <a:rect l="l" t="t" r="r" b="b"/>
              <a:pathLst>
                <a:path w="5748193" h="4788220">
                  <a:moveTo>
                    <a:pt x="0" y="0"/>
                  </a:moveTo>
                  <a:lnTo>
                    <a:pt x="5748193" y="0"/>
                  </a:lnTo>
                  <a:lnTo>
                    <a:pt x="5748193" y="4788220"/>
                  </a:lnTo>
                  <a:lnTo>
                    <a:pt x="0" y="4788220"/>
                  </a:lnTo>
                  <a:close/>
                </a:path>
              </a:pathLst>
            </a:custGeom>
            <a:gradFill rotWithShape="1">
              <a:gsLst>
                <a:gs pos="0">
                  <a:srgbClr val="27DDDF">
                    <a:alpha val="0"/>
                  </a:srgbClr>
                </a:gs>
                <a:gs pos="100000">
                  <a:srgbClr val="27DDDF">
                    <a:alpha val="100000"/>
                  </a:srgbClr>
                </a:gs>
              </a:gsLst>
              <a:lin ang="5400000"/>
            </a:gradFill>
          </p:spPr>
          <p:txBody>
            <a:bodyPr/>
            <a:lstStyle/>
            <a:p>
              <a:endParaRPr lang="en-US"/>
            </a:p>
          </p:txBody>
        </p:sp>
        <p:sp>
          <p:nvSpPr>
            <p:cNvPr id="14" name="TextBox 14"/>
            <p:cNvSpPr txBox="1"/>
            <p:nvPr/>
          </p:nvSpPr>
          <p:spPr>
            <a:xfrm>
              <a:off x="0" y="19050"/>
              <a:ext cx="5748193" cy="4769170"/>
            </a:xfrm>
            <a:prstGeom prst="rect">
              <a:avLst/>
            </a:prstGeom>
          </p:spPr>
          <p:txBody>
            <a:bodyPr lIns="50800" tIns="50800" rIns="50800" bIns="50800" rtlCol="0" anchor="ctr"/>
            <a:lstStyle/>
            <a:p>
              <a:pPr algn="ctr">
                <a:lnSpc>
                  <a:spcPts val="1387"/>
                </a:lnSpc>
              </a:pPr>
              <a:endParaRPr/>
            </a:p>
          </p:txBody>
        </p:sp>
      </p:grpSp>
      <p:grpSp>
        <p:nvGrpSpPr>
          <p:cNvPr id="5" name="Group 9">
            <a:extLst>
              <a:ext uri="{FF2B5EF4-FFF2-40B4-BE49-F238E27FC236}">
                <a16:creationId xmlns:a16="http://schemas.microsoft.com/office/drawing/2014/main" id="{960C096B-09C1-6AD5-95F7-EA367CB64C0B}"/>
              </a:ext>
            </a:extLst>
          </p:cNvPr>
          <p:cNvGrpSpPr/>
          <p:nvPr/>
        </p:nvGrpSpPr>
        <p:grpSpPr>
          <a:xfrm>
            <a:off x="685799" y="495300"/>
            <a:ext cx="17068801" cy="2638134"/>
            <a:chOff x="0" y="0"/>
            <a:chExt cx="2741709" cy="694817"/>
          </a:xfrm>
        </p:grpSpPr>
        <p:sp>
          <p:nvSpPr>
            <p:cNvPr id="6" name="Freeform 10">
              <a:extLst>
                <a:ext uri="{FF2B5EF4-FFF2-40B4-BE49-F238E27FC236}">
                  <a16:creationId xmlns:a16="http://schemas.microsoft.com/office/drawing/2014/main" id="{CC3E4E54-02C0-077E-0815-CC73D00309BB}"/>
                </a:ext>
              </a:extLst>
            </p:cNvPr>
            <p:cNvSpPr/>
            <p:nvPr/>
          </p:nvSpPr>
          <p:spPr>
            <a:xfrm>
              <a:off x="0" y="0"/>
              <a:ext cx="2741709" cy="694817"/>
            </a:xfrm>
            <a:custGeom>
              <a:avLst/>
              <a:gdLst/>
              <a:ahLst/>
              <a:cxnLst/>
              <a:rect l="l" t="t" r="r" b="b"/>
              <a:pathLst>
                <a:path w="2741709" h="694817">
                  <a:moveTo>
                    <a:pt x="26030" y="0"/>
                  </a:moveTo>
                  <a:lnTo>
                    <a:pt x="2715679" y="0"/>
                  </a:lnTo>
                  <a:cubicBezTo>
                    <a:pt x="2722583" y="0"/>
                    <a:pt x="2729204" y="2742"/>
                    <a:pt x="2734085" y="7624"/>
                  </a:cubicBezTo>
                  <a:cubicBezTo>
                    <a:pt x="2738967" y="12505"/>
                    <a:pt x="2741709" y="19126"/>
                    <a:pt x="2741709" y="26030"/>
                  </a:cubicBezTo>
                  <a:lnTo>
                    <a:pt x="2741709" y="668787"/>
                  </a:lnTo>
                  <a:cubicBezTo>
                    <a:pt x="2741709" y="683163"/>
                    <a:pt x="2730055" y="694817"/>
                    <a:pt x="2715679" y="694817"/>
                  </a:cubicBezTo>
                  <a:lnTo>
                    <a:pt x="26030" y="694817"/>
                  </a:lnTo>
                  <a:cubicBezTo>
                    <a:pt x="19126" y="694817"/>
                    <a:pt x="12505" y="692075"/>
                    <a:pt x="7624" y="687193"/>
                  </a:cubicBezTo>
                  <a:cubicBezTo>
                    <a:pt x="2742" y="682312"/>
                    <a:pt x="0" y="675691"/>
                    <a:pt x="0" y="668787"/>
                  </a:cubicBezTo>
                  <a:lnTo>
                    <a:pt x="0" y="26030"/>
                  </a:lnTo>
                  <a:cubicBezTo>
                    <a:pt x="0" y="11654"/>
                    <a:pt x="11654" y="0"/>
                    <a:pt x="26030" y="0"/>
                  </a:cubicBezTo>
                  <a:close/>
                </a:path>
              </a:pathLst>
            </a:custGeom>
            <a:gradFill rotWithShape="1">
              <a:gsLst>
                <a:gs pos="0">
                  <a:srgbClr val="0C4A5B">
                    <a:alpha val="100000"/>
                  </a:srgbClr>
                </a:gs>
                <a:gs pos="100000">
                  <a:schemeClr val="bg1"/>
                </a:gs>
              </a:gsLst>
              <a:lin ang="2700000"/>
            </a:gradFill>
          </p:spPr>
          <p:txBody>
            <a:bodyPr/>
            <a:lstStyle/>
            <a:p>
              <a:endParaRPr lang="en-US" dirty="0"/>
            </a:p>
          </p:txBody>
        </p:sp>
        <p:sp>
          <p:nvSpPr>
            <p:cNvPr id="7" name="TextBox 11">
              <a:extLst>
                <a:ext uri="{FF2B5EF4-FFF2-40B4-BE49-F238E27FC236}">
                  <a16:creationId xmlns:a16="http://schemas.microsoft.com/office/drawing/2014/main" id="{53ECA52F-4EEB-65EF-E83C-5A2B59E2B1A4}"/>
                </a:ext>
              </a:extLst>
            </p:cNvPr>
            <p:cNvSpPr txBox="1"/>
            <p:nvPr/>
          </p:nvSpPr>
          <p:spPr>
            <a:xfrm>
              <a:off x="0" y="19050"/>
              <a:ext cx="2741709" cy="675767"/>
            </a:xfrm>
            <a:prstGeom prst="rect">
              <a:avLst/>
            </a:prstGeom>
          </p:spPr>
          <p:txBody>
            <a:bodyPr lIns="50800" tIns="50800" rIns="50800" bIns="50800" rtlCol="0" anchor="ctr"/>
            <a:lstStyle/>
            <a:p>
              <a:pPr algn="l">
                <a:lnSpc>
                  <a:spcPts val="1387"/>
                </a:lnSpc>
              </a:pPr>
              <a:endParaRPr/>
            </a:p>
          </p:txBody>
        </p:sp>
      </p:grpSp>
      <p:pic>
        <p:nvPicPr>
          <p:cNvPr id="9" name="Picture 8">
            <a:extLst>
              <a:ext uri="{FF2B5EF4-FFF2-40B4-BE49-F238E27FC236}">
                <a16:creationId xmlns:a16="http://schemas.microsoft.com/office/drawing/2014/main" id="{6B18B880-B287-177D-0EED-B96BCDD291E0}"/>
              </a:ext>
            </a:extLst>
          </p:cNvPr>
          <p:cNvPicPr>
            <a:picLocks noChangeAspect="1"/>
          </p:cNvPicPr>
          <p:nvPr/>
        </p:nvPicPr>
        <p:blipFill>
          <a:blip r:embed="rId2"/>
          <a:stretch>
            <a:fillRect/>
          </a:stretch>
        </p:blipFill>
        <p:spPr>
          <a:xfrm>
            <a:off x="13639800" y="654234"/>
            <a:ext cx="3534478" cy="1262664"/>
          </a:xfrm>
          <a:prstGeom prst="rect">
            <a:avLst/>
          </a:prstGeom>
        </p:spPr>
      </p:pic>
      <p:sp>
        <p:nvSpPr>
          <p:cNvPr id="11" name="TextBox 11"/>
          <p:cNvSpPr txBox="1"/>
          <p:nvPr/>
        </p:nvSpPr>
        <p:spPr>
          <a:xfrm>
            <a:off x="4313757" y="771234"/>
            <a:ext cx="9558399" cy="1282402"/>
          </a:xfrm>
          <a:prstGeom prst="rect">
            <a:avLst/>
          </a:prstGeom>
        </p:spPr>
        <p:txBody>
          <a:bodyPr lIns="0" tIns="0" rIns="0" bIns="0" rtlCol="0" anchor="t">
            <a:spAutoFit/>
          </a:bodyPr>
          <a:lstStyle/>
          <a:p>
            <a:pPr algn="ctr">
              <a:lnSpc>
                <a:spcPts val="10048"/>
              </a:lnSpc>
            </a:pPr>
            <a:r>
              <a:rPr lang="en-US" sz="9662" b="1" spc="-405" dirty="0">
                <a:solidFill>
                  <a:srgbClr val="FFFFFF"/>
                </a:solidFill>
                <a:latin typeface="Arial Bold"/>
                <a:ea typeface="Arial Bold"/>
                <a:cs typeface="Arial Bold"/>
                <a:sym typeface="Arial Bold"/>
              </a:rPr>
              <a:t>Payables</a:t>
            </a:r>
          </a:p>
        </p:txBody>
      </p:sp>
      <p:sp>
        <p:nvSpPr>
          <p:cNvPr id="2" name="Freeform 2"/>
          <p:cNvSpPr/>
          <p:nvPr/>
        </p:nvSpPr>
        <p:spPr>
          <a:xfrm>
            <a:off x="-6858000" y="-7658100"/>
            <a:ext cx="11404113" cy="11487660"/>
          </a:xfrm>
          <a:custGeom>
            <a:avLst/>
            <a:gdLst/>
            <a:ahLst/>
            <a:cxnLst/>
            <a:rect l="l" t="t" r="r" b="b"/>
            <a:pathLst>
              <a:path w="11404113" h="11487660">
                <a:moveTo>
                  <a:pt x="0" y="0"/>
                </a:moveTo>
                <a:lnTo>
                  <a:pt x="11404113" y="0"/>
                </a:lnTo>
                <a:lnTo>
                  <a:pt x="11404113" y="11487660"/>
                </a:lnTo>
                <a:lnTo>
                  <a:pt x="0" y="1148766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8" name="Freeform 2">
            <a:extLst>
              <a:ext uri="{FF2B5EF4-FFF2-40B4-BE49-F238E27FC236}">
                <a16:creationId xmlns:a16="http://schemas.microsoft.com/office/drawing/2014/main" id="{853D1537-D9D2-EEB1-20D8-4B68AC6920EE}"/>
              </a:ext>
            </a:extLst>
          </p:cNvPr>
          <p:cNvSpPr/>
          <p:nvPr/>
        </p:nvSpPr>
        <p:spPr>
          <a:xfrm>
            <a:off x="414861" y="1135101"/>
            <a:ext cx="499539" cy="503199"/>
          </a:xfrm>
          <a:custGeom>
            <a:avLst/>
            <a:gdLst/>
            <a:ahLst/>
            <a:cxnLst/>
            <a:rect l="l" t="t" r="r" b="b"/>
            <a:pathLst>
              <a:path w="499539" h="503199">
                <a:moveTo>
                  <a:pt x="0" y="0"/>
                </a:moveTo>
                <a:lnTo>
                  <a:pt x="499540" y="0"/>
                </a:lnTo>
                <a:lnTo>
                  <a:pt x="499540" y="503199"/>
                </a:lnTo>
                <a:lnTo>
                  <a:pt x="0" y="50319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pic>
        <p:nvPicPr>
          <p:cNvPr id="4" name="Picture 3">
            <a:extLst>
              <a:ext uri="{FF2B5EF4-FFF2-40B4-BE49-F238E27FC236}">
                <a16:creationId xmlns:a16="http://schemas.microsoft.com/office/drawing/2014/main" id="{337F09A7-13BF-91D3-AA80-349006981FA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600200" y="2170636"/>
            <a:ext cx="15087600" cy="7697264"/>
          </a:xfrm>
          <a:prstGeom prst="rect">
            <a:avLst/>
          </a:prstGeom>
        </p:spPr>
      </p:pic>
      <p:sp>
        <p:nvSpPr>
          <p:cNvPr id="3" name="Callout: Left Arrow 2">
            <a:extLst>
              <a:ext uri="{FF2B5EF4-FFF2-40B4-BE49-F238E27FC236}">
                <a16:creationId xmlns:a16="http://schemas.microsoft.com/office/drawing/2014/main" id="{637A104B-5222-D387-2F6D-2E5BAB2532A8}"/>
              </a:ext>
            </a:extLst>
          </p:cNvPr>
          <p:cNvSpPr/>
          <p:nvPr/>
        </p:nvSpPr>
        <p:spPr>
          <a:xfrm>
            <a:off x="8686800" y="4762500"/>
            <a:ext cx="6705600" cy="3306530"/>
          </a:xfrm>
          <a:prstGeom prst="leftArrowCallou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b="1" dirty="0">
                <a:solidFill>
                  <a:schemeClr val="accent3">
                    <a:lumMod val="50000"/>
                  </a:schemeClr>
                </a:solidFill>
                <a:ea typeface="Calibri"/>
                <a:cs typeface="Calibri"/>
              </a:rPr>
              <a:t>Here we create an Invoice to show the outflow of cash</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141519"/>
        </a:solidFill>
        <a:effectLst/>
      </p:bgPr>
    </p:bg>
    <p:spTree>
      <p:nvGrpSpPr>
        <p:cNvPr id="1" name="">
          <a:extLst>
            <a:ext uri="{FF2B5EF4-FFF2-40B4-BE49-F238E27FC236}">
              <a16:creationId xmlns:a16="http://schemas.microsoft.com/office/drawing/2014/main" id="{4DB15360-FB76-DC8C-1454-335C04786373}"/>
            </a:ext>
          </a:extLst>
        </p:cNvPr>
        <p:cNvGrpSpPr/>
        <p:nvPr/>
      </p:nvGrpSpPr>
      <p:grpSpPr>
        <a:xfrm>
          <a:off x="0" y="0"/>
          <a:ext cx="0" cy="0"/>
          <a:chOff x="0" y="0"/>
          <a:chExt cx="0" cy="0"/>
        </a:xfrm>
      </p:grpSpPr>
      <p:grpSp>
        <p:nvGrpSpPr>
          <p:cNvPr id="12" name="Group 12">
            <a:extLst>
              <a:ext uri="{FF2B5EF4-FFF2-40B4-BE49-F238E27FC236}">
                <a16:creationId xmlns:a16="http://schemas.microsoft.com/office/drawing/2014/main" id="{B701F6C6-03F3-DAD2-B494-20E12D59DB4B}"/>
              </a:ext>
            </a:extLst>
          </p:cNvPr>
          <p:cNvGrpSpPr/>
          <p:nvPr/>
        </p:nvGrpSpPr>
        <p:grpSpPr>
          <a:xfrm rot="-851681">
            <a:off x="808966" y="7541919"/>
            <a:ext cx="21825170" cy="18180272"/>
            <a:chOff x="0" y="0"/>
            <a:chExt cx="5748193" cy="4788220"/>
          </a:xfrm>
        </p:grpSpPr>
        <p:sp>
          <p:nvSpPr>
            <p:cNvPr id="13" name="Freeform 13">
              <a:extLst>
                <a:ext uri="{FF2B5EF4-FFF2-40B4-BE49-F238E27FC236}">
                  <a16:creationId xmlns:a16="http://schemas.microsoft.com/office/drawing/2014/main" id="{12597260-4404-65F5-70FD-D3702BA3FB50}"/>
                </a:ext>
              </a:extLst>
            </p:cNvPr>
            <p:cNvSpPr/>
            <p:nvPr/>
          </p:nvSpPr>
          <p:spPr>
            <a:xfrm>
              <a:off x="0" y="0"/>
              <a:ext cx="5748193" cy="4788220"/>
            </a:xfrm>
            <a:custGeom>
              <a:avLst/>
              <a:gdLst/>
              <a:ahLst/>
              <a:cxnLst/>
              <a:rect l="l" t="t" r="r" b="b"/>
              <a:pathLst>
                <a:path w="5748193" h="4788220">
                  <a:moveTo>
                    <a:pt x="0" y="0"/>
                  </a:moveTo>
                  <a:lnTo>
                    <a:pt x="5748193" y="0"/>
                  </a:lnTo>
                  <a:lnTo>
                    <a:pt x="5748193" y="4788220"/>
                  </a:lnTo>
                  <a:lnTo>
                    <a:pt x="0" y="4788220"/>
                  </a:lnTo>
                  <a:close/>
                </a:path>
              </a:pathLst>
            </a:custGeom>
            <a:gradFill rotWithShape="1">
              <a:gsLst>
                <a:gs pos="0">
                  <a:srgbClr val="27DDDF">
                    <a:alpha val="0"/>
                  </a:srgbClr>
                </a:gs>
                <a:gs pos="100000">
                  <a:srgbClr val="27DDDF">
                    <a:alpha val="100000"/>
                  </a:srgbClr>
                </a:gs>
              </a:gsLst>
              <a:lin ang="5400000"/>
            </a:gradFill>
          </p:spPr>
          <p:txBody>
            <a:bodyPr/>
            <a:lstStyle/>
            <a:p>
              <a:endParaRPr lang="en-US"/>
            </a:p>
          </p:txBody>
        </p:sp>
        <p:sp>
          <p:nvSpPr>
            <p:cNvPr id="14" name="TextBox 14">
              <a:extLst>
                <a:ext uri="{FF2B5EF4-FFF2-40B4-BE49-F238E27FC236}">
                  <a16:creationId xmlns:a16="http://schemas.microsoft.com/office/drawing/2014/main" id="{31683938-A26E-5541-FC87-DF1DC6DE8528}"/>
                </a:ext>
              </a:extLst>
            </p:cNvPr>
            <p:cNvSpPr txBox="1"/>
            <p:nvPr/>
          </p:nvSpPr>
          <p:spPr>
            <a:xfrm>
              <a:off x="0" y="19050"/>
              <a:ext cx="5748193" cy="4769170"/>
            </a:xfrm>
            <a:prstGeom prst="rect">
              <a:avLst/>
            </a:prstGeom>
          </p:spPr>
          <p:txBody>
            <a:bodyPr lIns="50800" tIns="50800" rIns="50800" bIns="50800" rtlCol="0" anchor="ctr"/>
            <a:lstStyle/>
            <a:p>
              <a:pPr algn="ctr">
                <a:lnSpc>
                  <a:spcPts val="1387"/>
                </a:lnSpc>
              </a:pPr>
              <a:endParaRPr/>
            </a:p>
          </p:txBody>
        </p:sp>
      </p:grpSp>
      <p:grpSp>
        <p:nvGrpSpPr>
          <p:cNvPr id="3" name="Group 9">
            <a:extLst>
              <a:ext uri="{FF2B5EF4-FFF2-40B4-BE49-F238E27FC236}">
                <a16:creationId xmlns:a16="http://schemas.microsoft.com/office/drawing/2014/main" id="{F15FABEF-3389-A22E-8F65-0C5B5A63DACA}"/>
              </a:ext>
            </a:extLst>
          </p:cNvPr>
          <p:cNvGrpSpPr/>
          <p:nvPr/>
        </p:nvGrpSpPr>
        <p:grpSpPr>
          <a:xfrm>
            <a:off x="685799" y="495300"/>
            <a:ext cx="17068801" cy="2638134"/>
            <a:chOff x="0" y="0"/>
            <a:chExt cx="2741709" cy="694817"/>
          </a:xfrm>
        </p:grpSpPr>
        <p:sp>
          <p:nvSpPr>
            <p:cNvPr id="5" name="Freeform 10">
              <a:extLst>
                <a:ext uri="{FF2B5EF4-FFF2-40B4-BE49-F238E27FC236}">
                  <a16:creationId xmlns:a16="http://schemas.microsoft.com/office/drawing/2014/main" id="{E11CDC96-8B91-C29C-30BE-0C3211CA41B4}"/>
                </a:ext>
              </a:extLst>
            </p:cNvPr>
            <p:cNvSpPr/>
            <p:nvPr/>
          </p:nvSpPr>
          <p:spPr>
            <a:xfrm>
              <a:off x="0" y="0"/>
              <a:ext cx="2741709" cy="694817"/>
            </a:xfrm>
            <a:custGeom>
              <a:avLst/>
              <a:gdLst/>
              <a:ahLst/>
              <a:cxnLst/>
              <a:rect l="l" t="t" r="r" b="b"/>
              <a:pathLst>
                <a:path w="2741709" h="694817">
                  <a:moveTo>
                    <a:pt x="26030" y="0"/>
                  </a:moveTo>
                  <a:lnTo>
                    <a:pt x="2715679" y="0"/>
                  </a:lnTo>
                  <a:cubicBezTo>
                    <a:pt x="2722583" y="0"/>
                    <a:pt x="2729204" y="2742"/>
                    <a:pt x="2734085" y="7624"/>
                  </a:cubicBezTo>
                  <a:cubicBezTo>
                    <a:pt x="2738967" y="12505"/>
                    <a:pt x="2741709" y="19126"/>
                    <a:pt x="2741709" y="26030"/>
                  </a:cubicBezTo>
                  <a:lnTo>
                    <a:pt x="2741709" y="668787"/>
                  </a:lnTo>
                  <a:cubicBezTo>
                    <a:pt x="2741709" y="683163"/>
                    <a:pt x="2730055" y="694817"/>
                    <a:pt x="2715679" y="694817"/>
                  </a:cubicBezTo>
                  <a:lnTo>
                    <a:pt x="26030" y="694817"/>
                  </a:lnTo>
                  <a:cubicBezTo>
                    <a:pt x="19126" y="694817"/>
                    <a:pt x="12505" y="692075"/>
                    <a:pt x="7624" y="687193"/>
                  </a:cubicBezTo>
                  <a:cubicBezTo>
                    <a:pt x="2742" y="682312"/>
                    <a:pt x="0" y="675691"/>
                    <a:pt x="0" y="668787"/>
                  </a:cubicBezTo>
                  <a:lnTo>
                    <a:pt x="0" y="26030"/>
                  </a:lnTo>
                  <a:cubicBezTo>
                    <a:pt x="0" y="11654"/>
                    <a:pt x="11654" y="0"/>
                    <a:pt x="26030" y="0"/>
                  </a:cubicBezTo>
                  <a:close/>
                </a:path>
              </a:pathLst>
            </a:custGeom>
            <a:gradFill rotWithShape="1">
              <a:gsLst>
                <a:gs pos="0">
                  <a:srgbClr val="0C4A5B">
                    <a:alpha val="100000"/>
                  </a:srgbClr>
                </a:gs>
                <a:gs pos="100000">
                  <a:schemeClr val="bg1"/>
                </a:gs>
              </a:gsLst>
              <a:lin ang="2700000"/>
            </a:gradFill>
          </p:spPr>
          <p:txBody>
            <a:bodyPr/>
            <a:lstStyle/>
            <a:p>
              <a:endParaRPr lang="en-US" dirty="0"/>
            </a:p>
          </p:txBody>
        </p:sp>
        <p:sp>
          <p:nvSpPr>
            <p:cNvPr id="6" name="TextBox 11">
              <a:extLst>
                <a:ext uri="{FF2B5EF4-FFF2-40B4-BE49-F238E27FC236}">
                  <a16:creationId xmlns:a16="http://schemas.microsoft.com/office/drawing/2014/main" id="{C7CC8144-A2B8-6D14-82EE-1A25B5235D04}"/>
                </a:ext>
              </a:extLst>
            </p:cNvPr>
            <p:cNvSpPr txBox="1"/>
            <p:nvPr/>
          </p:nvSpPr>
          <p:spPr>
            <a:xfrm>
              <a:off x="0" y="19050"/>
              <a:ext cx="2741709" cy="675767"/>
            </a:xfrm>
            <a:prstGeom prst="rect">
              <a:avLst/>
            </a:prstGeom>
          </p:spPr>
          <p:txBody>
            <a:bodyPr lIns="50800" tIns="50800" rIns="50800" bIns="50800" rtlCol="0" anchor="ctr"/>
            <a:lstStyle/>
            <a:p>
              <a:pPr algn="l">
                <a:lnSpc>
                  <a:spcPts val="1387"/>
                </a:lnSpc>
              </a:pPr>
              <a:endParaRPr/>
            </a:p>
          </p:txBody>
        </p:sp>
      </p:grpSp>
      <p:pic>
        <p:nvPicPr>
          <p:cNvPr id="7" name="Picture 6">
            <a:extLst>
              <a:ext uri="{FF2B5EF4-FFF2-40B4-BE49-F238E27FC236}">
                <a16:creationId xmlns:a16="http://schemas.microsoft.com/office/drawing/2014/main" id="{22A72B38-958A-4B45-E1CF-CD4723D7C639}"/>
              </a:ext>
            </a:extLst>
          </p:cNvPr>
          <p:cNvPicPr>
            <a:picLocks noChangeAspect="1"/>
          </p:cNvPicPr>
          <p:nvPr/>
        </p:nvPicPr>
        <p:blipFill>
          <a:blip r:embed="rId2"/>
          <a:stretch>
            <a:fillRect/>
          </a:stretch>
        </p:blipFill>
        <p:spPr>
          <a:xfrm>
            <a:off x="13639800" y="654234"/>
            <a:ext cx="3534478" cy="1262664"/>
          </a:xfrm>
          <a:prstGeom prst="rect">
            <a:avLst/>
          </a:prstGeom>
        </p:spPr>
      </p:pic>
      <p:sp>
        <p:nvSpPr>
          <p:cNvPr id="8" name="TextBox 11">
            <a:extLst>
              <a:ext uri="{FF2B5EF4-FFF2-40B4-BE49-F238E27FC236}">
                <a16:creationId xmlns:a16="http://schemas.microsoft.com/office/drawing/2014/main" id="{BD7BE29B-FF26-7D7C-DCC6-20A9DE7DFF0B}"/>
              </a:ext>
            </a:extLst>
          </p:cNvPr>
          <p:cNvSpPr txBox="1"/>
          <p:nvPr/>
        </p:nvSpPr>
        <p:spPr>
          <a:xfrm>
            <a:off x="4313757" y="771234"/>
            <a:ext cx="9558399" cy="1282402"/>
          </a:xfrm>
          <a:prstGeom prst="rect">
            <a:avLst/>
          </a:prstGeom>
        </p:spPr>
        <p:txBody>
          <a:bodyPr lIns="0" tIns="0" rIns="0" bIns="0" rtlCol="0" anchor="t">
            <a:spAutoFit/>
          </a:bodyPr>
          <a:lstStyle/>
          <a:p>
            <a:pPr algn="ctr">
              <a:lnSpc>
                <a:spcPts val="10048"/>
              </a:lnSpc>
            </a:pPr>
            <a:r>
              <a:rPr lang="en-US" sz="9662" b="1" spc="-405" dirty="0">
                <a:solidFill>
                  <a:srgbClr val="FFFFFF"/>
                </a:solidFill>
                <a:latin typeface="Arial Bold"/>
                <a:ea typeface="Arial Bold"/>
                <a:cs typeface="Arial Bold"/>
                <a:sym typeface="Arial Bold"/>
              </a:rPr>
              <a:t>Payables</a:t>
            </a:r>
          </a:p>
        </p:txBody>
      </p:sp>
      <p:sp>
        <p:nvSpPr>
          <p:cNvPr id="2" name="Freeform 2">
            <a:extLst>
              <a:ext uri="{FF2B5EF4-FFF2-40B4-BE49-F238E27FC236}">
                <a16:creationId xmlns:a16="http://schemas.microsoft.com/office/drawing/2014/main" id="{F92E1279-1D03-BDC4-11DC-02ECC14B49A6}"/>
              </a:ext>
            </a:extLst>
          </p:cNvPr>
          <p:cNvSpPr/>
          <p:nvPr/>
        </p:nvSpPr>
        <p:spPr>
          <a:xfrm>
            <a:off x="-6858000" y="-7658100"/>
            <a:ext cx="11404113" cy="11487660"/>
          </a:xfrm>
          <a:custGeom>
            <a:avLst/>
            <a:gdLst/>
            <a:ahLst/>
            <a:cxnLst/>
            <a:rect l="l" t="t" r="r" b="b"/>
            <a:pathLst>
              <a:path w="11404113" h="11487660">
                <a:moveTo>
                  <a:pt x="0" y="0"/>
                </a:moveTo>
                <a:lnTo>
                  <a:pt x="11404113" y="0"/>
                </a:lnTo>
                <a:lnTo>
                  <a:pt x="11404113" y="11487660"/>
                </a:lnTo>
                <a:lnTo>
                  <a:pt x="0" y="1148766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pic>
        <p:nvPicPr>
          <p:cNvPr id="4" name="Picture 3">
            <a:extLst>
              <a:ext uri="{FF2B5EF4-FFF2-40B4-BE49-F238E27FC236}">
                <a16:creationId xmlns:a16="http://schemas.microsoft.com/office/drawing/2014/main" id="{B5A05FC1-7C9D-86DB-0BF5-2BA730C38A3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76400" y="2120502"/>
            <a:ext cx="15497878" cy="7747398"/>
          </a:xfrm>
          <a:prstGeom prst="rect">
            <a:avLst/>
          </a:prstGeom>
        </p:spPr>
      </p:pic>
      <p:sp>
        <p:nvSpPr>
          <p:cNvPr id="9" name="Freeform 2">
            <a:extLst>
              <a:ext uri="{FF2B5EF4-FFF2-40B4-BE49-F238E27FC236}">
                <a16:creationId xmlns:a16="http://schemas.microsoft.com/office/drawing/2014/main" id="{32BAC6F2-2746-F4E6-2F21-C5C7430FAA49}"/>
              </a:ext>
            </a:extLst>
          </p:cNvPr>
          <p:cNvSpPr/>
          <p:nvPr/>
        </p:nvSpPr>
        <p:spPr>
          <a:xfrm>
            <a:off x="414861" y="1135101"/>
            <a:ext cx="499539" cy="503199"/>
          </a:xfrm>
          <a:custGeom>
            <a:avLst/>
            <a:gdLst/>
            <a:ahLst/>
            <a:cxnLst/>
            <a:rect l="l" t="t" r="r" b="b"/>
            <a:pathLst>
              <a:path w="499539" h="503199">
                <a:moveTo>
                  <a:pt x="0" y="0"/>
                </a:moveTo>
                <a:lnTo>
                  <a:pt x="499540" y="0"/>
                </a:lnTo>
                <a:lnTo>
                  <a:pt x="499540" y="503199"/>
                </a:lnTo>
                <a:lnTo>
                  <a:pt x="0" y="50319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0" name="Rectangle: Rounded Corners 9">
            <a:extLst>
              <a:ext uri="{FF2B5EF4-FFF2-40B4-BE49-F238E27FC236}">
                <a16:creationId xmlns:a16="http://schemas.microsoft.com/office/drawing/2014/main" id="{1E88372F-B734-C873-41DC-7EB38D97FD2C}"/>
              </a:ext>
            </a:extLst>
          </p:cNvPr>
          <p:cNvSpPr/>
          <p:nvPr/>
        </p:nvSpPr>
        <p:spPr>
          <a:xfrm>
            <a:off x="1851691" y="9337819"/>
            <a:ext cx="1322637" cy="449696"/>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1306022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141519"/>
        </a:solidFill>
        <a:effectLst/>
      </p:bgPr>
    </p:bg>
    <p:spTree>
      <p:nvGrpSpPr>
        <p:cNvPr id="1" name="">
          <a:extLst>
            <a:ext uri="{FF2B5EF4-FFF2-40B4-BE49-F238E27FC236}">
              <a16:creationId xmlns:a16="http://schemas.microsoft.com/office/drawing/2014/main" id="{750B1758-558A-1550-1005-AF1FD7F4B860}"/>
            </a:ext>
          </a:extLst>
        </p:cNvPr>
        <p:cNvGrpSpPr/>
        <p:nvPr/>
      </p:nvGrpSpPr>
      <p:grpSpPr>
        <a:xfrm>
          <a:off x="0" y="0"/>
          <a:ext cx="0" cy="0"/>
          <a:chOff x="0" y="0"/>
          <a:chExt cx="0" cy="0"/>
        </a:xfrm>
      </p:grpSpPr>
      <p:grpSp>
        <p:nvGrpSpPr>
          <p:cNvPr id="12" name="Group 12">
            <a:extLst>
              <a:ext uri="{FF2B5EF4-FFF2-40B4-BE49-F238E27FC236}">
                <a16:creationId xmlns:a16="http://schemas.microsoft.com/office/drawing/2014/main" id="{6FCBE143-C523-D597-38F8-4013D1D1A630}"/>
              </a:ext>
            </a:extLst>
          </p:cNvPr>
          <p:cNvGrpSpPr/>
          <p:nvPr/>
        </p:nvGrpSpPr>
        <p:grpSpPr>
          <a:xfrm rot="-851681">
            <a:off x="808966" y="7541919"/>
            <a:ext cx="21825170" cy="18180272"/>
            <a:chOff x="0" y="0"/>
            <a:chExt cx="5748193" cy="4788220"/>
          </a:xfrm>
        </p:grpSpPr>
        <p:sp>
          <p:nvSpPr>
            <p:cNvPr id="13" name="Freeform 13">
              <a:extLst>
                <a:ext uri="{FF2B5EF4-FFF2-40B4-BE49-F238E27FC236}">
                  <a16:creationId xmlns:a16="http://schemas.microsoft.com/office/drawing/2014/main" id="{024D3405-47E7-079E-7361-3BA41A7912E1}"/>
                </a:ext>
              </a:extLst>
            </p:cNvPr>
            <p:cNvSpPr/>
            <p:nvPr/>
          </p:nvSpPr>
          <p:spPr>
            <a:xfrm>
              <a:off x="0" y="0"/>
              <a:ext cx="5748193" cy="4788220"/>
            </a:xfrm>
            <a:custGeom>
              <a:avLst/>
              <a:gdLst/>
              <a:ahLst/>
              <a:cxnLst/>
              <a:rect l="l" t="t" r="r" b="b"/>
              <a:pathLst>
                <a:path w="5748193" h="4788220">
                  <a:moveTo>
                    <a:pt x="0" y="0"/>
                  </a:moveTo>
                  <a:lnTo>
                    <a:pt x="5748193" y="0"/>
                  </a:lnTo>
                  <a:lnTo>
                    <a:pt x="5748193" y="4788220"/>
                  </a:lnTo>
                  <a:lnTo>
                    <a:pt x="0" y="4788220"/>
                  </a:lnTo>
                  <a:close/>
                </a:path>
              </a:pathLst>
            </a:custGeom>
            <a:gradFill rotWithShape="1">
              <a:gsLst>
                <a:gs pos="0">
                  <a:srgbClr val="27DDDF">
                    <a:alpha val="0"/>
                  </a:srgbClr>
                </a:gs>
                <a:gs pos="100000">
                  <a:srgbClr val="27DDDF">
                    <a:alpha val="100000"/>
                  </a:srgbClr>
                </a:gs>
              </a:gsLst>
              <a:lin ang="5400000"/>
            </a:gradFill>
          </p:spPr>
          <p:txBody>
            <a:bodyPr/>
            <a:lstStyle/>
            <a:p>
              <a:endParaRPr lang="en-US"/>
            </a:p>
          </p:txBody>
        </p:sp>
        <p:sp>
          <p:nvSpPr>
            <p:cNvPr id="14" name="TextBox 14">
              <a:extLst>
                <a:ext uri="{FF2B5EF4-FFF2-40B4-BE49-F238E27FC236}">
                  <a16:creationId xmlns:a16="http://schemas.microsoft.com/office/drawing/2014/main" id="{44E3945F-F6A6-9F56-F9AF-19A5ED259773}"/>
                </a:ext>
              </a:extLst>
            </p:cNvPr>
            <p:cNvSpPr txBox="1"/>
            <p:nvPr/>
          </p:nvSpPr>
          <p:spPr>
            <a:xfrm>
              <a:off x="0" y="19050"/>
              <a:ext cx="5748193" cy="4769170"/>
            </a:xfrm>
            <a:prstGeom prst="rect">
              <a:avLst/>
            </a:prstGeom>
          </p:spPr>
          <p:txBody>
            <a:bodyPr lIns="50800" tIns="50800" rIns="50800" bIns="50800" rtlCol="0" anchor="ctr"/>
            <a:lstStyle/>
            <a:p>
              <a:pPr algn="ctr">
                <a:lnSpc>
                  <a:spcPts val="1387"/>
                </a:lnSpc>
              </a:pPr>
              <a:endParaRPr/>
            </a:p>
          </p:txBody>
        </p:sp>
      </p:grpSp>
      <p:grpSp>
        <p:nvGrpSpPr>
          <p:cNvPr id="3" name="Group 9">
            <a:extLst>
              <a:ext uri="{FF2B5EF4-FFF2-40B4-BE49-F238E27FC236}">
                <a16:creationId xmlns:a16="http://schemas.microsoft.com/office/drawing/2014/main" id="{C1B6039C-8D38-39DC-43F9-B6448230A036}"/>
              </a:ext>
            </a:extLst>
          </p:cNvPr>
          <p:cNvGrpSpPr/>
          <p:nvPr/>
        </p:nvGrpSpPr>
        <p:grpSpPr>
          <a:xfrm>
            <a:off x="685799" y="495300"/>
            <a:ext cx="17068801" cy="2638134"/>
            <a:chOff x="0" y="0"/>
            <a:chExt cx="2741709" cy="694817"/>
          </a:xfrm>
        </p:grpSpPr>
        <p:sp>
          <p:nvSpPr>
            <p:cNvPr id="5" name="Freeform 10">
              <a:extLst>
                <a:ext uri="{FF2B5EF4-FFF2-40B4-BE49-F238E27FC236}">
                  <a16:creationId xmlns:a16="http://schemas.microsoft.com/office/drawing/2014/main" id="{52103996-7540-5DD2-E3AC-25FA24C5025C}"/>
                </a:ext>
              </a:extLst>
            </p:cNvPr>
            <p:cNvSpPr/>
            <p:nvPr/>
          </p:nvSpPr>
          <p:spPr>
            <a:xfrm>
              <a:off x="0" y="0"/>
              <a:ext cx="2741709" cy="694817"/>
            </a:xfrm>
            <a:custGeom>
              <a:avLst/>
              <a:gdLst/>
              <a:ahLst/>
              <a:cxnLst/>
              <a:rect l="l" t="t" r="r" b="b"/>
              <a:pathLst>
                <a:path w="2741709" h="694817">
                  <a:moveTo>
                    <a:pt x="26030" y="0"/>
                  </a:moveTo>
                  <a:lnTo>
                    <a:pt x="2715679" y="0"/>
                  </a:lnTo>
                  <a:cubicBezTo>
                    <a:pt x="2722583" y="0"/>
                    <a:pt x="2729204" y="2742"/>
                    <a:pt x="2734085" y="7624"/>
                  </a:cubicBezTo>
                  <a:cubicBezTo>
                    <a:pt x="2738967" y="12505"/>
                    <a:pt x="2741709" y="19126"/>
                    <a:pt x="2741709" y="26030"/>
                  </a:cubicBezTo>
                  <a:lnTo>
                    <a:pt x="2741709" y="668787"/>
                  </a:lnTo>
                  <a:cubicBezTo>
                    <a:pt x="2741709" y="683163"/>
                    <a:pt x="2730055" y="694817"/>
                    <a:pt x="2715679" y="694817"/>
                  </a:cubicBezTo>
                  <a:lnTo>
                    <a:pt x="26030" y="694817"/>
                  </a:lnTo>
                  <a:cubicBezTo>
                    <a:pt x="19126" y="694817"/>
                    <a:pt x="12505" y="692075"/>
                    <a:pt x="7624" y="687193"/>
                  </a:cubicBezTo>
                  <a:cubicBezTo>
                    <a:pt x="2742" y="682312"/>
                    <a:pt x="0" y="675691"/>
                    <a:pt x="0" y="668787"/>
                  </a:cubicBezTo>
                  <a:lnTo>
                    <a:pt x="0" y="26030"/>
                  </a:lnTo>
                  <a:cubicBezTo>
                    <a:pt x="0" y="11654"/>
                    <a:pt x="11654" y="0"/>
                    <a:pt x="26030" y="0"/>
                  </a:cubicBezTo>
                  <a:close/>
                </a:path>
              </a:pathLst>
            </a:custGeom>
            <a:gradFill rotWithShape="1">
              <a:gsLst>
                <a:gs pos="0">
                  <a:srgbClr val="0C4A5B">
                    <a:alpha val="100000"/>
                  </a:srgbClr>
                </a:gs>
                <a:gs pos="100000">
                  <a:schemeClr val="bg1"/>
                </a:gs>
              </a:gsLst>
              <a:lin ang="2700000"/>
            </a:gradFill>
          </p:spPr>
          <p:txBody>
            <a:bodyPr/>
            <a:lstStyle/>
            <a:p>
              <a:endParaRPr lang="en-US" dirty="0"/>
            </a:p>
          </p:txBody>
        </p:sp>
        <p:sp>
          <p:nvSpPr>
            <p:cNvPr id="6" name="TextBox 11">
              <a:extLst>
                <a:ext uri="{FF2B5EF4-FFF2-40B4-BE49-F238E27FC236}">
                  <a16:creationId xmlns:a16="http://schemas.microsoft.com/office/drawing/2014/main" id="{CE69CB0B-2B17-88CF-7AD1-F4B5F2A0CC26}"/>
                </a:ext>
              </a:extLst>
            </p:cNvPr>
            <p:cNvSpPr txBox="1"/>
            <p:nvPr/>
          </p:nvSpPr>
          <p:spPr>
            <a:xfrm>
              <a:off x="0" y="19050"/>
              <a:ext cx="2741709" cy="675767"/>
            </a:xfrm>
            <a:prstGeom prst="rect">
              <a:avLst/>
            </a:prstGeom>
          </p:spPr>
          <p:txBody>
            <a:bodyPr lIns="50800" tIns="50800" rIns="50800" bIns="50800" rtlCol="0" anchor="ctr"/>
            <a:lstStyle/>
            <a:p>
              <a:pPr algn="l">
                <a:lnSpc>
                  <a:spcPts val="1387"/>
                </a:lnSpc>
              </a:pPr>
              <a:endParaRPr/>
            </a:p>
          </p:txBody>
        </p:sp>
      </p:grpSp>
      <p:pic>
        <p:nvPicPr>
          <p:cNvPr id="7" name="Picture 6">
            <a:extLst>
              <a:ext uri="{FF2B5EF4-FFF2-40B4-BE49-F238E27FC236}">
                <a16:creationId xmlns:a16="http://schemas.microsoft.com/office/drawing/2014/main" id="{0D63ECFC-7883-3DFB-F24A-7FBA509A8298}"/>
              </a:ext>
            </a:extLst>
          </p:cNvPr>
          <p:cNvPicPr>
            <a:picLocks noChangeAspect="1"/>
          </p:cNvPicPr>
          <p:nvPr/>
        </p:nvPicPr>
        <p:blipFill>
          <a:blip r:embed="rId2"/>
          <a:stretch>
            <a:fillRect/>
          </a:stretch>
        </p:blipFill>
        <p:spPr>
          <a:xfrm>
            <a:off x="13639800" y="654234"/>
            <a:ext cx="3534478" cy="1262664"/>
          </a:xfrm>
          <a:prstGeom prst="rect">
            <a:avLst/>
          </a:prstGeom>
        </p:spPr>
      </p:pic>
      <p:sp>
        <p:nvSpPr>
          <p:cNvPr id="8" name="TextBox 11">
            <a:extLst>
              <a:ext uri="{FF2B5EF4-FFF2-40B4-BE49-F238E27FC236}">
                <a16:creationId xmlns:a16="http://schemas.microsoft.com/office/drawing/2014/main" id="{3865CBD4-BF64-6AB4-2F20-9DEF870AF125}"/>
              </a:ext>
            </a:extLst>
          </p:cNvPr>
          <p:cNvSpPr txBox="1"/>
          <p:nvPr/>
        </p:nvSpPr>
        <p:spPr>
          <a:xfrm>
            <a:off x="4313757" y="771234"/>
            <a:ext cx="9558399" cy="1282402"/>
          </a:xfrm>
          <a:prstGeom prst="rect">
            <a:avLst/>
          </a:prstGeom>
        </p:spPr>
        <p:txBody>
          <a:bodyPr lIns="0" tIns="0" rIns="0" bIns="0" rtlCol="0" anchor="t">
            <a:spAutoFit/>
          </a:bodyPr>
          <a:lstStyle/>
          <a:p>
            <a:pPr algn="ctr">
              <a:lnSpc>
                <a:spcPts val="10048"/>
              </a:lnSpc>
            </a:pPr>
            <a:r>
              <a:rPr lang="en-US" sz="9662" b="1" spc="-405" dirty="0">
                <a:solidFill>
                  <a:srgbClr val="FFFFFF"/>
                </a:solidFill>
                <a:latin typeface="Arial Bold"/>
                <a:ea typeface="Arial Bold"/>
                <a:cs typeface="Arial Bold"/>
                <a:sym typeface="Arial Bold"/>
              </a:rPr>
              <a:t>Payables</a:t>
            </a:r>
          </a:p>
        </p:txBody>
      </p:sp>
      <p:sp>
        <p:nvSpPr>
          <p:cNvPr id="2" name="Freeform 2">
            <a:extLst>
              <a:ext uri="{FF2B5EF4-FFF2-40B4-BE49-F238E27FC236}">
                <a16:creationId xmlns:a16="http://schemas.microsoft.com/office/drawing/2014/main" id="{6C6EF840-0A30-AC38-F8DA-CD6CF51D38A3}"/>
              </a:ext>
            </a:extLst>
          </p:cNvPr>
          <p:cNvSpPr/>
          <p:nvPr/>
        </p:nvSpPr>
        <p:spPr>
          <a:xfrm>
            <a:off x="-6858000" y="-7658100"/>
            <a:ext cx="11404113" cy="11487660"/>
          </a:xfrm>
          <a:custGeom>
            <a:avLst/>
            <a:gdLst/>
            <a:ahLst/>
            <a:cxnLst/>
            <a:rect l="l" t="t" r="r" b="b"/>
            <a:pathLst>
              <a:path w="11404113" h="11487660">
                <a:moveTo>
                  <a:pt x="0" y="0"/>
                </a:moveTo>
                <a:lnTo>
                  <a:pt x="11404113" y="0"/>
                </a:lnTo>
                <a:lnTo>
                  <a:pt x="11404113" y="11487660"/>
                </a:lnTo>
                <a:lnTo>
                  <a:pt x="0" y="1148766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9" name="Freeform 2">
            <a:extLst>
              <a:ext uri="{FF2B5EF4-FFF2-40B4-BE49-F238E27FC236}">
                <a16:creationId xmlns:a16="http://schemas.microsoft.com/office/drawing/2014/main" id="{456F92AC-E784-EE45-0439-80048392721B}"/>
              </a:ext>
            </a:extLst>
          </p:cNvPr>
          <p:cNvSpPr/>
          <p:nvPr/>
        </p:nvSpPr>
        <p:spPr>
          <a:xfrm>
            <a:off x="414861" y="1135101"/>
            <a:ext cx="499539" cy="503199"/>
          </a:xfrm>
          <a:custGeom>
            <a:avLst/>
            <a:gdLst/>
            <a:ahLst/>
            <a:cxnLst/>
            <a:rect l="l" t="t" r="r" b="b"/>
            <a:pathLst>
              <a:path w="499539" h="503199">
                <a:moveTo>
                  <a:pt x="0" y="0"/>
                </a:moveTo>
                <a:lnTo>
                  <a:pt x="499540" y="0"/>
                </a:lnTo>
                <a:lnTo>
                  <a:pt x="499540" y="503199"/>
                </a:lnTo>
                <a:lnTo>
                  <a:pt x="0" y="50319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pic>
        <p:nvPicPr>
          <p:cNvPr id="4" name="Picture 3">
            <a:extLst>
              <a:ext uri="{FF2B5EF4-FFF2-40B4-BE49-F238E27FC236}">
                <a16:creationId xmlns:a16="http://schemas.microsoft.com/office/drawing/2014/main" id="{F64743D9-61A6-2090-BC5A-0F6EF736616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52600" y="2120502"/>
            <a:ext cx="15421678" cy="7747398"/>
          </a:xfrm>
          <a:prstGeom prst="rect">
            <a:avLst/>
          </a:prstGeom>
        </p:spPr>
      </p:pic>
      <p:sp>
        <p:nvSpPr>
          <p:cNvPr id="10" name="Rectangle: Rounded Corners 9">
            <a:extLst>
              <a:ext uri="{FF2B5EF4-FFF2-40B4-BE49-F238E27FC236}">
                <a16:creationId xmlns:a16="http://schemas.microsoft.com/office/drawing/2014/main" id="{58DDAB2A-EDA1-0134-8AF6-65D235645EDC}"/>
              </a:ext>
            </a:extLst>
          </p:cNvPr>
          <p:cNvSpPr/>
          <p:nvPr/>
        </p:nvSpPr>
        <p:spPr>
          <a:xfrm>
            <a:off x="2026852" y="2605952"/>
            <a:ext cx="1911032" cy="540493"/>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screenshot of a computer&#10;&#10;AI-generated content may be incorrect.">
            <a:extLst>
              <a:ext uri="{FF2B5EF4-FFF2-40B4-BE49-F238E27FC236}">
                <a16:creationId xmlns:a16="http://schemas.microsoft.com/office/drawing/2014/main" id="{38F0B627-91C2-5FA3-85AC-82B09A96AC44}"/>
              </a:ext>
            </a:extLst>
          </p:cNvPr>
          <p:cNvPicPr>
            <a:picLocks noChangeAspect="1"/>
          </p:cNvPicPr>
          <p:nvPr/>
        </p:nvPicPr>
        <p:blipFill>
          <a:blip r:embed="rId8"/>
          <a:stretch>
            <a:fillRect/>
          </a:stretch>
        </p:blipFill>
        <p:spPr>
          <a:xfrm>
            <a:off x="10271778" y="3029137"/>
            <a:ext cx="5799604" cy="2781300"/>
          </a:xfrm>
          <a:prstGeom prst="rect">
            <a:avLst/>
          </a:prstGeom>
          <a:solidFill>
            <a:srgbClr val="000000">
              <a:shade val="95000"/>
            </a:srgbClr>
          </a:solidFill>
          <a:ln w="444500" cap="sq">
            <a:solidFill>
              <a:srgbClr val="000000"/>
            </a:solidFill>
            <a:miter lim="800000"/>
          </a:ln>
          <a:effectLst>
            <a:outerShdw blurRad="254000" dist="190500" dir="2700000" sy="90000" algn="bl" rotWithShape="0">
              <a:srgbClr val="000000">
                <a:alpha val="40000"/>
              </a:srgbClr>
            </a:outerShdw>
          </a:effectLst>
        </p:spPr>
      </p:pic>
      <p:sp>
        <p:nvSpPr>
          <p:cNvPr id="19" name="Callout: Right Arrow 18">
            <a:extLst>
              <a:ext uri="{FF2B5EF4-FFF2-40B4-BE49-F238E27FC236}">
                <a16:creationId xmlns:a16="http://schemas.microsoft.com/office/drawing/2014/main" id="{2D09F35A-0EB5-C7C8-5502-6700D6E83E31}"/>
              </a:ext>
            </a:extLst>
          </p:cNvPr>
          <p:cNvSpPr/>
          <p:nvPr/>
        </p:nvSpPr>
        <p:spPr>
          <a:xfrm>
            <a:off x="6285382" y="3573838"/>
            <a:ext cx="3771948" cy="2759478"/>
          </a:xfrm>
          <a:prstGeom prst="rightArrowCallout">
            <a:avLst/>
          </a:prstGeom>
          <a:solidFill>
            <a:schemeClr val="accent3">
              <a:lumMod val="20000"/>
              <a:lumOff val="80000"/>
            </a:schemeClr>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accent3">
                    <a:lumMod val="49000"/>
                  </a:schemeClr>
                </a:solidFill>
                <a:ea typeface="Calibri"/>
                <a:cs typeface="Calibri"/>
              </a:rPr>
              <a:t>We first validate the invoice then pay in full</a:t>
            </a:r>
          </a:p>
        </p:txBody>
      </p:sp>
    </p:spTree>
    <p:extLst>
      <p:ext uri="{BB962C8B-B14F-4D97-AF65-F5344CB8AC3E}">
        <p14:creationId xmlns:p14="http://schemas.microsoft.com/office/powerpoint/2010/main" val="70237711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141519"/>
        </a:solidFill>
        <a:effectLst/>
      </p:bgPr>
    </p:bg>
    <p:spTree>
      <p:nvGrpSpPr>
        <p:cNvPr id="1" name="">
          <a:extLst>
            <a:ext uri="{FF2B5EF4-FFF2-40B4-BE49-F238E27FC236}">
              <a16:creationId xmlns:a16="http://schemas.microsoft.com/office/drawing/2014/main" id="{C4D8A7A3-B078-D045-E8E2-6DAA824CC1D4}"/>
            </a:ext>
          </a:extLst>
        </p:cNvPr>
        <p:cNvGrpSpPr/>
        <p:nvPr/>
      </p:nvGrpSpPr>
      <p:grpSpPr>
        <a:xfrm>
          <a:off x="0" y="0"/>
          <a:ext cx="0" cy="0"/>
          <a:chOff x="0" y="0"/>
          <a:chExt cx="0" cy="0"/>
        </a:xfrm>
      </p:grpSpPr>
      <p:grpSp>
        <p:nvGrpSpPr>
          <p:cNvPr id="12" name="Group 12">
            <a:extLst>
              <a:ext uri="{FF2B5EF4-FFF2-40B4-BE49-F238E27FC236}">
                <a16:creationId xmlns:a16="http://schemas.microsoft.com/office/drawing/2014/main" id="{20ABBAB6-341F-26ED-FDF5-45D963144AE1}"/>
              </a:ext>
            </a:extLst>
          </p:cNvPr>
          <p:cNvGrpSpPr/>
          <p:nvPr/>
        </p:nvGrpSpPr>
        <p:grpSpPr>
          <a:xfrm rot="-851681">
            <a:off x="808966" y="7541919"/>
            <a:ext cx="21825170" cy="18180272"/>
            <a:chOff x="0" y="0"/>
            <a:chExt cx="5748193" cy="4788220"/>
          </a:xfrm>
        </p:grpSpPr>
        <p:sp>
          <p:nvSpPr>
            <p:cNvPr id="13" name="Freeform 13">
              <a:extLst>
                <a:ext uri="{FF2B5EF4-FFF2-40B4-BE49-F238E27FC236}">
                  <a16:creationId xmlns:a16="http://schemas.microsoft.com/office/drawing/2014/main" id="{FBFEB4BB-5106-6287-0C4D-E9D0B6192FCA}"/>
                </a:ext>
              </a:extLst>
            </p:cNvPr>
            <p:cNvSpPr/>
            <p:nvPr/>
          </p:nvSpPr>
          <p:spPr>
            <a:xfrm>
              <a:off x="0" y="0"/>
              <a:ext cx="5748193" cy="4788220"/>
            </a:xfrm>
            <a:custGeom>
              <a:avLst/>
              <a:gdLst/>
              <a:ahLst/>
              <a:cxnLst/>
              <a:rect l="l" t="t" r="r" b="b"/>
              <a:pathLst>
                <a:path w="5748193" h="4788220">
                  <a:moveTo>
                    <a:pt x="0" y="0"/>
                  </a:moveTo>
                  <a:lnTo>
                    <a:pt x="5748193" y="0"/>
                  </a:lnTo>
                  <a:lnTo>
                    <a:pt x="5748193" y="4788220"/>
                  </a:lnTo>
                  <a:lnTo>
                    <a:pt x="0" y="4788220"/>
                  </a:lnTo>
                  <a:close/>
                </a:path>
              </a:pathLst>
            </a:custGeom>
            <a:gradFill rotWithShape="1">
              <a:gsLst>
                <a:gs pos="0">
                  <a:srgbClr val="27DDDF">
                    <a:alpha val="0"/>
                  </a:srgbClr>
                </a:gs>
                <a:gs pos="100000">
                  <a:srgbClr val="27DDDF">
                    <a:alpha val="100000"/>
                  </a:srgbClr>
                </a:gs>
              </a:gsLst>
              <a:lin ang="5400000"/>
            </a:gradFill>
          </p:spPr>
          <p:txBody>
            <a:bodyPr/>
            <a:lstStyle/>
            <a:p>
              <a:endParaRPr lang="en-US"/>
            </a:p>
          </p:txBody>
        </p:sp>
        <p:sp>
          <p:nvSpPr>
            <p:cNvPr id="14" name="TextBox 14">
              <a:extLst>
                <a:ext uri="{FF2B5EF4-FFF2-40B4-BE49-F238E27FC236}">
                  <a16:creationId xmlns:a16="http://schemas.microsoft.com/office/drawing/2014/main" id="{AB86BF72-EF36-ECA6-2FF5-246D82A2BE12}"/>
                </a:ext>
              </a:extLst>
            </p:cNvPr>
            <p:cNvSpPr txBox="1"/>
            <p:nvPr/>
          </p:nvSpPr>
          <p:spPr>
            <a:xfrm>
              <a:off x="0" y="19050"/>
              <a:ext cx="5748193" cy="4769170"/>
            </a:xfrm>
            <a:prstGeom prst="rect">
              <a:avLst/>
            </a:prstGeom>
          </p:spPr>
          <p:txBody>
            <a:bodyPr lIns="50800" tIns="50800" rIns="50800" bIns="50800" rtlCol="0" anchor="ctr"/>
            <a:lstStyle/>
            <a:p>
              <a:pPr algn="ctr">
                <a:lnSpc>
                  <a:spcPts val="1387"/>
                </a:lnSpc>
              </a:pPr>
              <a:endParaRPr/>
            </a:p>
          </p:txBody>
        </p:sp>
      </p:grpSp>
      <p:grpSp>
        <p:nvGrpSpPr>
          <p:cNvPr id="3" name="Group 9">
            <a:extLst>
              <a:ext uri="{FF2B5EF4-FFF2-40B4-BE49-F238E27FC236}">
                <a16:creationId xmlns:a16="http://schemas.microsoft.com/office/drawing/2014/main" id="{E120C7D0-72F5-45C0-209A-69ABCE7E1B77}"/>
              </a:ext>
            </a:extLst>
          </p:cNvPr>
          <p:cNvGrpSpPr/>
          <p:nvPr/>
        </p:nvGrpSpPr>
        <p:grpSpPr>
          <a:xfrm>
            <a:off x="685799" y="495300"/>
            <a:ext cx="17068801" cy="2638134"/>
            <a:chOff x="0" y="0"/>
            <a:chExt cx="2741709" cy="694817"/>
          </a:xfrm>
        </p:grpSpPr>
        <p:sp>
          <p:nvSpPr>
            <p:cNvPr id="5" name="Freeform 10">
              <a:extLst>
                <a:ext uri="{FF2B5EF4-FFF2-40B4-BE49-F238E27FC236}">
                  <a16:creationId xmlns:a16="http://schemas.microsoft.com/office/drawing/2014/main" id="{2B7DF3ED-2EC9-49EE-707F-CAF7087781D9}"/>
                </a:ext>
              </a:extLst>
            </p:cNvPr>
            <p:cNvSpPr/>
            <p:nvPr/>
          </p:nvSpPr>
          <p:spPr>
            <a:xfrm>
              <a:off x="0" y="0"/>
              <a:ext cx="2741709" cy="694817"/>
            </a:xfrm>
            <a:custGeom>
              <a:avLst/>
              <a:gdLst/>
              <a:ahLst/>
              <a:cxnLst/>
              <a:rect l="l" t="t" r="r" b="b"/>
              <a:pathLst>
                <a:path w="2741709" h="694817">
                  <a:moveTo>
                    <a:pt x="26030" y="0"/>
                  </a:moveTo>
                  <a:lnTo>
                    <a:pt x="2715679" y="0"/>
                  </a:lnTo>
                  <a:cubicBezTo>
                    <a:pt x="2722583" y="0"/>
                    <a:pt x="2729204" y="2742"/>
                    <a:pt x="2734085" y="7624"/>
                  </a:cubicBezTo>
                  <a:cubicBezTo>
                    <a:pt x="2738967" y="12505"/>
                    <a:pt x="2741709" y="19126"/>
                    <a:pt x="2741709" y="26030"/>
                  </a:cubicBezTo>
                  <a:lnTo>
                    <a:pt x="2741709" y="668787"/>
                  </a:lnTo>
                  <a:cubicBezTo>
                    <a:pt x="2741709" y="683163"/>
                    <a:pt x="2730055" y="694817"/>
                    <a:pt x="2715679" y="694817"/>
                  </a:cubicBezTo>
                  <a:lnTo>
                    <a:pt x="26030" y="694817"/>
                  </a:lnTo>
                  <a:cubicBezTo>
                    <a:pt x="19126" y="694817"/>
                    <a:pt x="12505" y="692075"/>
                    <a:pt x="7624" y="687193"/>
                  </a:cubicBezTo>
                  <a:cubicBezTo>
                    <a:pt x="2742" y="682312"/>
                    <a:pt x="0" y="675691"/>
                    <a:pt x="0" y="668787"/>
                  </a:cubicBezTo>
                  <a:lnTo>
                    <a:pt x="0" y="26030"/>
                  </a:lnTo>
                  <a:cubicBezTo>
                    <a:pt x="0" y="11654"/>
                    <a:pt x="11654" y="0"/>
                    <a:pt x="26030" y="0"/>
                  </a:cubicBezTo>
                  <a:close/>
                </a:path>
              </a:pathLst>
            </a:custGeom>
            <a:gradFill rotWithShape="1">
              <a:gsLst>
                <a:gs pos="0">
                  <a:srgbClr val="0C4A5B">
                    <a:alpha val="100000"/>
                  </a:srgbClr>
                </a:gs>
                <a:gs pos="100000">
                  <a:schemeClr val="bg1"/>
                </a:gs>
              </a:gsLst>
              <a:lin ang="2700000"/>
            </a:gradFill>
          </p:spPr>
          <p:txBody>
            <a:bodyPr/>
            <a:lstStyle/>
            <a:p>
              <a:endParaRPr lang="en-US" dirty="0"/>
            </a:p>
          </p:txBody>
        </p:sp>
        <p:sp>
          <p:nvSpPr>
            <p:cNvPr id="6" name="TextBox 11">
              <a:extLst>
                <a:ext uri="{FF2B5EF4-FFF2-40B4-BE49-F238E27FC236}">
                  <a16:creationId xmlns:a16="http://schemas.microsoft.com/office/drawing/2014/main" id="{025C825E-2DD1-3F7C-838E-F5A6EFA7973B}"/>
                </a:ext>
              </a:extLst>
            </p:cNvPr>
            <p:cNvSpPr txBox="1"/>
            <p:nvPr/>
          </p:nvSpPr>
          <p:spPr>
            <a:xfrm>
              <a:off x="0" y="19050"/>
              <a:ext cx="2741709" cy="675767"/>
            </a:xfrm>
            <a:prstGeom prst="rect">
              <a:avLst/>
            </a:prstGeom>
          </p:spPr>
          <p:txBody>
            <a:bodyPr lIns="50800" tIns="50800" rIns="50800" bIns="50800" rtlCol="0" anchor="ctr"/>
            <a:lstStyle/>
            <a:p>
              <a:pPr algn="l">
                <a:lnSpc>
                  <a:spcPts val="1387"/>
                </a:lnSpc>
              </a:pPr>
              <a:endParaRPr/>
            </a:p>
          </p:txBody>
        </p:sp>
      </p:grpSp>
      <p:pic>
        <p:nvPicPr>
          <p:cNvPr id="7" name="Picture 6">
            <a:extLst>
              <a:ext uri="{FF2B5EF4-FFF2-40B4-BE49-F238E27FC236}">
                <a16:creationId xmlns:a16="http://schemas.microsoft.com/office/drawing/2014/main" id="{293DDC69-7CC1-0CF8-6121-FD2B9B436B77}"/>
              </a:ext>
            </a:extLst>
          </p:cNvPr>
          <p:cNvPicPr>
            <a:picLocks noChangeAspect="1"/>
          </p:cNvPicPr>
          <p:nvPr/>
        </p:nvPicPr>
        <p:blipFill>
          <a:blip r:embed="rId2"/>
          <a:stretch>
            <a:fillRect/>
          </a:stretch>
        </p:blipFill>
        <p:spPr>
          <a:xfrm>
            <a:off x="13639800" y="654234"/>
            <a:ext cx="3534478" cy="1262664"/>
          </a:xfrm>
          <a:prstGeom prst="rect">
            <a:avLst/>
          </a:prstGeom>
        </p:spPr>
      </p:pic>
      <p:sp>
        <p:nvSpPr>
          <p:cNvPr id="8" name="TextBox 11">
            <a:extLst>
              <a:ext uri="{FF2B5EF4-FFF2-40B4-BE49-F238E27FC236}">
                <a16:creationId xmlns:a16="http://schemas.microsoft.com/office/drawing/2014/main" id="{B7741D0F-7F60-1175-3116-AEB7BFBD2633}"/>
              </a:ext>
            </a:extLst>
          </p:cNvPr>
          <p:cNvSpPr txBox="1"/>
          <p:nvPr/>
        </p:nvSpPr>
        <p:spPr>
          <a:xfrm>
            <a:off x="4313757" y="771234"/>
            <a:ext cx="9558399" cy="1282402"/>
          </a:xfrm>
          <a:prstGeom prst="rect">
            <a:avLst/>
          </a:prstGeom>
        </p:spPr>
        <p:txBody>
          <a:bodyPr lIns="0" tIns="0" rIns="0" bIns="0" rtlCol="0" anchor="t">
            <a:spAutoFit/>
          </a:bodyPr>
          <a:lstStyle/>
          <a:p>
            <a:pPr algn="ctr">
              <a:lnSpc>
                <a:spcPts val="10048"/>
              </a:lnSpc>
            </a:pPr>
            <a:r>
              <a:rPr lang="en-US" sz="9662" b="1" spc="-405" dirty="0">
                <a:solidFill>
                  <a:srgbClr val="FFFFFF"/>
                </a:solidFill>
                <a:latin typeface="Arial Bold"/>
                <a:ea typeface="Arial Bold"/>
                <a:cs typeface="Arial Bold"/>
                <a:sym typeface="Arial Bold"/>
              </a:rPr>
              <a:t>Payables</a:t>
            </a:r>
          </a:p>
        </p:txBody>
      </p:sp>
      <p:sp>
        <p:nvSpPr>
          <p:cNvPr id="2" name="Freeform 2">
            <a:extLst>
              <a:ext uri="{FF2B5EF4-FFF2-40B4-BE49-F238E27FC236}">
                <a16:creationId xmlns:a16="http://schemas.microsoft.com/office/drawing/2014/main" id="{53594708-A083-4662-9377-5467C202D900}"/>
              </a:ext>
            </a:extLst>
          </p:cNvPr>
          <p:cNvSpPr/>
          <p:nvPr/>
        </p:nvSpPr>
        <p:spPr>
          <a:xfrm>
            <a:off x="-6858000" y="-7658100"/>
            <a:ext cx="11404113" cy="11487660"/>
          </a:xfrm>
          <a:custGeom>
            <a:avLst/>
            <a:gdLst/>
            <a:ahLst/>
            <a:cxnLst/>
            <a:rect l="l" t="t" r="r" b="b"/>
            <a:pathLst>
              <a:path w="11404113" h="11487660">
                <a:moveTo>
                  <a:pt x="0" y="0"/>
                </a:moveTo>
                <a:lnTo>
                  <a:pt x="11404113" y="0"/>
                </a:lnTo>
                <a:lnTo>
                  <a:pt x="11404113" y="11487660"/>
                </a:lnTo>
                <a:lnTo>
                  <a:pt x="0" y="1148766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9" name="Freeform 2">
            <a:extLst>
              <a:ext uri="{FF2B5EF4-FFF2-40B4-BE49-F238E27FC236}">
                <a16:creationId xmlns:a16="http://schemas.microsoft.com/office/drawing/2014/main" id="{BBA082F3-B66B-558F-CD7A-009F42950A45}"/>
              </a:ext>
            </a:extLst>
          </p:cNvPr>
          <p:cNvSpPr/>
          <p:nvPr/>
        </p:nvSpPr>
        <p:spPr>
          <a:xfrm>
            <a:off x="414861" y="1135101"/>
            <a:ext cx="499539" cy="503199"/>
          </a:xfrm>
          <a:custGeom>
            <a:avLst/>
            <a:gdLst/>
            <a:ahLst/>
            <a:cxnLst/>
            <a:rect l="l" t="t" r="r" b="b"/>
            <a:pathLst>
              <a:path w="499539" h="503199">
                <a:moveTo>
                  <a:pt x="0" y="0"/>
                </a:moveTo>
                <a:lnTo>
                  <a:pt x="499540" y="0"/>
                </a:lnTo>
                <a:lnTo>
                  <a:pt x="499540" y="503199"/>
                </a:lnTo>
                <a:lnTo>
                  <a:pt x="0" y="50319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pic>
        <p:nvPicPr>
          <p:cNvPr id="4" name="Picture 3">
            <a:extLst>
              <a:ext uri="{FF2B5EF4-FFF2-40B4-BE49-F238E27FC236}">
                <a16:creationId xmlns:a16="http://schemas.microsoft.com/office/drawing/2014/main" id="{1D00ACFE-B718-2683-0BEB-3A17AC285B6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52600" y="2120502"/>
            <a:ext cx="15421678" cy="7747397"/>
          </a:xfrm>
          <a:prstGeom prst="rect">
            <a:avLst/>
          </a:prstGeom>
        </p:spPr>
      </p:pic>
      <p:sp>
        <p:nvSpPr>
          <p:cNvPr id="10" name="Rectangle 9">
            <a:extLst>
              <a:ext uri="{FF2B5EF4-FFF2-40B4-BE49-F238E27FC236}">
                <a16:creationId xmlns:a16="http://schemas.microsoft.com/office/drawing/2014/main" id="{3FF85167-644A-0F7A-0F93-FBAA98908012}"/>
              </a:ext>
            </a:extLst>
          </p:cNvPr>
          <p:cNvSpPr/>
          <p:nvPr/>
        </p:nvSpPr>
        <p:spPr>
          <a:xfrm>
            <a:off x="12420600" y="6457441"/>
            <a:ext cx="4038600" cy="1962659"/>
          </a:xfrm>
          <a:prstGeom prst="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800" b="1" dirty="0">
                <a:solidFill>
                  <a:schemeClr val="accent3">
                    <a:lumMod val="50000"/>
                  </a:schemeClr>
                </a:solidFill>
                <a:ea typeface="Calibri"/>
                <a:cs typeface="Calibri"/>
              </a:rPr>
              <a:t>We now pay the invoice </a:t>
            </a:r>
            <a:r>
              <a:rPr lang="en-US" sz="2800" b="1">
                <a:solidFill>
                  <a:schemeClr val="accent3">
                    <a:lumMod val="50000"/>
                  </a:schemeClr>
                </a:solidFill>
                <a:ea typeface="Calibri"/>
                <a:cs typeface="Calibri"/>
              </a:rPr>
              <a:t>using our Bank account</a:t>
            </a:r>
            <a:endParaRPr lang="en-US" sz="2800" b="1" dirty="0">
              <a:solidFill>
                <a:schemeClr val="accent3">
                  <a:lumMod val="50000"/>
                </a:schemeClr>
              </a:solidFill>
              <a:ea typeface="Calibri"/>
              <a:cs typeface="Calibri"/>
            </a:endParaRPr>
          </a:p>
        </p:txBody>
      </p:sp>
    </p:spTree>
    <p:extLst>
      <p:ext uri="{BB962C8B-B14F-4D97-AF65-F5344CB8AC3E}">
        <p14:creationId xmlns:p14="http://schemas.microsoft.com/office/powerpoint/2010/main" val="212936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animEffect transition="in" filter="fade">
                                      <p:cBhvr>
                                        <p:cTn id="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141519"/>
        </a:solidFill>
        <a:effectLst/>
      </p:bgPr>
    </p:bg>
    <p:spTree>
      <p:nvGrpSpPr>
        <p:cNvPr id="1" name="">
          <a:extLst>
            <a:ext uri="{FF2B5EF4-FFF2-40B4-BE49-F238E27FC236}">
              <a16:creationId xmlns:a16="http://schemas.microsoft.com/office/drawing/2014/main" id="{6F26FA7A-C13C-ECEA-EBB2-60794C07B7FD}"/>
            </a:ext>
          </a:extLst>
        </p:cNvPr>
        <p:cNvGrpSpPr/>
        <p:nvPr/>
      </p:nvGrpSpPr>
      <p:grpSpPr>
        <a:xfrm>
          <a:off x="0" y="0"/>
          <a:ext cx="0" cy="0"/>
          <a:chOff x="0" y="0"/>
          <a:chExt cx="0" cy="0"/>
        </a:xfrm>
      </p:grpSpPr>
      <p:grpSp>
        <p:nvGrpSpPr>
          <p:cNvPr id="12" name="Group 12">
            <a:extLst>
              <a:ext uri="{FF2B5EF4-FFF2-40B4-BE49-F238E27FC236}">
                <a16:creationId xmlns:a16="http://schemas.microsoft.com/office/drawing/2014/main" id="{038A4612-E806-342D-20C6-B79E24E9E9C0}"/>
              </a:ext>
            </a:extLst>
          </p:cNvPr>
          <p:cNvGrpSpPr/>
          <p:nvPr/>
        </p:nvGrpSpPr>
        <p:grpSpPr>
          <a:xfrm rot="-851681">
            <a:off x="808966" y="7541919"/>
            <a:ext cx="21825170" cy="18180272"/>
            <a:chOff x="0" y="0"/>
            <a:chExt cx="5748193" cy="4788220"/>
          </a:xfrm>
        </p:grpSpPr>
        <p:sp>
          <p:nvSpPr>
            <p:cNvPr id="13" name="Freeform 13">
              <a:extLst>
                <a:ext uri="{FF2B5EF4-FFF2-40B4-BE49-F238E27FC236}">
                  <a16:creationId xmlns:a16="http://schemas.microsoft.com/office/drawing/2014/main" id="{AFD60DDB-AA28-CE15-869E-2430DE373A17}"/>
                </a:ext>
              </a:extLst>
            </p:cNvPr>
            <p:cNvSpPr/>
            <p:nvPr/>
          </p:nvSpPr>
          <p:spPr>
            <a:xfrm>
              <a:off x="0" y="0"/>
              <a:ext cx="5748193" cy="4788220"/>
            </a:xfrm>
            <a:custGeom>
              <a:avLst/>
              <a:gdLst/>
              <a:ahLst/>
              <a:cxnLst/>
              <a:rect l="l" t="t" r="r" b="b"/>
              <a:pathLst>
                <a:path w="5748193" h="4788220">
                  <a:moveTo>
                    <a:pt x="0" y="0"/>
                  </a:moveTo>
                  <a:lnTo>
                    <a:pt x="5748193" y="0"/>
                  </a:lnTo>
                  <a:lnTo>
                    <a:pt x="5748193" y="4788220"/>
                  </a:lnTo>
                  <a:lnTo>
                    <a:pt x="0" y="4788220"/>
                  </a:lnTo>
                  <a:close/>
                </a:path>
              </a:pathLst>
            </a:custGeom>
            <a:gradFill rotWithShape="1">
              <a:gsLst>
                <a:gs pos="0">
                  <a:srgbClr val="27DDDF">
                    <a:alpha val="0"/>
                  </a:srgbClr>
                </a:gs>
                <a:gs pos="100000">
                  <a:srgbClr val="27DDDF">
                    <a:alpha val="100000"/>
                  </a:srgbClr>
                </a:gs>
              </a:gsLst>
              <a:lin ang="5400000"/>
            </a:gradFill>
          </p:spPr>
          <p:txBody>
            <a:bodyPr/>
            <a:lstStyle/>
            <a:p>
              <a:endParaRPr lang="en-US"/>
            </a:p>
          </p:txBody>
        </p:sp>
        <p:sp>
          <p:nvSpPr>
            <p:cNvPr id="14" name="TextBox 14">
              <a:extLst>
                <a:ext uri="{FF2B5EF4-FFF2-40B4-BE49-F238E27FC236}">
                  <a16:creationId xmlns:a16="http://schemas.microsoft.com/office/drawing/2014/main" id="{2AD87254-65D4-FEC9-46C4-EE9D58A52613}"/>
                </a:ext>
              </a:extLst>
            </p:cNvPr>
            <p:cNvSpPr txBox="1"/>
            <p:nvPr/>
          </p:nvSpPr>
          <p:spPr>
            <a:xfrm>
              <a:off x="0" y="19050"/>
              <a:ext cx="5748193" cy="4769170"/>
            </a:xfrm>
            <a:prstGeom prst="rect">
              <a:avLst/>
            </a:prstGeom>
          </p:spPr>
          <p:txBody>
            <a:bodyPr lIns="50800" tIns="50800" rIns="50800" bIns="50800" rtlCol="0" anchor="ctr"/>
            <a:lstStyle/>
            <a:p>
              <a:pPr algn="ctr">
                <a:lnSpc>
                  <a:spcPts val="1387"/>
                </a:lnSpc>
              </a:pPr>
              <a:endParaRPr/>
            </a:p>
          </p:txBody>
        </p:sp>
      </p:grpSp>
      <p:grpSp>
        <p:nvGrpSpPr>
          <p:cNvPr id="3" name="Group 9">
            <a:extLst>
              <a:ext uri="{FF2B5EF4-FFF2-40B4-BE49-F238E27FC236}">
                <a16:creationId xmlns:a16="http://schemas.microsoft.com/office/drawing/2014/main" id="{D643CABF-011E-46DF-F393-832C4B8DE128}"/>
              </a:ext>
            </a:extLst>
          </p:cNvPr>
          <p:cNvGrpSpPr/>
          <p:nvPr/>
        </p:nvGrpSpPr>
        <p:grpSpPr>
          <a:xfrm>
            <a:off x="685799" y="495300"/>
            <a:ext cx="17068801" cy="2638134"/>
            <a:chOff x="0" y="0"/>
            <a:chExt cx="2741709" cy="694817"/>
          </a:xfrm>
        </p:grpSpPr>
        <p:sp>
          <p:nvSpPr>
            <p:cNvPr id="5" name="Freeform 10">
              <a:extLst>
                <a:ext uri="{FF2B5EF4-FFF2-40B4-BE49-F238E27FC236}">
                  <a16:creationId xmlns:a16="http://schemas.microsoft.com/office/drawing/2014/main" id="{FEBB9432-1662-E4D4-5678-EA039A6FEAE9}"/>
                </a:ext>
              </a:extLst>
            </p:cNvPr>
            <p:cNvSpPr/>
            <p:nvPr/>
          </p:nvSpPr>
          <p:spPr>
            <a:xfrm>
              <a:off x="0" y="0"/>
              <a:ext cx="2741709" cy="694817"/>
            </a:xfrm>
            <a:custGeom>
              <a:avLst/>
              <a:gdLst/>
              <a:ahLst/>
              <a:cxnLst/>
              <a:rect l="l" t="t" r="r" b="b"/>
              <a:pathLst>
                <a:path w="2741709" h="694817">
                  <a:moveTo>
                    <a:pt x="26030" y="0"/>
                  </a:moveTo>
                  <a:lnTo>
                    <a:pt x="2715679" y="0"/>
                  </a:lnTo>
                  <a:cubicBezTo>
                    <a:pt x="2722583" y="0"/>
                    <a:pt x="2729204" y="2742"/>
                    <a:pt x="2734085" y="7624"/>
                  </a:cubicBezTo>
                  <a:cubicBezTo>
                    <a:pt x="2738967" y="12505"/>
                    <a:pt x="2741709" y="19126"/>
                    <a:pt x="2741709" y="26030"/>
                  </a:cubicBezTo>
                  <a:lnTo>
                    <a:pt x="2741709" y="668787"/>
                  </a:lnTo>
                  <a:cubicBezTo>
                    <a:pt x="2741709" y="683163"/>
                    <a:pt x="2730055" y="694817"/>
                    <a:pt x="2715679" y="694817"/>
                  </a:cubicBezTo>
                  <a:lnTo>
                    <a:pt x="26030" y="694817"/>
                  </a:lnTo>
                  <a:cubicBezTo>
                    <a:pt x="19126" y="694817"/>
                    <a:pt x="12505" y="692075"/>
                    <a:pt x="7624" y="687193"/>
                  </a:cubicBezTo>
                  <a:cubicBezTo>
                    <a:pt x="2742" y="682312"/>
                    <a:pt x="0" y="675691"/>
                    <a:pt x="0" y="668787"/>
                  </a:cubicBezTo>
                  <a:lnTo>
                    <a:pt x="0" y="26030"/>
                  </a:lnTo>
                  <a:cubicBezTo>
                    <a:pt x="0" y="11654"/>
                    <a:pt x="11654" y="0"/>
                    <a:pt x="26030" y="0"/>
                  </a:cubicBezTo>
                  <a:close/>
                </a:path>
              </a:pathLst>
            </a:custGeom>
            <a:gradFill rotWithShape="1">
              <a:gsLst>
                <a:gs pos="0">
                  <a:srgbClr val="0C4A5B">
                    <a:alpha val="100000"/>
                  </a:srgbClr>
                </a:gs>
                <a:gs pos="100000">
                  <a:schemeClr val="bg1"/>
                </a:gs>
              </a:gsLst>
              <a:lin ang="2700000"/>
            </a:gradFill>
          </p:spPr>
          <p:txBody>
            <a:bodyPr/>
            <a:lstStyle/>
            <a:p>
              <a:endParaRPr lang="en-US" dirty="0"/>
            </a:p>
          </p:txBody>
        </p:sp>
        <p:sp>
          <p:nvSpPr>
            <p:cNvPr id="6" name="TextBox 11">
              <a:extLst>
                <a:ext uri="{FF2B5EF4-FFF2-40B4-BE49-F238E27FC236}">
                  <a16:creationId xmlns:a16="http://schemas.microsoft.com/office/drawing/2014/main" id="{C45080AC-B436-B26C-9A72-E08068E94CC9}"/>
                </a:ext>
              </a:extLst>
            </p:cNvPr>
            <p:cNvSpPr txBox="1"/>
            <p:nvPr/>
          </p:nvSpPr>
          <p:spPr>
            <a:xfrm>
              <a:off x="0" y="19050"/>
              <a:ext cx="2741709" cy="675767"/>
            </a:xfrm>
            <a:prstGeom prst="rect">
              <a:avLst/>
            </a:prstGeom>
          </p:spPr>
          <p:txBody>
            <a:bodyPr lIns="50800" tIns="50800" rIns="50800" bIns="50800" rtlCol="0" anchor="ctr"/>
            <a:lstStyle/>
            <a:p>
              <a:pPr algn="l">
                <a:lnSpc>
                  <a:spcPts val="1387"/>
                </a:lnSpc>
              </a:pPr>
              <a:endParaRPr/>
            </a:p>
          </p:txBody>
        </p:sp>
      </p:grpSp>
      <p:pic>
        <p:nvPicPr>
          <p:cNvPr id="7" name="Picture 6">
            <a:extLst>
              <a:ext uri="{FF2B5EF4-FFF2-40B4-BE49-F238E27FC236}">
                <a16:creationId xmlns:a16="http://schemas.microsoft.com/office/drawing/2014/main" id="{E1581671-0F1E-A0AA-9A0C-E5F8742A047F}"/>
              </a:ext>
            </a:extLst>
          </p:cNvPr>
          <p:cNvPicPr>
            <a:picLocks noChangeAspect="1"/>
          </p:cNvPicPr>
          <p:nvPr/>
        </p:nvPicPr>
        <p:blipFill>
          <a:blip r:embed="rId2"/>
          <a:stretch>
            <a:fillRect/>
          </a:stretch>
        </p:blipFill>
        <p:spPr>
          <a:xfrm>
            <a:off x="13639800" y="654234"/>
            <a:ext cx="3534478" cy="1262664"/>
          </a:xfrm>
          <a:prstGeom prst="rect">
            <a:avLst/>
          </a:prstGeom>
        </p:spPr>
      </p:pic>
      <p:sp>
        <p:nvSpPr>
          <p:cNvPr id="8" name="TextBox 11">
            <a:extLst>
              <a:ext uri="{FF2B5EF4-FFF2-40B4-BE49-F238E27FC236}">
                <a16:creationId xmlns:a16="http://schemas.microsoft.com/office/drawing/2014/main" id="{EB368488-F92B-C491-9A36-F696FCD6BDDD}"/>
              </a:ext>
            </a:extLst>
          </p:cNvPr>
          <p:cNvSpPr txBox="1"/>
          <p:nvPr/>
        </p:nvSpPr>
        <p:spPr>
          <a:xfrm>
            <a:off x="4313757" y="771234"/>
            <a:ext cx="9558399" cy="1282402"/>
          </a:xfrm>
          <a:prstGeom prst="rect">
            <a:avLst/>
          </a:prstGeom>
        </p:spPr>
        <p:txBody>
          <a:bodyPr lIns="0" tIns="0" rIns="0" bIns="0" rtlCol="0" anchor="t">
            <a:spAutoFit/>
          </a:bodyPr>
          <a:lstStyle/>
          <a:p>
            <a:pPr algn="ctr">
              <a:lnSpc>
                <a:spcPts val="10048"/>
              </a:lnSpc>
            </a:pPr>
            <a:r>
              <a:rPr lang="en-US" sz="9662" b="1" spc="-405" dirty="0">
                <a:solidFill>
                  <a:srgbClr val="FFFFFF"/>
                </a:solidFill>
                <a:latin typeface="Arial Bold"/>
                <a:ea typeface="Arial Bold"/>
                <a:cs typeface="Arial Bold"/>
                <a:sym typeface="Arial Bold"/>
              </a:rPr>
              <a:t>Payables</a:t>
            </a:r>
          </a:p>
        </p:txBody>
      </p:sp>
      <p:sp>
        <p:nvSpPr>
          <p:cNvPr id="2" name="Freeform 2">
            <a:extLst>
              <a:ext uri="{FF2B5EF4-FFF2-40B4-BE49-F238E27FC236}">
                <a16:creationId xmlns:a16="http://schemas.microsoft.com/office/drawing/2014/main" id="{25A10189-1350-245A-13E3-CD296BBEDC4D}"/>
              </a:ext>
            </a:extLst>
          </p:cNvPr>
          <p:cNvSpPr/>
          <p:nvPr/>
        </p:nvSpPr>
        <p:spPr>
          <a:xfrm>
            <a:off x="-6858000" y="-7658100"/>
            <a:ext cx="11404113" cy="11487660"/>
          </a:xfrm>
          <a:custGeom>
            <a:avLst/>
            <a:gdLst/>
            <a:ahLst/>
            <a:cxnLst/>
            <a:rect l="l" t="t" r="r" b="b"/>
            <a:pathLst>
              <a:path w="11404113" h="11487660">
                <a:moveTo>
                  <a:pt x="0" y="0"/>
                </a:moveTo>
                <a:lnTo>
                  <a:pt x="11404113" y="0"/>
                </a:lnTo>
                <a:lnTo>
                  <a:pt x="11404113" y="11487660"/>
                </a:lnTo>
                <a:lnTo>
                  <a:pt x="0" y="1148766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9" name="Freeform 2">
            <a:extLst>
              <a:ext uri="{FF2B5EF4-FFF2-40B4-BE49-F238E27FC236}">
                <a16:creationId xmlns:a16="http://schemas.microsoft.com/office/drawing/2014/main" id="{882598EC-6443-FB6A-2474-C54B7AAA8506}"/>
              </a:ext>
            </a:extLst>
          </p:cNvPr>
          <p:cNvSpPr/>
          <p:nvPr/>
        </p:nvSpPr>
        <p:spPr>
          <a:xfrm>
            <a:off x="414861" y="1135101"/>
            <a:ext cx="499539" cy="503199"/>
          </a:xfrm>
          <a:custGeom>
            <a:avLst/>
            <a:gdLst/>
            <a:ahLst/>
            <a:cxnLst/>
            <a:rect l="l" t="t" r="r" b="b"/>
            <a:pathLst>
              <a:path w="499539" h="503199">
                <a:moveTo>
                  <a:pt x="0" y="0"/>
                </a:moveTo>
                <a:lnTo>
                  <a:pt x="499540" y="0"/>
                </a:lnTo>
                <a:lnTo>
                  <a:pt x="499540" y="503199"/>
                </a:lnTo>
                <a:lnTo>
                  <a:pt x="0" y="50319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pic>
        <p:nvPicPr>
          <p:cNvPr id="4" name="Picture 3">
            <a:extLst>
              <a:ext uri="{FF2B5EF4-FFF2-40B4-BE49-F238E27FC236}">
                <a16:creationId xmlns:a16="http://schemas.microsoft.com/office/drawing/2014/main" id="{BBA8A94C-FF82-EFFD-8B44-5B96F1E5358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52600" y="2170636"/>
            <a:ext cx="15421677" cy="7697264"/>
          </a:xfrm>
          <a:prstGeom prst="rect">
            <a:avLst/>
          </a:prstGeom>
        </p:spPr>
      </p:pic>
    </p:spTree>
    <p:extLst>
      <p:ext uri="{BB962C8B-B14F-4D97-AF65-F5344CB8AC3E}">
        <p14:creationId xmlns:p14="http://schemas.microsoft.com/office/powerpoint/2010/main" val="399954880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141519"/>
        </a:solidFill>
        <a:effectLst/>
      </p:bgPr>
    </p:bg>
    <p:spTree>
      <p:nvGrpSpPr>
        <p:cNvPr id="1" name="">
          <a:extLst>
            <a:ext uri="{FF2B5EF4-FFF2-40B4-BE49-F238E27FC236}">
              <a16:creationId xmlns:a16="http://schemas.microsoft.com/office/drawing/2014/main" id="{8CBFC60C-51DC-95B8-4E74-D16DCD9EFE8D}"/>
            </a:ext>
          </a:extLst>
        </p:cNvPr>
        <p:cNvGrpSpPr/>
        <p:nvPr/>
      </p:nvGrpSpPr>
      <p:grpSpPr>
        <a:xfrm>
          <a:off x="0" y="0"/>
          <a:ext cx="0" cy="0"/>
          <a:chOff x="0" y="0"/>
          <a:chExt cx="0" cy="0"/>
        </a:xfrm>
      </p:grpSpPr>
      <p:grpSp>
        <p:nvGrpSpPr>
          <p:cNvPr id="12" name="Group 12">
            <a:extLst>
              <a:ext uri="{FF2B5EF4-FFF2-40B4-BE49-F238E27FC236}">
                <a16:creationId xmlns:a16="http://schemas.microsoft.com/office/drawing/2014/main" id="{94DCD3C0-035D-BD99-7977-68EE6ACAD21B}"/>
              </a:ext>
            </a:extLst>
          </p:cNvPr>
          <p:cNvGrpSpPr/>
          <p:nvPr/>
        </p:nvGrpSpPr>
        <p:grpSpPr>
          <a:xfrm rot="-851681">
            <a:off x="808966" y="7541919"/>
            <a:ext cx="21825170" cy="18180272"/>
            <a:chOff x="0" y="0"/>
            <a:chExt cx="5748193" cy="4788220"/>
          </a:xfrm>
        </p:grpSpPr>
        <p:sp>
          <p:nvSpPr>
            <p:cNvPr id="13" name="Freeform 13">
              <a:extLst>
                <a:ext uri="{FF2B5EF4-FFF2-40B4-BE49-F238E27FC236}">
                  <a16:creationId xmlns:a16="http://schemas.microsoft.com/office/drawing/2014/main" id="{CAF90839-AFA2-F15E-6088-0221B23D4D9F}"/>
                </a:ext>
              </a:extLst>
            </p:cNvPr>
            <p:cNvSpPr/>
            <p:nvPr/>
          </p:nvSpPr>
          <p:spPr>
            <a:xfrm>
              <a:off x="0" y="0"/>
              <a:ext cx="5748193" cy="4788220"/>
            </a:xfrm>
            <a:custGeom>
              <a:avLst/>
              <a:gdLst/>
              <a:ahLst/>
              <a:cxnLst/>
              <a:rect l="l" t="t" r="r" b="b"/>
              <a:pathLst>
                <a:path w="5748193" h="4788220">
                  <a:moveTo>
                    <a:pt x="0" y="0"/>
                  </a:moveTo>
                  <a:lnTo>
                    <a:pt x="5748193" y="0"/>
                  </a:lnTo>
                  <a:lnTo>
                    <a:pt x="5748193" y="4788220"/>
                  </a:lnTo>
                  <a:lnTo>
                    <a:pt x="0" y="4788220"/>
                  </a:lnTo>
                  <a:close/>
                </a:path>
              </a:pathLst>
            </a:custGeom>
            <a:gradFill rotWithShape="1">
              <a:gsLst>
                <a:gs pos="0">
                  <a:srgbClr val="27DDDF">
                    <a:alpha val="0"/>
                  </a:srgbClr>
                </a:gs>
                <a:gs pos="100000">
                  <a:srgbClr val="27DDDF">
                    <a:alpha val="100000"/>
                  </a:srgbClr>
                </a:gs>
              </a:gsLst>
              <a:lin ang="5400000"/>
            </a:gradFill>
          </p:spPr>
          <p:txBody>
            <a:bodyPr/>
            <a:lstStyle/>
            <a:p>
              <a:endParaRPr lang="en-US"/>
            </a:p>
          </p:txBody>
        </p:sp>
        <p:sp>
          <p:nvSpPr>
            <p:cNvPr id="14" name="TextBox 14">
              <a:extLst>
                <a:ext uri="{FF2B5EF4-FFF2-40B4-BE49-F238E27FC236}">
                  <a16:creationId xmlns:a16="http://schemas.microsoft.com/office/drawing/2014/main" id="{341D8C44-1CE6-D849-18AA-CAE14CCDD79E}"/>
                </a:ext>
              </a:extLst>
            </p:cNvPr>
            <p:cNvSpPr txBox="1"/>
            <p:nvPr/>
          </p:nvSpPr>
          <p:spPr>
            <a:xfrm>
              <a:off x="0" y="19050"/>
              <a:ext cx="5748193" cy="4769170"/>
            </a:xfrm>
            <a:prstGeom prst="rect">
              <a:avLst/>
            </a:prstGeom>
          </p:spPr>
          <p:txBody>
            <a:bodyPr lIns="50800" tIns="50800" rIns="50800" bIns="50800" rtlCol="0" anchor="ctr"/>
            <a:lstStyle/>
            <a:p>
              <a:pPr algn="ctr">
                <a:lnSpc>
                  <a:spcPts val="1387"/>
                </a:lnSpc>
              </a:pPr>
              <a:endParaRPr/>
            </a:p>
          </p:txBody>
        </p:sp>
      </p:grpSp>
      <p:grpSp>
        <p:nvGrpSpPr>
          <p:cNvPr id="3" name="Group 9">
            <a:extLst>
              <a:ext uri="{FF2B5EF4-FFF2-40B4-BE49-F238E27FC236}">
                <a16:creationId xmlns:a16="http://schemas.microsoft.com/office/drawing/2014/main" id="{373D8486-1B8B-5E63-CBA4-F50F74B8D95C}"/>
              </a:ext>
            </a:extLst>
          </p:cNvPr>
          <p:cNvGrpSpPr/>
          <p:nvPr/>
        </p:nvGrpSpPr>
        <p:grpSpPr>
          <a:xfrm>
            <a:off x="685799" y="495300"/>
            <a:ext cx="17068801" cy="2638134"/>
            <a:chOff x="0" y="0"/>
            <a:chExt cx="2741709" cy="694817"/>
          </a:xfrm>
        </p:grpSpPr>
        <p:sp>
          <p:nvSpPr>
            <p:cNvPr id="5" name="Freeform 10">
              <a:extLst>
                <a:ext uri="{FF2B5EF4-FFF2-40B4-BE49-F238E27FC236}">
                  <a16:creationId xmlns:a16="http://schemas.microsoft.com/office/drawing/2014/main" id="{F131F962-CF55-375F-F16D-036589659E3F}"/>
                </a:ext>
              </a:extLst>
            </p:cNvPr>
            <p:cNvSpPr/>
            <p:nvPr/>
          </p:nvSpPr>
          <p:spPr>
            <a:xfrm>
              <a:off x="0" y="0"/>
              <a:ext cx="2741709" cy="694817"/>
            </a:xfrm>
            <a:custGeom>
              <a:avLst/>
              <a:gdLst/>
              <a:ahLst/>
              <a:cxnLst/>
              <a:rect l="l" t="t" r="r" b="b"/>
              <a:pathLst>
                <a:path w="2741709" h="694817">
                  <a:moveTo>
                    <a:pt x="26030" y="0"/>
                  </a:moveTo>
                  <a:lnTo>
                    <a:pt x="2715679" y="0"/>
                  </a:lnTo>
                  <a:cubicBezTo>
                    <a:pt x="2722583" y="0"/>
                    <a:pt x="2729204" y="2742"/>
                    <a:pt x="2734085" y="7624"/>
                  </a:cubicBezTo>
                  <a:cubicBezTo>
                    <a:pt x="2738967" y="12505"/>
                    <a:pt x="2741709" y="19126"/>
                    <a:pt x="2741709" y="26030"/>
                  </a:cubicBezTo>
                  <a:lnTo>
                    <a:pt x="2741709" y="668787"/>
                  </a:lnTo>
                  <a:cubicBezTo>
                    <a:pt x="2741709" y="683163"/>
                    <a:pt x="2730055" y="694817"/>
                    <a:pt x="2715679" y="694817"/>
                  </a:cubicBezTo>
                  <a:lnTo>
                    <a:pt x="26030" y="694817"/>
                  </a:lnTo>
                  <a:cubicBezTo>
                    <a:pt x="19126" y="694817"/>
                    <a:pt x="12505" y="692075"/>
                    <a:pt x="7624" y="687193"/>
                  </a:cubicBezTo>
                  <a:cubicBezTo>
                    <a:pt x="2742" y="682312"/>
                    <a:pt x="0" y="675691"/>
                    <a:pt x="0" y="668787"/>
                  </a:cubicBezTo>
                  <a:lnTo>
                    <a:pt x="0" y="26030"/>
                  </a:lnTo>
                  <a:cubicBezTo>
                    <a:pt x="0" y="11654"/>
                    <a:pt x="11654" y="0"/>
                    <a:pt x="26030" y="0"/>
                  </a:cubicBezTo>
                  <a:close/>
                </a:path>
              </a:pathLst>
            </a:custGeom>
            <a:gradFill rotWithShape="1">
              <a:gsLst>
                <a:gs pos="0">
                  <a:srgbClr val="0C4A5B">
                    <a:alpha val="100000"/>
                  </a:srgbClr>
                </a:gs>
                <a:gs pos="100000">
                  <a:schemeClr val="bg1"/>
                </a:gs>
              </a:gsLst>
              <a:lin ang="2700000"/>
            </a:gradFill>
          </p:spPr>
          <p:txBody>
            <a:bodyPr/>
            <a:lstStyle/>
            <a:p>
              <a:endParaRPr lang="en-US" dirty="0"/>
            </a:p>
          </p:txBody>
        </p:sp>
        <p:sp>
          <p:nvSpPr>
            <p:cNvPr id="6" name="TextBox 11">
              <a:extLst>
                <a:ext uri="{FF2B5EF4-FFF2-40B4-BE49-F238E27FC236}">
                  <a16:creationId xmlns:a16="http://schemas.microsoft.com/office/drawing/2014/main" id="{325D040B-F234-F89C-9377-2187C28C86C0}"/>
                </a:ext>
              </a:extLst>
            </p:cNvPr>
            <p:cNvSpPr txBox="1"/>
            <p:nvPr/>
          </p:nvSpPr>
          <p:spPr>
            <a:xfrm>
              <a:off x="0" y="19050"/>
              <a:ext cx="2741709" cy="675767"/>
            </a:xfrm>
            <a:prstGeom prst="rect">
              <a:avLst/>
            </a:prstGeom>
          </p:spPr>
          <p:txBody>
            <a:bodyPr lIns="50800" tIns="50800" rIns="50800" bIns="50800" rtlCol="0" anchor="ctr"/>
            <a:lstStyle/>
            <a:p>
              <a:pPr algn="l">
                <a:lnSpc>
                  <a:spcPts val="1387"/>
                </a:lnSpc>
              </a:pPr>
              <a:endParaRPr/>
            </a:p>
          </p:txBody>
        </p:sp>
      </p:grpSp>
      <p:pic>
        <p:nvPicPr>
          <p:cNvPr id="7" name="Picture 6">
            <a:extLst>
              <a:ext uri="{FF2B5EF4-FFF2-40B4-BE49-F238E27FC236}">
                <a16:creationId xmlns:a16="http://schemas.microsoft.com/office/drawing/2014/main" id="{7053E85F-5AA9-A146-2C72-86555B9D0A23}"/>
              </a:ext>
            </a:extLst>
          </p:cNvPr>
          <p:cNvPicPr>
            <a:picLocks noChangeAspect="1"/>
          </p:cNvPicPr>
          <p:nvPr/>
        </p:nvPicPr>
        <p:blipFill>
          <a:blip r:embed="rId2"/>
          <a:stretch>
            <a:fillRect/>
          </a:stretch>
        </p:blipFill>
        <p:spPr>
          <a:xfrm>
            <a:off x="13639800" y="654234"/>
            <a:ext cx="3534478" cy="1262664"/>
          </a:xfrm>
          <a:prstGeom prst="rect">
            <a:avLst/>
          </a:prstGeom>
        </p:spPr>
      </p:pic>
      <p:sp>
        <p:nvSpPr>
          <p:cNvPr id="8" name="TextBox 11">
            <a:extLst>
              <a:ext uri="{FF2B5EF4-FFF2-40B4-BE49-F238E27FC236}">
                <a16:creationId xmlns:a16="http://schemas.microsoft.com/office/drawing/2014/main" id="{E70418FB-852F-003D-D151-561D025F6EB6}"/>
              </a:ext>
            </a:extLst>
          </p:cNvPr>
          <p:cNvSpPr txBox="1"/>
          <p:nvPr/>
        </p:nvSpPr>
        <p:spPr>
          <a:xfrm>
            <a:off x="4313757" y="771234"/>
            <a:ext cx="9558399" cy="1282402"/>
          </a:xfrm>
          <a:prstGeom prst="rect">
            <a:avLst/>
          </a:prstGeom>
        </p:spPr>
        <p:txBody>
          <a:bodyPr lIns="0" tIns="0" rIns="0" bIns="0" rtlCol="0" anchor="t">
            <a:spAutoFit/>
          </a:bodyPr>
          <a:lstStyle/>
          <a:p>
            <a:pPr algn="ctr">
              <a:lnSpc>
                <a:spcPts val="10048"/>
              </a:lnSpc>
            </a:pPr>
            <a:r>
              <a:rPr lang="en-US" sz="9662" b="1" spc="-405" dirty="0">
                <a:solidFill>
                  <a:srgbClr val="FFFFFF"/>
                </a:solidFill>
                <a:latin typeface="Arial Bold"/>
                <a:ea typeface="Arial Bold"/>
                <a:cs typeface="Arial Bold"/>
                <a:sym typeface="Arial Bold"/>
              </a:rPr>
              <a:t>Payables</a:t>
            </a:r>
          </a:p>
        </p:txBody>
      </p:sp>
      <p:sp>
        <p:nvSpPr>
          <p:cNvPr id="2" name="Freeform 2">
            <a:extLst>
              <a:ext uri="{FF2B5EF4-FFF2-40B4-BE49-F238E27FC236}">
                <a16:creationId xmlns:a16="http://schemas.microsoft.com/office/drawing/2014/main" id="{D30A6944-7D08-D080-EA67-CA32241D255D}"/>
              </a:ext>
            </a:extLst>
          </p:cNvPr>
          <p:cNvSpPr/>
          <p:nvPr/>
        </p:nvSpPr>
        <p:spPr>
          <a:xfrm>
            <a:off x="-6858000" y="-7658100"/>
            <a:ext cx="11404113" cy="11487660"/>
          </a:xfrm>
          <a:custGeom>
            <a:avLst/>
            <a:gdLst/>
            <a:ahLst/>
            <a:cxnLst/>
            <a:rect l="l" t="t" r="r" b="b"/>
            <a:pathLst>
              <a:path w="11404113" h="11487660">
                <a:moveTo>
                  <a:pt x="0" y="0"/>
                </a:moveTo>
                <a:lnTo>
                  <a:pt x="11404113" y="0"/>
                </a:lnTo>
                <a:lnTo>
                  <a:pt x="11404113" y="11487660"/>
                </a:lnTo>
                <a:lnTo>
                  <a:pt x="0" y="1148766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9" name="Freeform 2">
            <a:extLst>
              <a:ext uri="{FF2B5EF4-FFF2-40B4-BE49-F238E27FC236}">
                <a16:creationId xmlns:a16="http://schemas.microsoft.com/office/drawing/2014/main" id="{C22AF55E-5808-25EA-0CB3-EC1C94B44EA3}"/>
              </a:ext>
            </a:extLst>
          </p:cNvPr>
          <p:cNvSpPr/>
          <p:nvPr/>
        </p:nvSpPr>
        <p:spPr>
          <a:xfrm>
            <a:off x="414861" y="1135101"/>
            <a:ext cx="499539" cy="503199"/>
          </a:xfrm>
          <a:custGeom>
            <a:avLst/>
            <a:gdLst/>
            <a:ahLst/>
            <a:cxnLst/>
            <a:rect l="l" t="t" r="r" b="b"/>
            <a:pathLst>
              <a:path w="499539" h="503199">
                <a:moveTo>
                  <a:pt x="0" y="0"/>
                </a:moveTo>
                <a:lnTo>
                  <a:pt x="499540" y="0"/>
                </a:lnTo>
                <a:lnTo>
                  <a:pt x="499540" y="503199"/>
                </a:lnTo>
                <a:lnTo>
                  <a:pt x="0" y="50319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pic>
        <p:nvPicPr>
          <p:cNvPr id="4" name="Picture 3">
            <a:extLst>
              <a:ext uri="{FF2B5EF4-FFF2-40B4-BE49-F238E27FC236}">
                <a16:creationId xmlns:a16="http://schemas.microsoft.com/office/drawing/2014/main" id="{6E076990-ADA3-75B0-59C7-C53BA8DFD94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52600" y="2120502"/>
            <a:ext cx="15421678" cy="7747397"/>
          </a:xfrm>
          <a:prstGeom prst="rect">
            <a:avLst/>
          </a:prstGeom>
        </p:spPr>
      </p:pic>
      <p:sp>
        <p:nvSpPr>
          <p:cNvPr id="10" name="Rectangle: Rounded Corners 9">
            <a:extLst>
              <a:ext uri="{FF2B5EF4-FFF2-40B4-BE49-F238E27FC236}">
                <a16:creationId xmlns:a16="http://schemas.microsoft.com/office/drawing/2014/main" id="{345C5184-FE69-5EF2-7C4A-73B6B4941AB8}"/>
              </a:ext>
            </a:extLst>
          </p:cNvPr>
          <p:cNvSpPr/>
          <p:nvPr/>
        </p:nvSpPr>
        <p:spPr>
          <a:xfrm>
            <a:off x="8358353" y="4150221"/>
            <a:ext cx="1660088" cy="482583"/>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Callout: Up Arrow 10">
            <a:extLst>
              <a:ext uri="{FF2B5EF4-FFF2-40B4-BE49-F238E27FC236}">
                <a16:creationId xmlns:a16="http://schemas.microsoft.com/office/drawing/2014/main" id="{FE9C0D13-0A57-CDF5-9116-59B8B3876D92}"/>
              </a:ext>
            </a:extLst>
          </p:cNvPr>
          <p:cNvSpPr/>
          <p:nvPr/>
        </p:nvSpPr>
        <p:spPr>
          <a:xfrm>
            <a:off x="7235907" y="5127881"/>
            <a:ext cx="5704914" cy="1956547"/>
          </a:xfrm>
          <a:prstGeom prst="upArrowCallou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accent3">
                    <a:lumMod val="49000"/>
                  </a:schemeClr>
                </a:solidFill>
                <a:ea typeface="Calibri"/>
                <a:cs typeface="Calibri"/>
              </a:rPr>
              <a:t>Now the status has become negotiable</a:t>
            </a:r>
          </a:p>
        </p:txBody>
      </p:sp>
    </p:spTree>
    <p:extLst>
      <p:ext uri="{BB962C8B-B14F-4D97-AF65-F5344CB8AC3E}">
        <p14:creationId xmlns:p14="http://schemas.microsoft.com/office/powerpoint/2010/main" val="215646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41519"/>
        </a:solidFill>
        <a:effectLst/>
      </p:bgPr>
    </p:bg>
    <p:spTree>
      <p:nvGrpSpPr>
        <p:cNvPr id="1" name="">
          <a:extLst>
            <a:ext uri="{FF2B5EF4-FFF2-40B4-BE49-F238E27FC236}">
              <a16:creationId xmlns:a16="http://schemas.microsoft.com/office/drawing/2014/main" id="{7DDC20DC-8EE7-E65B-7BD4-EAC808B35220}"/>
            </a:ext>
          </a:extLst>
        </p:cNvPr>
        <p:cNvGrpSpPr/>
        <p:nvPr/>
      </p:nvGrpSpPr>
      <p:grpSpPr>
        <a:xfrm>
          <a:off x="0" y="0"/>
          <a:ext cx="0" cy="0"/>
          <a:chOff x="0" y="0"/>
          <a:chExt cx="0" cy="0"/>
        </a:xfrm>
      </p:grpSpPr>
      <p:grpSp>
        <p:nvGrpSpPr>
          <p:cNvPr id="12" name="Group 12">
            <a:extLst>
              <a:ext uri="{FF2B5EF4-FFF2-40B4-BE49-F238E27FC236}">
                <a16:creationId xmlns:a16="http://schemas.microsoft.com/office/drawing/2014/main" id="{527D9FA0-09BA-16FC-6D84-F825C6B6D1EC}"/>
              </a:ext>
            </a:extLst>
          </p:cNvPr>
          <p:cNvGrpSpPr/>
          <p:nvPr/>
        </p:nvGrpSpPr>
        <p:grpSpPr>
          <a:xfrm>
            <a:off x="2054482" y="4580882"/>
            <a:ext cx="8679644" cy="4327547"/>
            <a:chOff x="0" y="0"/>
            <a:chExt cx="2285997" cy="1139766"/>
          </a:xfrm>
        </p:grpSpPr>
        <p:sp>
          <p:nvSpPr>
            <p:cNvPr id="13" name="Freeform 13">
              <a:extLst>
                <a:ext uri="{FF2B5EF4-FFF2-40B4-BE49-F238E27FC236}">
                  <a16:creationId xmlns:a16="http://schemas.microsoft.com/office/drawing/2014/main" id="{C1ADFB8E-75A3-640D-DA79-BE4EED526EA5}"/>
                </a:ext>
              </a:extLst>
            </p:cNvPr>
            <p:cNvSpPr/>
            <p:nvPr/>
          </p:nvSpPr>
          <p:spPr>
            <a:xfrm>
              <a:off x="0" y="0"/>
              <a:ext cx="2285997" cy="1139766"/>
            </a:xfrm>
            <a:custGeom>
              <a:avLst/>
              <a:gdLst/>
              <a:ahLst/>
              <a:cxnLst/>
              <a:rect l="l" t="t" r="r" b="b"/>
              <a:pathLst>
                <a:path w="2285997" h="1139766">
                  <a:moveTo>
                    <a:pt x="24975" y="0"/>
                  </a:moveTo>
                  <a:lnTo>
                    <a:pt x="2261022" y="0"/>
                  </a:lnTo>
                  <a:cubicBezTo>
                    <a:pt x="2267646" y="0"/>
                    <a:pt x="2273998" y="2631"/>
                    <a:pt x="2278682" y="7315"/>
                  </a:cubicBezTo>
                  <a:cubicBezTo>
                    <a:pt x="2283366" y="11999"/>
                    <a:pt x="2285997" y="18351"/>
                    <a:pt x="2285997" y="24975"/>
                  </a:cubicBezTo>
                  <a:lnTo>
                    <a:pt x="2285997" y="1114791"/>
                  </a:lnTo>
                  <a:cubicBezTo>
                    <a:pt x="2285997" y="1121414"/>
                    <a:pt x="2283366" y="1127767"/>
                    <a:pt x="2278682" y="1132451"/>
                  </a:cubicBezTo>
                  <a:cubicBezTo>
                    <a:pt x="2273998" y="1137134"/>
                    <a:pt x="2267646" y="1139766"/>
                    <a:pt x="2261022" y="1139766"/>
                  </a:cubicBezTo>
                  <a:lnTo>
                    <a:pt x="24975" y="1139766"/>
                  </a:lnTo>
                  <a:cubicBezTo>
                    <a:pt x="18351" y="1139766"/>
                    <a:pt x="11999" y="1137134"/>
                    <a:pt x="7315" y="1132451"/>
                  </a:cubicBezTo>
                  <a:cubicBezTo>
                    <a:pt x="2631" y="1127767"/>
                    <a:pt x="0" y="1121414"/>
                    <a:pt x="0" y="1114791"/>
                  </a:cubicBezTo>
                  <a:lnTo>
                    <a:pt x="0" y="24975"/>
                  </a:lnTo>
                  <a:cubicBezTo>
                    <a:pt x="0" y="18351"/>
                    <a:pt x="2631" y="11999"/>
                    <a:pt x="7315" y="7315"/>
                  </a:cubicBezTo>
                  <a:cubicBezTo>
                    <a:pt x="11999" y="2631"/>
                    <a:pt x="18351" y="0"/>
                    <a:pt x="24975" y="0"/>
                  </a:cubicBezTo>
                  <a:close/>
                </a:path>
              </a:pathLst>
            </a:custGeom>
            <a:gradFill rotWithShape="1">
              <a:gsLst>
                <a:gs pos="0">
                  <a:srgbClr val="141519">
                    <a:alpha val="0"/>
                  </a:srgbClr>
                </a:gs>
                <a:gs pos="100000">
                  <a:srgbClr val="141519">
                    <a:alpha val="94500"/>
                  </a:srgbClr>
                </a:gs>
              </a:gsLst>
              <a:lin ang="5400000"/>
            </a:gradFill>
          </p:spPr>
          <p:txBody>
            <a:bodyPr/>
            <a:lstStyle/>
            <a:p>
              <a:endParaRPr lang="en-US"/>
            </a:p>
          </p:txBody>
        </p:sp>
        <p:sp>
          <p:nvSpPr>
            <p:cNvPr id="14" name="TextBox 14">
              <a:extLst>
                <a:ext uri="{FF2B5EF4-FFF2-40B4-BE49-F238E27FC236}">
                  <a16:creationId xmlns:a16="http://schemas.microsoft.com/office/drawing/2014/main" id="{13F274A9-D021-774E-786B-5B5309805027}"/>
                </a:ext>
              </a:extLst>
            </p:cNvPr>
            <p:cNvSpPr txBox="1"/>
            <p:nvPr/>
          </p:nvSpPr>
          <p:spPr>
            <a:xfrm>
              <a:off x="0" y="19050"/>
              <a:ext cx="2285997" cy="1120716"/>
            </a:xfrm>
            <a:prstGeom prst="rect">
              <a:avLst/>
            </a:prstGeom>
          </p:spPr>
          <p:txBody>
            <a:bodyPr lIns="50800" tIns="50800" rIns="50800" bIns="50800" rtlCol="0" anchor="ctr"/>
            <a:lstStyle/>
            <a:p>
              <a:pPr algn="ctr">
                <a:lnSpc>
                  <a:spcPts val="1387"/>
                </a:lnSpc>
              </a:pPr>
              <a:endParaRPr/>
            </a:p>
          </p:txBody>
        </p:sp>
      </p:grpSp>
      <p:sp>
        <p:nvSpPr>
          <p:cNvPr id="15" name="TextBox 15">
            <a:extLst>
              <a:ext uri="{FF2B5EF4-FFF2-40B4-BE49-F238E27FC236}">
                <a16:creationId xmlns:a16="http://schemas.microsoft.com/office/drawing/2014/main" id="{A1984FF3-3D42-F68D-8D41-EF11DEE2802B}"/>
              </a:ext>
            </a:extLst>
          </p:cNvPr>
          <p:cNvSpPr txBox="1"/>
          <p:nvPr/>
        </p:nvSpPr>
        <p:spPr>
          <a:xfrm>
            <a:off x="609600" y="419100"/>
            <a:ext cx="16764000" cy="756617"/>
          </a:xfrm>
          <a:prstGeom prst="rect">
            <a:avLst/>
          </a:prstGeom>
        </p:spPr>
        <p:txBody>
          <a:bodyPr wrap="square" lIns="0" tIns="0" rIns="0" bIns="0" rtlCol="0" anchor="t">
            <a:spAutoFit/>
          </a:bodyPr>
          <a:lstStyle/>
          <a:p>
            <a:pPr algn="ctr">
              <a:lnSpc>
                <a:spcPts val="5917"/>
              </a:lnSpc>
            </a:pPr>
            <a:r>
              <a:rPr lang="en-US" sz="6600" b="1" spc="-238" dirty="0">
                <a:solidFill>
                  <a:srgbClr val="FFFFFF"/>
                </a:solidFill>
                <a:latin typeface="Arial Bold"/>
                <a:ea typeface="Arial Bold"/>
                <a:cs typeface="Arial Bold"/>
                <a:sym typeface="Arial Bold"/>
              </a:rPr>
              <a:t>Cash management integration</a:t>
            </a:r>
          </a:p>
        </p:txBody>
      </p:sp>
      <p:pic>
        <p:nvPicPr>
          <p:cNvPr id="4" name="Picture 3">
            <a:extLst>
              <a:ext uri="{FF2B5EF4-FFF2-40B4-BE49-F238E27FC236}">
                <a16:creationId xmlns:a16="http://schemas.microsoft.com/office/drawing/2014/main" id="{5B60DE8C-2E9F-D452-3F11-E9EA80BBD7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0600" y="1378571"/>
            <a:ext cx="16230599" cy="8489329"/>
          </a:xfrm>
          <a:prstGeom prst="rect">
            <a:avLst/>
          </a:prstGeom>
        </p:spPr>
      </p:pic>
    </p:spTree>
    <p:extLst>
      <p:ext uri="{BB962C8B-B14F-4D97-AF65-F5344CB8AC3E}">
        <p14:creationId xmlns:p14="http://schemas.microsoft.com/office/powerpoint/2010/main" val="2164728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141519"/>
        </a:solidFill>
        <a:effectLst/>
      </p:bgPr>
    </p:bg>
    <p:spTree>
      <p:nvGrpSpPr>
        <p:cNvPr id="1" name="">
          <a:extLst>
            <a:ext uri="{FF2B5EF4-FFF2-40B4-BE49-F238E27FC236}">
              <a16:creationId xmlns:a16="http://schemas.microsoft.com/office/drawing/2014/main" id="{9EFED179-EB27-EAA0-C81A-A068BB18FF5B}"/>
            </a:ext>
          </a:extLst>
        </p:cNvPr>
        <p:cNvGrpSpPr/>
        <p:nvPr/>
      </p:nvGrpSpPr>
      <p:grpSpPr>
        <a:xfrm>
          <a:off x="0" y="0"/>
          <a:ext cx="0" cy="0"/>
          <a:chOff x="0" y="0"/>
          <a:chExt cx="0" cy="0"/>
        </a:xfrm>
      </p:grpSpPr>
      <p:grpSp>
        <p:nvGrpSpPr>
          <p:cNvPr id="12" name="Group 12">
            <a:extLst>
              <a:ext uri="{FF2B5EF4-FFF2-40B4-BE49-F238E27FC236}">
                <a16:creationId xmlns:a16="http://schemas.microsoft.com/office/drawing/2014/main" id="{314DFDF1-452F-4078-AB9F-641A1376771C}"/>
              </a:ext>
            </a:extLst>
          </p:cNvPr>
          <p:cNvGrpSpPr/>
          <p:nvPr/>
        </p:nvGrpSpPr>
        <p:grpSpPr>
          <a:xfrm rot="-851681">
            <a:off x="808966" y="7541919"/>
            <a:ext cx="21825170" cy="18180272"/>
            <a:chOff x="0" y="0"/>
            <a:chExt cx="5748193" cy="4788220"/>
          </a:xfrm>
        </p:grpSpPr>
        <p:sp>
          <p:nvSpPr>
            <p:cNvPr id="13" name="Freeform 13">
              <a:extLst>
                <a:ext uri="{FF2B5EF4-FFF2-40B4-BE49-F238E27FC236}">
                  <a16:creationId xmlns:a16="http://schemas.microsoft.com/office/drawing/2014/main" id="{07A0B480-AC50-4E50-B8A9-922272A9B049}"/>
                </a:ext>
              </a:extLst>
            </p:cNvPr>
            <p:cNvSpPr/>
            <p:nvPr/>
          </p:nvSpPr>
          <p:spPr>
            <a:xfrm>
              <a:off x="0" y="0"/>
              <a:ext cx="5748193" cy="4788220"/>
            </a:xfrm>
            <a:custGeom>
              <a:avLst/>
              <a:gdLst/>
              <a:ahLst/>
              <a:cxnLst/>
              <a:rect l="l" t="t" r="r" b="b"/>
              <a:pathLst>
                <a:path w="5748193" h="4788220">
                  <a:moveTo>
                    <a:pt x="0" y="0"/>
                  </a:moveTo>
                  <a:lnTo>
                    <a:pt x="5748193" y="0"/>
                  </a:lnTo>
                  <a:lnTo>
                    <a:pt x="5748193" y="4788220"/>
                  </a:lnTo>
                  <a:lnTo>
                    <a:pt x="0" y="4788220"/>
                  </a:lnTo>
                  <a:close/>
                </a:path>
              </a:pathLst>
            </a:custGeom>
            <a:gradFill rotWithShape="1">
              <a:gsLst>
                <a:gs pos="0">
                  <a:srgbClr val="27DDDF">
                    <a:alpha val="0"/>
                  </a:srgbClr>
                </a:gs>
                <a:gs pos="100000">
                  <a:srgbClr val="27DDDF">
                    <a:alpha val="100000"/>
                  </a:srgbClr>
                </a:gs>
              </a:gsLst>
              <a:lin ang="5400000"/>
            </a:gradFill>
          </p:spPr>
          <p:txBody>
            <a:bodyPr/>
            <a:lstStyle/>
            <a:p>
              <a:endParaRPr lang="en-US"/>
            </a:p>
          </p:txBody>
        </p:sp>
        <p:sp>
          <p:nvSpPr>
            <p:cNvPr id="14" name="TextBox 14">
              <a:extLst>
                <a:ext uri="{FF2B5EF4-FFF2-40B4-BE49-F238E27FC236}">
                  <a16:creationId xmlns:a16="http://schemas.microsoft.com/office/drawing/2014/main" id="{B22D64CA-E2DF-1CCD-3B9F-3EF705138C17}"/>
                </a:ext>
              </a:extLst>
            </p:cNvPr>
            <p:cNvSpPr txBox="1"/>
            <p:nvPr/>
          </p:nvSpPr>
          <p:spPr>
            <a:xfrm>
              <a:off x="0" y="19050"/>
              <a:ext cx="5748193" cy="4769170"/>
            </a:xfrm>
            <a:prstGeom prst="rect">
              <a:avLst/>
            </a:prstGeom>
          </p:spPr>
          <p:txBody>
            <a:bodyPr lIns="50800" tIns="50800" rIns="50800" bIns="50800" rtlCol="0" anchor="ctr"/>
            <a:lstStyle/>
            <a:p>
              <a:pPr algn="ctr">
                <a:lnSpc>
                  <a:spcPts val="1387"/>
                </a:lnSpc>
              </a:pPr>
              <a:endParaRPr/>
            </a:p>
          </p:txBody>
        </p:sp>
      </p:grpSp>
      <p:grpSp>
        <p:nvGrpSpPr>
          <p:cNvPr id="3" name="Group 9">
            <a:extLst>
              <a:ext uri="{FF2B5EF4-FFF2-40B4-BE49-F238E27FC236}">
                <a16:creationId xmlns:a16="http://schemas.microsoft.com/office/drawing/2014/main" id="{9E9DF2B9-097D-2233-FFD6-5270B58A60D5}"/>
              </a:ext>
            </a:extLst>
          </p:cNvPr>
          <p:cNvGrpSpPr/>
          <p:nvPr/>
        </p:nvGrpSpPr>
        <p:grpSpPr>
          <a:xfrm>
            <a:off x="685799" y="495300"/>
            <a:ext cx="17068801" cy="2638134"/>
            <a:chOff x="0" y="0"/>
            <a:chExt cx="2741709" cy="694817"/>
          </a:xfrm>
        </p:grpSpPr>
        <p:sp>
          <p:nvSpPr>
            <p:cNvPr id="5" name="Freeform 10">
              <a:extLst>
                <a:ext uri="{FF2B5EF4-FFF2-40B4-BE49-F238E27FC236}">
                  <a16:creationId xmlns:a16="http://schemas.microsoft.com/office/drawing/2014/main" id="{1E631A10-2767-91FA-C796-92C116599068}"/>
                </a:ext>
              </a:extLst>
            </p:cNvPr>
            <p:cNvSpPr/>
            <p:nvPr/>
          </p:nvSpPr>
          <p:spPr>
            <a:xfrm>
              <a:off x="0" y="0"/>
              <a:ext cx="2741709" cy="694817"/>
            </a:xfrm>
            <a:custGeom>
              <a:avLst/>
              <a:gdLst/>
              <a:ahLst/>
              <a:cxnLst/>
              <a:rect l="l" t="t" r="r" b="b"/>
              <a:pathLst>
                <a:path w="2741709" h="694817">
                  <a:moveTo>
                    <a:pt x="26030" y="0"/>
                  </a:moveTo>
                  <a:lnTo>
                    <a:pt x="2715679" y="0"/>
                  </a:lnTo>
                  <a:cubicBezTo>
                    <a:pt x="2722583" y="0"/>
                    <a:pt x="2729204" y="2742"/>
                    <a:pt x="2734085" y="7624"/>
                  </a:cubicBezTo>
                  <a:cubicBezTo>
                    <a:pt x="2738967" y="12505"/>
                    <a:pt x="2741709" y="19126"/>
                    <a:pt x="2741709" y="26030"/>
                  </a:cubicBezTo>
                  <a:lnTo>
                    <a:pt x="2741709" y="668787"/>
                  </a:lnTo>
                  <a:cubicBezTo>
                    <a:pt x="2741709" y="683163"/>
                    <a:pt x="2730055" y="694817"/>
                    <a:pt x="2715679" y="694817"/>
                  </a:cubicBezTo>
                  <a:lnTo>
                    <a:pt x="26030" y="694817"/>
                  </a:lnTo>
                  <a:cubicBezTo>
                    <a:pt x="19126" y="694817"/>
                    <a:pt x="12505" y="692075"/>
                    <a:pt x="7624" y="687193"/>
                  </a:cubicBezTo>
                  <a:cubicBezTo>
                    <a:pt x="2742" y="682312"/>
                    <a:pt x="0" y="675691"/>
                    <a:pt x="0" y="668787"/>
                  </a:cubicBezTo>
                  <a:lnTo>
                    <a:pt x="0" y="26030"/>
                  </a:lnTo>
                  <a:cubicBezTo>
                    <a:pt x="0" y="11654"/>
                    <a:pt x="11654" y="0"/>
                    <a:pt x="26030" y="0"/>
                  </a:cubicBezTo>
                  <a:close/>
                </a:path>
              </a:pathLst>
            </a:custGeom>
            <a:gradFill rotWithShape="1">
              <a:gsLst>
                <a:gs pos="0">
                  <a:srgbClr val="0C4A5B">
                    <a:alpha val="100000"/>
                  </a:srgbClr>
                </a:gs>
                <a:gs pos="100000">
                  <a:schemeClr val="bg1"/>
                </a:gs>
              </a:gsLst>
              <a:lin ang="2700000"/>
            </a:gradFill>
          </p:spPr>
          <p:txBody>
            <a:bodyPr/>
            <a:lstStyle/>
            <a:p>
              <a:endParaRPr lang="en-US" dirty="0"/>
            </a:p>
          </p:txBody>
        </p:sp>
        <p:sp>
          <p:nvSpPr>
            <p:cNvPr id="6" name="TextBox 11">
              <a:extLst>
                <a:ext uri="{FF2B5EF4-FFF2-40B4-BE49-F238E27FC236}">
                  <a16:creationId xmlns:a16="http://schemas.microsoft.com/office/drawing/2014/main" id="{889EB4FC-26AE-402F-35A4-DA3EBD20C136}"/>
                </a:ext>
              </a:extLst>
            </p:cNvPr>
            <p:cNvSpPr txBox="1"/>
            <p:nvPr/>
          </p:nvSpPr>
          <p:spPr>
            <a:xfrm>
              <a:off x="0" y="19050"/>
              <a:ext cx="2741709" cy="675767"/>
            </a:xfrm>
            <a:prstGeom prst="rect">
              <a:avLst/>
            </a:prstGeom>
          </p:spPr>
          <p:txBody>
            <a:bodyPr lIns="50800" tIns="50800" rIns="50800" bIns="50800" rtlCol="0" anchor="ctr"/>
            <a:lstStyle/>
            <a:p>
              <a:pPr algn="l">
                <a:lnSpc>
                  <a:spcPts val="1387"/>
                </a:lnSpc>
              </a:pPr>
              <a:endParaRPr/>
            </a:p>
          </p:txBody>
        </p:sp>
      </p:grpSp>
      <p:pic>
        <p:nvPicPr>
          <p:cNvPr id="7" name="Picture 6">
            <a:extLst>
              <a:ext uri="{FF2B5EF4-FFF2-40B4-BE49-F238E27FC236}">
                <a16:creationId xmlns:a16="http://schemas.microsoft.com/office/drawing/2014/main" id="{7B05CA95-5742-19FB-6BA5-37AD86471863}"/>
              </a:ext>
            </a:extLst>
          </p:cNvPr>
          <p:cNvPicPr>
            <a:picLocks noChangeAspect="1"/>
          </p:cNvPicPr>
          <p:nvPr/>
        </p:nvPicPr>
        <p:blipFill>
          <a:blip r:embed="rId2"/>
          <a:stretch>
            <a:fillRect/>
          </a:stretch>
        </p:blipFill>
        <p:spPr>
          <a:xfrm>
            <a:off x="13639800" y="654234"/>
            <a:ext cx="3534478" cy="1262664"/>
          </a:xfrm>
          <a:prstGeom prst="rect">
            <a:avLst/>
          </a:prstGeom>
        </p:spPr>
      </p:pic>
      <p:sp>
        <p:nvSpPr>
          <p:cNvPr id="8" name="TextBox 11">
            <a:extLst>
              <a:ext uri="{FF2B5EF4-FFF2-40B4-BE49-F238E27FC236}">
                <a16:creationId xmlns:a16="http://schemas.microsoft.com/office/drawing/2014/main" id="{4CB55700-B4FB-4643-D697-35356D10C80D}"/>
              </a:ext>
            </a:extLst>
          </p:cNvPr>
          <p:cNvSpPr txBox="1"/>
          <p:nvPr/>
        </p:nvSpPr>
        <p:spPr>
          <a:xfrm>
            <a:off x="4313757" y="771234"/>
            <a:ext cx="9558399" cy="1282402"/>
          </a:xfrm>
          <a:prstGeom prst="rect">
            <a:avLst/>
          </a:prstGeom>
        </p:spPr>
        <p:txBody>
          <a:bodyPr lIns="0" tIns="0" rIns="0" bIns="0" rtlCol="0" anchor="t">
            <a:spAutoFit/>
          </a:bodyPr>
          <a:lstStyle/>
          <a:p>
            <a:pPr algn="ctr">
              <a:lnSpc>
                <a:spcPts val="10048"/>
              </a:lnSpc>
            </a:pPr>
            <a:r>
              <a:rPr lang="en-US" sz="9662" b="1" spc="-405" dirty="0">
                <a:solidFill>
                  <a:srgbClr val="FFFFFF"/>
                </a:solidFill>
                <a:latin typeface="Arial Bold"/>
                <a:ea typeface="Arial Bold"/>
                <a:cs typeface="Arial Bold"/>
                <a:sym typeface="Arial Bold"/>
              </a:rPr>
              <a:t>Payables</a:t>
            </a:r>
          </a:p>
        </p:txBody>
      </p:sp>
      <p:sp>
        <p:nvSpPr>
          <p:cNvPr id="2" name="Freeform 2">
            <a:extLst>
              <a:ext uri="{FF2B5EF4-FFF2-40B4-BE49-F238E27FC236}">
                <a16:creationId xmlns:a16="http://schemas.microsoft.com/office/drawing/2014/main" id="{79AE9515-55C6-AC77-F955-566A852740C9}"/>
              </a:ext>
            </a:extLst>
          </p:cNvPr>
          <p:cNvSpPr/>
          <p:nvPr/>
        </p:nvSpPr>
        <p:spPr>
          <a:xfrm>
            <a:off x="-6858000" y="-7658100"/>
            <a:ext cx="11404113" cy="11487660"/>
          </a:xfrm>
          <a:custGeom>
            <a:avLst/>
            <a:gdLst/>
            <a:ahLst/>
            <a:cxnLst/>
            <a:rect l="l" t="t" r="r" b="b"/>
            <a:pathLst>
              <a:path w="11404113" h="11487660">
                <a:moveTo>
                  <a:pt x="0" y="0"/>
                </a:moveTo>
                <a:lnTo>
                  <a:pt x="11404113" y="0"/>
                </a:lnTo>
                <a:lnTo>
                  <a:pt x="11404113" y="11487660"/>
                </a:lnTo>
                <a:lnTo>
                  <a:pt x="0" y="1148766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9" name="Freeform 2">
            <a:extLst>
              <a:ext uri="{FF2B5EF4-FFF2-40B4-BE49-F238E27FC236}">
                <a16:creationId xmlns:a16="http://schemas.microsoft.com/office/drawing/2014/main" id="{2C87EBDF-56A2-E509-1754-64097CA22FD8}"/>
              </a:ext>
            </a:extLst>
          </p:cNvPr>
          <p:cNvSpPr/>
          <p:nvPr/>
        </p:nvSpPr>
        <p:spPr>
          <a:xfrm>
            <a:off x="414861" y="1135101"/>
            <a:ext cx="499539" cy="503199"/>
          </a:xfrm>
          <a:custGeom>
            <a:avLst/>
            <a:gdLst/>
            <a:ahLst/>
            <a:cxnLst/>
            <a:rect l="l" t="t" r="r" b="b"/>
            <a:pathLst>
              <a:path w="499539" h="503199">
                <a:moveTo>
                  <a:pt x="0" y="0"/>
                </a:moveTo>
                <a:lnTo>
                  <a:pt x="499540" y="0"/>
                </a:lnTo>
                <a:lnTo>
                  <a:pt x="499540" y="503199"/>
                </a:lnTo>
                <a:lnTo>
                  <a:pt x="0" y="50319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pic>
        <p:nvPicPr>
          <p:cNvPr id="4" name="Picture 3">
            <a:extLst>
              <a:ext uri="{FF2B5EF4-FFF2-40B4-BE49-F238E27FC236}">
                <a16:creationId xmlns:a16="http://schemas.microsoft.com/office/drawing/2014/main" id="{9BFB461E-1A40-E959-1333-E93B9709C708}"/>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1828800" y="2170636"/>
            <a:ext cx="15345477" cy="7697264"/>
          </a:xfrm>
          <a:prstGeom prst="rect">
            <a:avLst/>
          </a:prstGeom>
        </p:spPr>
      </p:pic>
      <p:sp>
        <p:nvSpPr>
          <p:cNvPr id="10" name="Rectangle: Rounded Corners 9">
            <a:extLst>
              <a:ext uri="{FF2B5EF4-FFF2-40B4-BE49-F238E27FC236}">
                <a16:creationId xmlns:a16="http://schemas.microsoft.com/office/drawing/2014/main" id="{C49F310B-F4FF-64E9-9F9D-ABC7FB8DD3B9}"/>
              </a:ext>
            </a:extLst>
          </p:cNvPr>
          <p:cNvSpPr/>
          <p:nvPr/>
        </p:nvSpPr>
        <p:spPr>
          <a:xfrm>
            <a:off x="8783026" y="5038175"/>
            <a:ext cx="2239189" cy="482583"/>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5210110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141519"/>
        </a:solidFill>
        <a:effectLst/>
      </p:bgPr>
    </p:bg>
    <p:spTree>
      <p:nvGrpSpPr>
        <p:cNvPr id="1" name="">
          <a:extLst>
            <a:ext uri="{FF2B5EF4-FFF2-40B4-BE49-F238E27FC236}">
              <a16:creationId xmlns:a16="http://schemas.microsoft.com/office/drawing/2014/main" id="{D13DE7BE-B468-F1E9-BD9F-8B2908538BC8}"/>
            </a:ext>
          </a:extLst>
        </p:cNvPr>
        <p:cNvGrpSpPr/>
        <p:nvPr/>
      </p:nvGrpSpPr>
      <p:grpSpPr>
        <a:xfrm>
          <a:off x="0" y="0"/>
          <a:ext cx="0" cy="0"/>
          <a:chOff x="0" y="0"/>
          <a:chExt cx="0" cy="0"/>
        </a:xfrm>
      </p:grpSpPr>
      <p:grpSp>
        <p:nvGrpSpPr>
          <p:cNvPr id="12" name="Group 12">
            <a:extLst>
              <a:ext uri="{FF2B5EF4-FFF2-40B4-BE49-F238E27FC236}">
                <a16:creationId xmlns:a16="http://schemas.microsoft.com/office/drawing/2014/main" id="{EC052C9A-AD5F-08BA-1639-848E387C9662}"/>
              </a:ext>
            </a:extLst>
          </p:cNvPr>
          <p:cNvGrpSpPr/>
          <p:nvPr/>
        </p:nvGrpSpPr>
        <p:grpSpPr>
          <a:xfrm rot="-851681">
            <a:off x="808966" y="7541919"/>
            <a:ext cx="21825170" cy="18180272"/>
            <a:chOff x="0" y="0"/>
            <a:chExt cx="5748193" cy="4788220"/>
          </a:xfrm>
        </p:grpSpPr>
        <p:sp>
          <p:nvSpPr>
            <p:cNvPr id="13" name="Freeform 13">
              <a:extLst>
                <a:ext uri="{FF2B5EF4-FFF2-40B4-BE49-F238E27FC236}">
                  <a16:creationId xmlns:a16="http://schemas.microsoft.com/office/drawing/2014/main" id="{3BB3A16B-6ED4-DB0D-05F6-5C91EE0B8842}"/>
                </a:ext>
              </a:extLst>
            </p:cNvPr>
            <p:cNvSpPr/>
            <p:nvPr/>
          </p:nvSpPr>
          <p:spPr>
            <a:xfrm>
              <a:off x="0" y="0"/>
              <a:ext cx="5748193" cy="4788220"/>
            </a:xfrm>
            <a:custGeom>
              <a:avLst/>
              <a:gdLst/>
              <a:ahLst/>
              <a:cxnLst/>
              <a:rect l="l" t="t" r="r" b="b"/>
              <a:pathLst>
                <a:path w="5748193" h="4788220">
                  <a:moveTo>
                    <a:pt x="0" y="0"/>
                  </a:moveTo>
                  <a:lnTo>
                    <a:pt x="5748193" y="0"/>
                  </a:lnTo>
                  <a:lnTo>
                    <a:pt x="5748193" y="4788220"/>
                  </a:lnTo>
                  <a:lnTo>
                    <a:pt x="0" y="4788220"/>
                  </a:lnTo>
                  <a:close/>
                </a:path>
              </a:pathLst>
            </a:custGeom>
            <a:gradFill rotWithShape="1">
              <a:gsLst>
                <a:gs pos="0">
                  <a:srgbClr val="27DDDF">
                    <a:alpha val="0"/>
                  </a:srgbClr>
                </a:gs>
                <a:gs pos="100000">
                  <a:srgbClr val="27DDDF">
                    <a:alpha val="100000"/>
                  </a:srgbClr>
                </a:gs>
              </a:gsLst>
              <a:lin ang="5400000"/>
            </a:gradFill>
          </p:spPr>
          <p:txBody>
            <a:bodyPr/>
            <a:lstStyle/>
            <a:p>
              <a:endParaRPr lang="en-US"/>
            </a:p>
          </p:txBody>
        </p:sp>
        <p:sp>
          <p:nvSpPr>
            <p:cNvPr id="14" name="TextBox 14">
              <a:extLst>
                <a:ext uri="{FF2B5EF4-FFF2-40B4-BE49-F238E27FC236}">
                  <a16:creationId xmlns:a16="http://schemas.microsoft.com/office/drawing/2014/main" id="{2F139EEE-8249-0B9B-F971-0F44CF38667C}"/>
                </a:ext>
              </a:extLst>
            </p:cNvPr>
            <p:cNvSpPr txBox="1"/>
            <p:nvPr/>
          </p:nvSpPr>
          <p:spPr>
            <a:xfrm>
              <a:off x="0" y="19050"/>
              <a:ext cx="5748193" cy="4769170"/>
            </a:xfrm>
            <a:prstGeom prst="rect">
              <a:avLst/>
            </a:prstGeom>
          </p:spPr>
          <p:txBody>
            <a:bodyPr lIns="50800" tIns="50800" rIns="50800" bIns="50800" rtlCol="0" anchor="ctr"/>
            <a:lstStyle/>
            <a:p>
              <a:pPr algn="ctr">
                <a:lnSpc>
                  <a:spcPts val="1387"/>
                </a:lnSpc>
              </a:pPr>
              <a:endParaRPr/>
            </a:p>
          </p:txBody>
        </p:sp>
      </p:grpSp>
      <p:grpSp>
        <p:nvGrpSpPr>
          <p:cNvPr id="3" name="Group 9">
            <a:extLst>
              <a:ext uri="{FF2B5EF4-FFF2-40B4-BE49-F238E27FC236}">
                <a16:creationId xmlns:a16="http://schemas.microsoft.com/office/drawing/2014/main" id="{DD2A9433-501A-C014-4C98-4E3A3B4BCD91}"/>
              </a:ext>
            </a:extLst>
          </p:cNvPr>
          <p:cNvGrpSpPr/>
          <p:nvPr/>
        </p:nvGrpSpPr>
        <p:grpSpPr>
          <a:xfrm>
            <a:off x="685799" y="495300"/>
            <a:ext cx="17068801" cy="2638134"/>
            <a:chOff x="0" y="0"/>
            <a:chExt cx="2741709" cy="694817"/>
          </a:xfrm>
        </p:grpSpPr>
        <p:sp>
          <p:nvSpPr>
            <p:cNvPr id="5" name="Freeform 10">
              <a:extLst>
                <a:ext uri="{FF2B5EF4-FFF2-40B4-BE49-F238E27FC236}">
                  <a16:creationId xmlns:a16="http://schemas.microsoft.com/office/drawing/2014/main" id="{05A94156-7BAD-0E6A-7A93-92495DDC24FF}"/>
                </a:ext>
              </a:extLst>
            </p:cNvPr>
            <p:cNvSpPr/>
            <p:nvPr/>
          </p:nvSpPr>
          <p:spPr>
            <a:xfrm>
              <a:off x="0" y="0"/>
              <a:ext cx="2741709" cy="694817"/>
            </a:xfrm>
            <a:custGeom>
              <a:avLst/>
              <a:gdLst/>
              <a:ahLst/>
              <a:cxnLst/>
              <a:rect l="l" t="t" r="r" b="b"/>
              <a:pathLst>
                <a:path w="2741709" h="694817">
                  <a:moveTo>
                    <a:pt x="26030" y="0"/>
                  </a:moveTo>
                  <a:lnTo>
                    <a:pt x="2715679" y="0"/>
                  </a:lnTo>
                  <a:cubicBezTo>
                    <a:pt x="2722583" y="0"/>
                    <a:pt x="2729204" y="2742"/>
                    <a:pt x="2734085" y="7624"/>
                  </a:cubicBezTo>
                  <a:cubicBezTo>
                    <a:pt x="2738967" y="12505"/>
                    <a:pt x="2741709" y="19126"/>
                    <a:pt x="2741709" y="26030"/>
                  </a:cubicBezTo>
                  <a:lnTo>
                    <a:pt x="2741709" y="668787"/>
                  </a:lnTo>
                  <a:cubicBezTo>
                    <a:pt x="2741709" y="683163"/>
                    <a:pt x="2730055" y="694817"/>
                    <a:pt x="2715679" y="694817"/>
                  </a:cubicBezTo>
                  <a:lnTo>
                    <a:pt x="26030" y="694817"/>
                  </a:lnTo>
                  <a:cubicBezTo>
                    <a:pt x="19126" y="694817"/>
                    <a:pt x="12505" y="692075"/>
                    <a:pt x="7624" y="687193"/>
                  </a:cubicBezTo>
                  <a:cubicBezTo>
                    <a:pt x="2742" y="682312"/>
                    <a:pt x="0" y="675691"/>
                    <a:pt x="0" y="668787"/>
                  </a:cubicBezTo>
                  <a:lnTo>
                    <a:pt x="0" y="26030"/>
                  </a:lnTo>
                  <a:cubicBezTo>
                    <a:pt x="0" y="11654"/>
                    <a:pt x="11654" y="0"/>
                    <a:pt x="26030" y="0"/>
                  </a:cubicBezTo>
                  <a:close/>
                </a:path>
              </a:pathLst>
            </a:custGeom>
            <a:gradFill rotWithShape="1">
              <a:gsLst>
                <a:gs pos="0">
                  <a:srgbClr val="0C4A5B">
                    <a:alpha val="100000"/>
                  </a:srgbClr>
                </a:gs>
                <a:gs pos="100000">
                  <a:schemeClr val="bg1"/>
                </a:gs>
              </a:gsLst>
              <a:lin ang="2700000"/>
            </a:gradFill>
          </p:spPr>
          <p:txBody>
            <a:bodyPr/>
            <a:lstStyle/>
            <a:p>
              <a:endParaRPr lang="en-US" dirty="0"/>
            </a:p>
          </p:txBody>
        </p:sp>
        <p:sp>
          <p:nvSpPr>
            <p:cNvPr id="6" name="TextBox 11">
              <a:extLst>
                <a:ext uri="{FF2B5EF4-FFF2-40B4-BE49-F238E27FC236}">
                  <a16:creationId xmlns:a16="http://schemas.microsoft.com/office/drawing/2014/main" id="{45251DB9-AE63-51C7-5930-A0B5C018F9CF}"/>
                </a:ext>
              </a:extLst>
            </p:cNvPr>
            <p:cNvSpPr txBox="1"/>
            <p:nvPr/>
          </p:nvSpPr>
          <p:spPr>
            <a:xfrm>
              <a:off x="0" y="19050"/>
              <a:ext cx="2741709" cy="675767"/>
            </a:xfrm>
            <a:prstGeom prst="rect">
              <a:avLst/>
            </a:prstGeom>
          </p:spPr>
          <p:txBody>
            <a:bodyPr lIns="50800" tIns="50800" rIns="50800" bIns="50800" rtlCol="0" anchor="ctr"/>
            <a:lstStyle/>
            <a:p>
              <a:pPr algn="l">
                <a:lnSpc>
                  <a:spcPts val="1387"/>
                </a:lnSpc>
              </a:pPr>
              <a:endParaRPr/>
            </a:p>
          </p:txBody>
        </p:sp>
      </p:grpSp>
      <p:pic>
        <p:nvPicPr>
          <p:cNvPr id="7" name="Picture 6">
            <a:extLst>
              <a:ext uri="{FF2B5EF4-FFF2-40B4-BE49-F238E27FC236}">
                <a16:creationId xmlns:a16="http://schemas.microsoft.com/office/drawing/2014/main" id="{16EA8026-AF66-B0CD-4519-FE0A6FC7A4E9}"/>
              </a:ext>
            </a:extLst>
          </p:cNvPr>
          <p:cNvPicPr>
            <a:picLocks noChangeAspect="1"/>
          </p:cNvPicPr>
          <p:nvPr/>
        </p:nvPicPr>
        <p:blipFill>
          <a:blip r:embed="rId2"/>
          <a:stretch>
            <a:fillRect/>
          </a:stretch>
        </p:blipFill>
        <p:spPr>
          <a:xfrm>
            <a:off x="13639800" y="654234"/>
            <a:ext cx="3534478" cy="1262664"/>
          </a:xfrm>
          <a:prstGeom prst="rect">
            <a:avLst/>
          </a:prstGeom>
        </p:spPr>
      </p:pic>
      <p:sp>
        <p:nvSpPr>
          <p:cNvPr id="8" name="TextBox 11">
            <a:extLst>
              <a:ext uri="{FF2B5EF4-FFF2-40B4-BE49-F238E27FC236}">
                <a16:creationId xmlns:a16="http://schemas.microsoft.com/office/drawing/2014/main" id="{DC24ED96-826A-84B7-0ABC-18A908B7F610}"/>
              </a:ext>
            </a:extLst>
          </p:cNvPr>
          <p:cNvSpPr txBox="1"/>
          <p:nvPr/>
        </p:nvSpPr>
        <p:spPr>
          <a:xfrm>
            <a:off x="4313757" y="771234"/>
            <a:ext cx="9558399" cy="1282402"/>
          </a:xfrm>
          <a:prstGeom prst="rect">
            <a:avLst/>
          </a:prstGeom>
        </p:spPr>
        <p:txBody>
          <a:bodyPr lIns="0" tIns="0" rIns="0" bIns="0" rtlCol="0" anchor="t">
            <a:spAutoFit/>
          </a:bodyPr>
          <a:lstStyle/>
          <a:p>
            <a:pPr algn="ctr">
              <a:lnSpc>
                <a:spcPts val="10048"/>
              </a:lnSpc>
            </a:pPr>
            <a:r>
              <a:rPr lang="en-US" sz="9662" b="1" spc="-405" dirty="0">
                <a:solidFill>
                  <a:srgbClr val="FFFFFF"/>
                </a:solidFill>
                <a:latin typeface="Arial Bold"/>
                <a:ea typeface="Arial Bold"/>
                <a:cs typeface="Arial Bold"/>
                <a:sym typeface="Arial Bold"/>
              </a:rPr>
              <a:t>Payables</a:t>
            </a:r>
          </a:p>
        </p:txBody>
      </p:sp>
      <p:sp>
        <p:nvSpPr>
          <p:cNvPr id="2" name="Freeform 2">
            <a:extLst>
              <a:ext uri="{FF2B5EF4-FFF2-40B4-BE49-F238E27FC236}">
                <a16:creationId xmlns:a16="http://schemas.microsoft.com/office/drawing/2014/main" id="{F789E139-DBEF-36E8-5FD3-7B46931C2277}"/>
              </a:ext>
            </a:extLst>
          </p:cNvPr>
          <p:cNvSpPr/>
          <p:nvPr/>
        </p:nvSpPr>
        <p:spPr>
          <a:xfrm>
            <a:off x="-6858000" y="-7658100"/>
            <a:ext cx="11404113" cy="11487660"/>
          </a:xfrm>
          <a:custGeom>
            <a:avLst/>
            <a:gdLst/>
            <a:ahLst/>
            <a:cxnLst/>
            <a:rect l="l" t="t" r="r" b="b"/>
            <a:pathLst>
              <a:path w="11404113" h="11487660">
                <a:moveTo>
                  <a:pt x="0" y="0"/>
                </a:moveTo>
                <a:lnTo>
                  <a:pt x="11404113" y="0"/>
                </a:lnTo>
                <a:lnTo>
                  <a:pt x="11404113" y="11487660"/>
                </a:lnTo>
                <a:lnTo>
                  <a:pt x="0" y="1148766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9" name="Freeform 2">
            <a:extLst>
              <a:ext uri="{FF2B5EF4-FFF2-40B4-BE49-F238E27FC236}">
                <a16:creationId xmlns:a16="http://schemas.microsoft.com/office/drawing/2014/main" id="{87B32B23-7323-83F0-90A0-681722CB5931}"/>
              </a:ext>
            </a:extLst>
          </p:cNvPr>
          <p:cNvSpPr/>
          <p:nvPr/>
        </p:nvSpPr>
        <p:spPr>
          <a:xfrm>
            <a:off x="414861" y="1135101"/>
            <a:ext cx="499539" cy="503199"/>
          </a:xfrm>
          <a:custGeom>
            <a:avLst/>
            <a:gdLst/>
            <a:ahLst/>
            <a:cxnLst/>
            <a:rect l="l" t="t" r="r" b="b"/>
            <a:pathLst>
              <a:path w="499539" h="503199">
                <a:moveTo>
                  <a:pt x="0" y="0"/>
                </a:moveTo>
                <a:lnTo>
                  <a:pt x="499540" y="0"/>
                </a:lnTo>
                <a:lnTo>
                  <a:pt x="499540" y="503199"/>
                </a:lnTo>
                <a:lnTo>
                  <a:pt x="0" y="50319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pic>
        <p:nvPicPr>
          <p:cNvPr id="4" name="Picture 3">
            <a:extLst>
              <a:ext uri="{FF2B5EF4-FFF2-40B4-BE49-F238E27FC236}">
                <a16:creationId xmlns:a16="http://schemas.microsoft.com/office/drawing/2014/main" id="{3C588EC0-8F6F-6782-B555-2138F4C04FC5}"/>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1828800" y="2170636"/>
            <a:ext cx="15345477" cy="7697264"/>
          </a:xfrm>
          <a:prstGeom prst="rect">
            <a:avLst/>
          </a:prstGeom>
        </p:spPr>
      </p:pic>
    </p:spTree>
    <p:extLst>
      <p:ext uri="{BB962C8B-B14F-4D97-AF65-F5344CB8AC3E}">
        <p14:creationId xmlns:p14="http://schemas.microsoft.com/office/powerpoint/2010/main" val="47696262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141519"/>
        </a:solidFill>
        <a:effectLst/>
      </p:bgPr>
    </p:bg>
    <p:spTree>
      <p:nvGrpSpPr>
        <p:cNvPr id="1" name="">
          <a:extLst>
            <a:ext uri="{FF2B5EF4-FFF2-40B4-BE49-F238E27FC236}">
              <a16:creationId xmlns:a16="http://schemas.microsoft.com/office/drawing/2014/main" id="{4AD63293-048B-D44B-F661-EAD8F2BA914F}"/>
            </a:ext>
          </a:extLst>
        </p:cNvPr>
        <p:cNvGrpSpPr/>
        <p:nvPr/>
      </p:nvGrpSpPr>
      <p:grpSpPr>
        <a:xfrm>
          <a:off x="0" y="0"/>
          <a:ext cx="0" cy="0"/>
          <a:chOff x="0" y="0"/>
          <a:chExt cx="0" cy="0"/>
        </a:xfrm>
      </p:grpSpPr>
      <p:grpSp>
        <p:nvGrpSpPr>
          <p:cNvPr id="12" name="Group 12">
            <a:extLst>
              <a:ext uri="{FF2B5EF4-FFF2-40B4-BE49-F238E27FC236}">
                <a16:creationId xmlns:a16="http://schemas.microsoft.com/office/drawing/2014/main" id="{E8BAEE10-6BCB-E735-CC86-BF22D8674787}"/>
              </a:ext>
            </a:extLst>
          </p:cNvPr>
          <p:cNvGrpSpPr/>
          <p:nvPr/>
        </p:nvGrpSpPr>
        <p:grpSpPr>
          <a:xfrm rot="-851681">
            <a:off x="808966" y="7541919"/>
            <a:ext cx="21825170" cy="18180272"/>
            <a:chOff x="0" y="0"/>
            <a:chExt cx="5748193" cy="4788220"/>
          </a:xfrm>
        </p:grpSpPr>
        <p:sp>
          <p:nvSpPr>
            <p:cNvPr id="13" name="Freeform 13">
              <a:extLst>
                <a:ext uri="{FF2B5EF4-FFF2-40B4-BE49-F238E27FC236}">
                  <a16:creationId xmlns:a16="http://schemas.microsoft.com/office/drawing/2014/main" id="{AE40436D-0EE8-0A64-A7C3-AC1E53A72A2B}"/>
                </a:ext>
              </a:extLst>
            </p:cNvPr>
            <p:cNvSpPr/>
            <p:nvPr/>
          </p:nvSpPr>
          <p:spPr>
            <a:xfrm>
              <a:off x="0" y="0"/>
              <a:ext cx="5748193" cy="4788220"/>
            </a:xfrm>
            <a:custGeom>
              <a:avLst/>
              <a:gdLst/>
              <a:ahLst/>
              <a:cxnLst/>
              <a:rect l="l" t="t" r="r" b="b"/>
              <a:pathLst>
                <a:path w="5748193" h="4788220">
                  <a:moveTo>
                    <a:pt x="0" y="0"/>
                  </a:moveTo>
                  <a:lnTo>
                    <a:pt x="5748193" y="0"/>
                  </a:lnTo>
                  <a:lnTo>
                    <a:pt x="5748193" y="4788220"/>
                  </a:lnTo>
                  <a:lnTo>
                    <a:pt x="0" y="4788220"/>
                  </a:lnTo>
                  <a:close/>
                </a:path>
              </a:pathLst>
            </a:custGeom>
            <a:gradFill rotWithShape="1">
              <a:gsLst>
                <a:gs pos="0">
                  <a:srgbClr val="27DDDF">
                    <a:alpha val="0"/>
                  </a:srgbClr>
                </a:gs>
                <a:gs pos="100000">
                  <a:srgbClr val="27DDDF">
                    <a:alpha val="100000"/>
                  </a:srgbClr>
                </a:gs>
              </a:gsLst>
              <a:lin ang="5400000"/>
            </a:gradFill>
          </p:spPr>
          <p:txBody>
            <a:bodyPr/>
            <a:lstStyle/>
            <a:p>
              <a:endParaRPr lang="en-US"/>
            </a:p>
          </p:txBody>
        </p:sp>
        <p:sp>
          <p:nvSpPr>
            <p:cNvPr id="14" name="TextBox 14">
              <a:extLst>
                <a:ext uri="{FF2B5EF4-FFF2-40B4-BE49-F238E27FC236}">
                  <a16:creationId xmlns:a16="http://schemas.microsoft.com/office/drawing/2014/main" id="{67DCEFA7-837C-EC80-8C65-BA7A4671C66C}"/>
                </a:ext>
              </a:extLst>
            </p:cNvPr>
            <p:cNvSpPr txBox="1"/>
            <p:nvPr/>
          </p:nvSpPr>
          <p:spPr>
            <a:xfrm>
              <a:off x="0" y="19050"/>
              <a:ext cx="5748193" cy="4769170"/>
            </a:xfrm>
            <a:prstGeom prst="rect">
              <a:avLst/>
            </a:prstGeom>
          </p:spPr>
          <p:txBody>
            <a:bodyPr lIns="50800" tIns="50800" rIns="50800" bIns="50800" rtlCol="0" anchor="ctr"/>
            <a:lstStyle/>
            <a:p>
              <a:pPr algn="ctr">
                <a:lnSpc>
                  <a:spcPts val="1387"/>
                </a:lnSpc>
              </a:pPr>
              <a:endParaRPr/>
            </a:p>
          </p:txBody>
        </p:sp>
      </p:grpSp>
      <p:grpSp>
        <p:nvGrpSpPr>
          <p:cNvPr id="3" name="Group 9">
            <a:extLst>
              <a:ext uri="{FF2B5EF4-FFF2-40B4-BE49-F238E27FC236}">
                <a16:creationId xmlns:a16="http://schemas.microsoft.com/office/drawing/2014/main" id="{F9E8BD55-913A-94DC-3995-6DB4561F83B3}"/>
              </a:ext>
            </a:extLst>
          </p:cNvPr>
          <p:cNvGrpSpPr/>
          <p:nvPr/>
        </p:nvGrpSpPr>
        <p:grpSpPr>
          <a:xfrm>
            <a:off x="685799" y="495300"/>
            <a:ext cx="17068801" cy="2638134"/>
            <a:chOff x="0" y="0"/>
            <a:chExt cx="2741709" cy="694817"/>
          </a:xfrm>
        </p:grpSpPr>
        <p:sp>
          <p:nvSpPr>
            <p:cNvPr id="5" name="Freeform 10">
              <a:extLst>
                <a:ext uri="{FF2B5EF4-FFF2-40B4-BE49-F238E27FC236}">
                  <a16:creationId xmlns:a16="http://schemas.microsoft.com/office/drawing/2014/main" id="{93E7DBD1-6AE7-1161-DFF2-8588082255B4}"/>
                </a:ext>
              </a:extLst>
            </p:cNvPr>
            <p:cNvSpPr/>
            <p:nvPr/>
          </p:nvSpPr>
          <p:spPr>
            <a:xfrm>
              <a:off x="0" y="0"/>
              <a:ext cx="2741709" cy="694817"/>
            </a:xfrm>
            <a:custGeom>
              <a:avLst/>
              <a:gdLst/>
              <a:ahLst/>
              <a:cxnLst/>
              <a:rect l="l" t="t" r="r" b="b"/>
              <a:pathLst>
                <a:path w="2741709" h="694817">
                  <a:moveTo>
                    <a:pt x="26030" y="0"/>
                  </a:moveTo>
                  <a:lnTo>
                    <a:pt x="2715679" y="0"/>
                  </a:lnTo>
                  <a:cubicBezTo>
                    <a:pt x="2722583" y="0"/>
                    <a:pt x="2729204" y="2742"/>
                    <a:pt x="2734085" y="7624"/>
                  </a:cubicBezTo>
                  <a:cubicBezTo>
                    <a:pt x="2738967" y="12505"/>
                    <a:pt x="2741709" y="19126"/>
                    <a:pt x="2741709" y="26030"/>
                  </a:cubicBezTo>
                  <a:lnTo>
                    <a:pt x="2741709" y="668787"/>
                  </a:lnTo>
                  <a:cubicBezTo>
                    <a:pt x="2741709" y="683163"/>
                    <a:pt x="2730055" y="694817"/>
                    <a:pt x="2715679" y="694817"/>
                  </a:cubicBezTo>
                  <a:lnTo>
                    <a:pt x="26030" y="694817"/>
                  </a:lnTo>
                  <a:cubicBezTo>
                    <a:pt x="19126" y="694817"/>
                    <a:pt x="12505" y="692075"/>
                    <a:pt x="7624" y="687193"/>
                  </a:cubicBezTo>
                  <a:cubicBezTo>
                    <a:pt x="2742" y="682312"/>
                    <a:pt x="0" y="675691"/>
                    <a:pt x="0" y="668787"/>
                  </a:cubicBezTo>
                  <a:lnTo>
                    <a:pt x="0" y="26030"/>
                  </a:lnTo>
                  <a:cubicBezTo>
                    <a:pt x="0" y="11654"/>
                    <a:pt x="11654" y="0"/>
                    <a:pt x="26030" y="0"/>
                  </a:cubicBezTo>
                  <a:close/>
                </a:path>
              </a:pathLst>
            </a:custGeom>
            <a:gradFill rotWithShape="1">
              <a:gsLst>
                <a:gs pos="0">
                  <a:srgbClr val="0C4A5B">
                    <a:alpha val="100000"/>
                  </a:srgbClr>
                </a:gs>
                <a:gs pos="100000">
                  <a:schemeClr val="bg1"/>
                </a:gs>
              </a:gsLst>
              <a:lin ang="2700000"/>
            </a:gradFill>
          </p:spPr>
          <p:txBody>
            <a:bodyPr/>
            <a:lstStyle/>
            <a:p>
              <a:endParaRPr lang="en-US" dirty="0"/>
            </a:p>
          </p:txBody>
        </p:sp>
        <p:sp>
          <p:nvSpPr>
            <p:cNvPr id="6" name="TextBox 11">
              <a:extLst>
                <a:ext uri="{FF2B5EF4-FFF2-40B4-BE49-F238E27FC236}">
                  <a16:creationId xmlns:a16="http://schemas.microsoft.com/office/drawing/2014/main" id="{35CA0CBD-7823-AA85-9111-E550CD0CCCE7}"/>
                </a:ext>
              </a:extLst>
            </p:cNvPr>
            <p:cNvSpPr txBox="1"/>
            <p:nvPr/>
          </p:nvSpPr>
          <p:spPr>
            <a:xfrm>
              <a:off x="0" y="19050"/>
              <a:ext cx="2741709" cy="675767"/>
            </a:xfrm>
            <a:prstGeom prst="rect">
              <a:avLst/>
            </a:prstGeom>
          </p:spPr>
          <p:txBody>
            <a:bodyPr lIns="50800" tIns="50800" rIns="50800" bIns="50800" rtlCol="0" anchor="ctr"/>
            <a:lstStyle/>
            <a:p>
              <a:pPr algn="l">
                <a:lnSpc>
                  <a:spcPts val="1387"/>
                </a:lnSpc>
              </a:pPr>
              <a:endParaRPr/>
            </a:p>
          </p:txBody>
        </p:sp>
      </p:grpSp>
      <p:pic>
        <p:nvPicPr>
          <p:cNvPr id="7" name="Picture 6">
            <a:extLst>
              <a:ext uri="{FF2B5EF4-FFF2-40B4-BE49-F238E27FC236}">
                <a16:creationId xmlns:a16="http://schemas.microsoft.com/office/drawing/2014/main" id="{67149843-11B5-109E-1DE1-7A6BF8A90D3D}"/>
              </a:ext>
            </a:extLst>
          </p:cNvPr>
          <p:cNvPicPr>
            <a:picLocks noChangeAspect="1"/>
          </p:cNvPicPr>
          <p:nvPr/>
        </p:nvPicPr>
        <p:blipFill>
          <a:blip r:embed="rId2"/>
          <a:stretch>
            <a:fillRect/>
          </a:stretch>
        </p:blipFill>
        <p:spPr>
          <a:xfrm>
            <a:off x="13639800" y="654234"/>
            <a:ext cx="3534478" cy="1262664"/>
          </a:xfrm>
          <a:prstGeom prst="rect">
            <a:avLst/>
          </a:prstGeom>
        </p:spPr>
      </p:pic>
      <p:sp>
        <p:nvSpPr>
          <p:cNvPr id="8" name="TextBox 11">
            <a:extLst>
              <a:ext uri="{FF2B5EF4-FFF2-40B4-BE49-F238E27FC236}">
                <a16:creationId xmlns:a16="http://schemas.microsoft.com/office/drawing/2014/main" id="{E9121416-2CA6-1612-AECC-4AE3B6F6FA21}"/>
              </a:ext>
            </a:extLst>
          </p:cNvPr>
          <p:cNvSpPr txBox="1"/>
          <p:nvPr/>
        </p:nvSpPr>
        <p:spPr>
          <a:xfrm>
            <a:off x="4313757" y="771234"/>
            <a:ext cx="9558399" cy="1282402"/>
          </a:xfrm>
          <a:prstGeom prst="rect">
            <a:avLst/>
          </a:prstGeom>
        </p:spPr>
        <p:txBody>
          <a:bodyPr lIns="0" tIns="0" rIns="0" bIns="0" rtlCol="0" anchor="t">
            <a:spAutoFit/>
          </a:bodyPr>
          <a:lstStyle/>
          <a:p>
            <a:pPr algn="ctr">
              <a:lnSpc>
                <a:spcPts val="10048"/>
              </a:lnSpc>
            </a:pPr>
            <a:r>
              <a:rPr lang="en-US" sz="9662" b="1" spc="-405" dirty="0">
                <a:solidFill>
                  <a:srgbClr val="FFFFFF"/>
                </a:solidFill>
                <a:latin typeface="Arial Bold"/>
                <a:ea typeface="Arial Bold"/>
                <a:cs typeface="Arial Bold"/>
                <a:sym typeface="Arial Bold"/>
              </a:rPr>
              <a:t>Payables</a:t>
            </a:r>
          </a:p>
        </p:txBody>
      </p:sp>
      <p:sp>
        <p:nvSpPr>
          <p:cNvPr id="2" name="Freeform 2">
            <a:extLst>
              <a:ext uri="{FF2B5EF4-FFF2-40B4-BE49-F238E27FC236}">
                <a16:creationId xmlns:a16="http://schemas.microsoft.com/office/drawing/2014/main" id="{BDE41EE3-B2BB-F023-D2EC-63B0B80107C6}"/>
              </a:ext>
            </a:extLst>
          </p:cNvPr>
          <p:cNvSpPr/>
          <p:nvPr/>
        </p:nvSpPr>
        <p:spPr>
          <a:xfrm>
            <a:off x="-6858000" y="-7658100"/>
            <a:ext cx="11404113" cy="11487660"/>
          </a:xfrm>
          <a:custGeom>
            <a:avLst/>
            <a:gdLst/>
            <a:ahLst/>
            <a:cxnLst/>
            <a:rect l="l" t="t" r="r" b="b"/>
            <a:pathLst>
              <a:path w="11404113" h="11487660">
                <a:moveTo>
                  <a:pt x="0" y="0"/>
                </a:moveTo>
                <a:lnTo>
                  <a:pt x="11404113" y="0"/>
                </a:lnTo>
                <a:lnTo>
                  <a:pt x="11404113" y="11487660"/>
                </a:lnTo>
                <a:lnTo>
                  <a:pt x="0" y="1148766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9" name="Freeform 2">
            <a:extLst>
              <a:ext uri="{FF2B5EF4-FFF2-40B4-BE49-F238E27FC236}">
                <a16:creationId xmlns:a16="http://schemas.microsoft.com/office/drawing/2014/main" id="{00342D34-929B-EAA1-03EE-2571DA4B8032}"/>
              </a:ext>
            </a:extLst>
          </p:cNvPr>
          <p:cNvSpPr/>
          <p:nvPr/>
        </p:nvSpPr>
        <p:spPr>
          <a:xfrm>
            <a:off x="414861" y="1135101"/>
            <a:ext cx="499539" cy="503199"/>
          </a:xfrm>
          <a:custGeom>
            <a:avLst/>
            <a:gdLst/>
            <a:ahLst/>
            <a:cxnLst/>
            <a:rect l="l" t="t" r="r" b="b"/>
            <a:pathLst>
              <a:path w="499539" h="503199">
                <a:moveTo>
                  <a:pt x="0" y="0"/>
                </a:moveTo>
                <a:lnTo>
                  <a:pt x="499540" y="0"/>
                </a:lnTo>
                <a:lnTo>
                  <a:pt x="499540" y="503199"/>
                </a:lnTo>
                <a:lnTo>
                  <a:pt x="0" y="50319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pic>
        <p:nvPicPr>
          <p:cNvPr id="4" name="Picture 3">
            <a:extLst>
              <a:ext uri="{FF2B5EF4-FFF2-40B4-BE49-F238E27FC236}">
                <a16:creationId xmlns:a16="http://schemas.microsoft.com/office/drawing/2014/main" id="{A7BA4F4E-1547-7583-AE16-17E417A94BC6}"/>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1676400" y="2170636"/>
            <a:ext cx="15497877" cy="7697264"/>
          </a:xfrm>
          <a:prstGeom prst="rect">
            <a:avLst/>
          </a:prstGeom>
        </p:spPr>
      </p:pic>
      <p:sp>
        <p:nvSpPr>
          <p:cNvPr id="10" name="Rectangle 9">
            <a:extLst>
              <a:ext uri="{FF2B5EF4-FFF2-40B4-BE49-F238E27FC236}">
                <a16:creationId xmlns:a16="http://schemas.microsoft.com/office/drawing/2014/main" id="{55963FB9-4F31-F7EC-A027-C5AE29C3E23F}"/>
              </a:ext>
            </a:extLst>
          </p:cNvPr>
          <p:cNvSpPr/>
          <p:nvPr/>
        </p:nvSpPr>
        <p:spPr>
          <a:xfrm>
            <a:off x="9753600" y="3009900"/>
            <a:ext cx="4876800" cy="917066"/>
          </a:xfrm>
          <a:prstGeom prst="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3200" b="1" dirty="0">
                <a:solidFill>
                  <a:schemeClr val="accent3">
                    <a:lumMod val="50000"/>
                  </a:schemeClr>
                </a:solidFill>
                <a:ea typeface="Calibri"/>
                <a:cs typeface="Calibri"/>
              </a:rPr>
              <a:t>Lastly, We do a "create accounting" request</a:t>
            </a:r>
          </a:p>
        </p:txBody>
      </p:sp>
    </p:spTree>
    <p:extLst>
      <p:ext uri="{BB962C8B-B14F-4D97-AF65-F5344CB8AC3E}">
        <p14:creationId xmlns:p14="http://schemas.microsoft.com/office/powerpoint/2010/main" val="3311418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animEffect transition="in" filter="fade">
                                      <p:cBhvr>
                                        <p:cTn id="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141519"/>
        </a:solidFill>
        <a:effectLst/>
      </p:bgPr>
    </p:bg>
    <p:spTree>
      <p:nvGrpSpPr>
        <p:cNvPr id="1" name="">
          <a:extLst>
            <a:ext uri="{FF2B5EF4-FFF2-40B4-BE49-F238E27FC236}">
              <a16:creationId xmlns:a16="http://schemas.microsoft.com/office/drawing/2014/main" id="{5BBCD481-9B3E-DCC6-D576-47C2347259F7}"/>
            </a:ext>
          </a:extLst>
        </p:cNvPr>
        <p:cNvGrpSpPr/>
        <p:nvPr/>
      </p:nvGrpSpPr>
      <p:grpSpPr>
        <a:xfrm>
          <a:off x="0" y="0"/>
          <a:ext cx="0" cy="0"/>
          <a:chOff x="0" y="0"/>
          <a:chExt cx="0" cy="0"/>
        </a:xfrm>
      </p:grpSpPr>
      <p:grpSp>
        <p:nvGrpSpPr>
          <p:cNvPr id="12" name="Group 12">
            <a:extLst>
              <a:ext uri="{FF2B5EF4-FFF2-40B4-BE49-F238E27FC236}">
                <a16:creationId xmlns:a16="http://schemas.microsoft.com/office/drawing/2014/main" id="{1BC5C4EA-B7AF-4748-FB95-2F7C5E03551D}"/>
              </a:ext>
            </a:extLst>
          </p:cNvPr>
          <p:cNvGrpSpPr/>
          <p:nvPr/>
        </p:nvGrpSpPr>
        <p:grpSpPr>
          <a:xfrm rot="-851681">
            <a:off x="808966" y="7541919"/>
            <a:ext cx="21825170" cy="18180272"/>
            <a:chOff x="0" y="0"/>
            <a:chExt cx="5748193" cy="4788220"/>
          </a:xfrm>
        </p:grpSpPr>
        <p:sp>
          <p:nvSpPr>
            <p:cNvPr id="13" name="Freeform 13">
              <a:extLst>
                <a:ext uri="{FF2B5EF4-FFF2-40B4-BE49-F238E27FC236}">
                  <a16:creationId xmlns:a16="http://schemas.microsoft.com/office/drawing/2014/main" id="{CF33278A-88C5-D910-B28E-1987750581CB}"/>
                </a:ext>
              </a:extLst>
            </p:cNvPr>
            <p:cNvSpPr/>
            <p:nvPr/>
          </p:nvSpPr>
          <p:spPr>
            <a:xfrm>
              <a:off x="0" y="0"/>
              <a:ext cx="5748193" cy="4788220"/>
            </a:xfrm>
            <a:custGeom>
              <a:avLst/>
              <a:gdLst/>
              <a:ahLst/>
              <a:cxnLst/>
              <a:rect l="l" t="t" r="r" b="b"/>
              <a:pathLst>
                <a:path w="5748193" h="4788220">
                  <a:moveTo>
                    <a:pt x="0" y="0"/>
                  </a:moveTo>
                  <a:lnTo>
                    <a:pt x="5748193" y="0"/>
                  </a:lnTo>
                  <a:lnTo>
                    <a:pt x="5748193" y="4788220"/>
                  </a:lnTo>
                  <a:lnTo>
                    <a:pt x="0" y="4788220"/>
                  </a:lnTo>
                  <a:close/>
                </a:path>
              </a:pathLst>
            </a:custGeom>
            <a:gradFill rotWithShape="1">
              <a:gsLst>
                <a:gs pos="0">
                  <a:srgbClr val="27DDDF">
                    <a:alpha val="0"/>
                  </a:srgbClr>
                </a:gs>
                <a:gs pos="100000">
                  <a:srgbClr val="27DDDF">
                    <a:alpha val="100000"/>
                  </a:srgbClr>
                </a:gs>
              </a:gsLst>
              <a:lin ang="5400000"/>
            </a:gradFill>
          </p:spPr>
          <p:txBody>
            <a:bodyPr/>
            <a:lstStyle/>
            <a:p>
              <a:endParaRPr lang="en-US"/>
            </a:p>
          </p:txBody>
        </p:sp>
        <p:sp>
          <p:nvSpPr>
            <p:cNvPr id="14" name="TextBox 14">
              <a:extLst>
                <a:ext uri="{FF2B5EF4-FFF2-40B4-BE49-F238E27FC236}">
                  <a16:creationId xmlns:a16="http://schemas.microsoft.com/office/drawing/2014/main" id="{2E8A8A91-DAB5-0E59-9D47-4DFE6DABBCA5}"/>
                </a:ext>
              </a:extLst>
            </p:cNvPr>
            <p:cNvSpPr txBox="1"/>
            <p:nvPr/>
          </p:nvSpPr>
          <p:spPr>
            <a:xfrm>
              <a:off x="0" y="19050"/>
              <a:ext cx="5748193" cy="4769170"/>
            </a:xfrm>
            <a:prstGeom prst="rect">
              <a:avLst/>
            </a:prstGeom>
          </p:spPr>
          <p:txBody>
            <a:bodyPr lIns="50800" tIns="50800" rIns="50800" bIns="50800" rtlCol="0" anchor="ctr"/>
            <a:lstStyle/>
            <a:p>
              <a:pPr algn="ctr">
                <a:lnSpc>
                  <a:spcPts val="1387"/>
                </a:lnSpc>
              </a:pPr>
              <a:endParaRPr/>
            </a:p>
          </p:txBody>
        </p:sp>
      </p:grpSp>
      <p:grpSp>
        <p:nvGrpSpPr>
          <p:cNvPr id="3" name="Group 9">
            <a:extLst>
              <a:ext uri="{FF2B5EF4-FFF2-40B4-BE49-F238E27FC236}">
                <a16:creationId xmlns:a16="http://schemas.microsoft.com/office/drawing/2014/main" id="{536EC2F1-D64A-6C2C-02E8-9B1950327B3E}"/>
              </a:ext>
            </a:extLst>
          </p:cNvPr>
          <p:cNvGrpSpPr/>
          <p:nvPr/>
        </p:nvGrpSpPr>
        <p:grpSpPr>
          <a:xfrm>
            <a:off x="685799" y="495300"/>
            <a:ext cx="17068801" cy="2638134"/>
            <a:chOff x="0" y="0"/>
            <a:chExt cx="2741709" cy="694817"/>
          </a:xfrm>
        </p:grpSpPr>
        <p:sp>
          <p:nvSpPr>
            <p:cNvPr id="5" name="Freeform 10">
              <a:extLst>
                <a:ext uri="{FF2B5EF4-FFF2-40B4-BE49-F238E27FC236}">
                  <a16:creationId xmlns:a16="http://schemas.microsoft.com/office/drawing/2014/main" id="{BAF105C5-6726-8A55-6BA9-7B0F897102D5}"/>
                </a:ext>
              </a:extLst>
            </p:cNvPr>
            <p:cNvSpPr/>
            <p:nvPr/>
          </p:nvSpPr>
          <p:spPr>
            <a:xfrm>
              <a:off x="0" y="0"/>
              <a:ext cx="2741709" cy="694817"/>
            </a:xfrm>
            <a:custGeom>
              <a:avLst/>
              <a:gdLst/>
              <a:ahLst/>
              <a:cxnLst/>
              <a:rect l="l" t="t" r="r" b="b"/>
              <a:pathLst>
                <a:path w="2741709" h="694817">
                  <a:moveTo>
                    <a:pt x="26030" y="0"/>
                  </a:moveTo>
                  <a:lnTo>
                    <a:pt x="2715679" y="0"/>
                  </a:lnTo>
                  <a:cubicBezTo>
                    <a:pt x="2722583" y="0"/>
                    <a:pt x="2729204" y="2742"/>
                    <a:pt x="2734085" y="7624"/>
                  </a:cubicBezTo>
                  <a:cubicBezTo>
                    <a:pt x="2738967" y="12505"/>
                    <a:pt x="2741709" y="19126"/>
                    <a:pt x="2741709" y="26030"/>
                  </a:cubicBezTo>
                  <a:lnTo>
                    <a:pt x="2741709" y="668787"/>
                  </a:lnTo>
                  <a:cubicBezTo>
                    <a:pt x="2741709" y="683163"/>
                    <a:pt x="2730055" y="694817"/>
                    <a:pt x="2715679" y="694817"/>
                  </a:cubicBezTo>
                  <a:lnTo>
                    <a:pt x="26030" y="694817"/>
                  </a:lnTo>
                  <a:cubicBezTo>
                    <a:pt x="19126" y="694817"/>
                    <a:pt x="12505" y="692075"/>
                    <a:pt x="7624" y="687193"/>
                  </a:cubicBezTo>
                  <a:cubicBezTo>
                    <a:pt x="2742" y="682312"/>
                    <a:pt x="0" y="675691"/>
                    <a:pt x="0" y="668787"/>
                  </a:cubicBezTo>
                  <a:lnTo>
                    <a:pt x="0" y="26030"/>
                  </a:lnTo>
                  <a:cubicBezTo>
                    <a:pt x="0" y="11654"/>
                    <a:pt x="11654" y="0"/>
                    <a:pt x="26030" y="0"/>
                  </a:cubicBezTo>
                  <a:close/>
                </a:path>
              </a:pathLst>
            </a:custGeom>
            <a:gradFill rotWithShape="1">
              <a:gsLst>
                <a:gs pos="0">
                  <a:srgbClr val="0C4A5B">
                    <a:alpha val="100000"/>
                  </a:srgbClr>
                </a:gs>
                <a:gs pos="100000">
                  <a:schemeClr val="bg1"/>
                </a:gs>
              </a:gsLst>
              <a:lin ang="2700000"/>
            </a:gradFill>
          </p:spPr>
          <p:txBody>
            <a:bodyPr/>
            <a:lstStyle/>
            <a:p>
              <a:endParaRPr lang="en-US" dirty="0"/>
            </a:p>
          </p:txBody>
        </p:sp>
        <p:sp>
          <p:nvSpPr>
            <p:cNvPr id="6" name="TextBox 11">
              <a:extLst>
                <a:ext uri="{FF2B5EF4-FFF2-40B4-BE49-F238E27FC236}">
                  <a16:creationId xmlns:a16="http://schemas.microsoft.com/office/drawing/2014/main" id="{2DFA43AF-F718-EB8D-B4B9-1B23B16F5E78}"/>
                </a:ext>
              </a:extLst>
            </p:cNvPr>
            <p:cNvSpPr txBox="1"/>
            <p:nvPr/>
          </p:nvSpPr>
          <p:spPr>
            <a:xfrm>
              <a:off x="0" y="19050"/>
              <a:ext cx="2741709" cy="675767"/>
            </a:xfrm>
            <a:prstGeom prst="rect">
              <a:avLst/>
            </a:prstGeom>
          </p:spPr>
          <p:txBody>
            <a:bodyPr lIns="50800" tIns="50800" rIns="50800" bIns="50800" rtlCol="0" anchor="ctr"/>
            <a:lstStyle/>
            <a:p>
              <a:pPr algn="l">
                <a:lnSpc>
                  <a:spcPts val="1387"/>
                </a:lnSpc>
              </a:pPr>
              <a:endParaRPr/>
            </a:p>
          </p:txBody>
        </p:sp>
      </p:grpSp>
      <p:pic>
        <p:nvPicPr>
          <p:cNvPr id="7" name="Picture 6">
            <a:extLst>
              <a:ext uri="{FF2B5EF4-FFF2-40B4-BE49-F238E27FC236}">
                <a16:creationId xmlns:a16="http://schemas.microsoft.com/office/drawing/2014/main" id="{DBE8B575-B5C1-275D-B0CB-29964C23D142}"/>
              </a:ext>
            </a:extLst>
          </p:cNvPr>
          <p:cNvPicPr>
            <a:picLocks noChangeAspect="1"/>
          </p:cNvPicPr>
          <p:nvPr/>
        </p:nvPicPr>
        <p:blipFill>
          <a:blip r:embed="rId2"/>
          <a:stretch>
            <a:fillRect/>
          </a:stretch>
        </p:blipFill>
        <p:spPr>
          <a:xfrm>
            <a:off x="13639800" y="654234"/>
            <a:ext cx="3534478" cy="1262664"/>
          </a:xfrm>
          <a:prstGeom prst="rect">
            <a:avLst/>
          </a:prstGeom>
        </p:spPr>
      </p:pic>
      <p:sp>
        <p:nvSpPr>
          <p:cNvPr id="8" name="TextBox 11">
            <a:extLst>
              <a:ext uri="{FF2B5EF4-FFF2-40B4-BE49-F238E27FC236}">
                <a16:creationId xmlns:a16="http://schemas.microsoft.com/office/drawing/2014/main" id="{05BA89C8-C249-7B50-B7F7-1C81683E7F7E}"/>
              </a:ext>
            </a:extLst>
          </p:cNvPr>
          <p:cNvSpPr txBox="1"/>
          <p:nvPr/>
        </p:nvSpPr>
        <p:spPr>
          <a:xfrm>
            <a:off x="4313757" y="771234"/>
            <a:ext cx="9558399" cy="1282402"/>
          </a:xfrm>
          <a:prstGeom prst="rect">
            <a:avLst/>
          </a:prstGeom>
        </p:spPr>
        <p:txBody>
          <a:bodyPr lIns="0" tIns="0" rIns="0" bIns="0" rtlCol="0" anchor="t">
            <a:spAutoFit/>
          </a:bodyPr>
          <a:lstStyle/>
          <a:p>
            <a:pPr algn="ctr">
              <a:lnSpc>
                <a:spcPts val="10048"/>
              </a:lnSpc>
            </a:pPr>
            <a:r>
              <a:rPr lang="en-US" sz="9662" b="1" spc="-405" dirty="0">
                <a:solidFill>
                  <a:srgbClr val="FFFFFF"/>
                </a:solidFill>
                <a:latin typeface="Arial Bold"/>
                <a:ea typeface="Arial Bold"/>
                <a:cs typeface="Arial Bold"/>
                <a:sym typeface="Arial Bold"/>
              </a:rPr>
              <a:t>Payables</a:t>
            </a:r>
          </a:p>
        </p:txBody>
      </p:sp>
      <p:sp>
        <p:nvSpPr>
          <p:cNvPr id="2" name="Freeform 2">
            <a:extLst>
              <a:ext uri="{FF2B5EF4-FFF2-40B4-BE49-F238E27FC236}">
                <a16:creationId xmlns:a16="http://schemas.microsoft.com/office/drawing/2014/main" id="{CBAFF9A5-6732-FFBF-ED19-15B30EEC87C7}"/>
              </a:ext>
            </a:extLst>
          </p:cNvPr>
          <p:cNvSpPr/>
          <p:nvPr/>
        </p:nvSpPr>
        <p:spPr>
          <a:xfrm>
            <a:off x="-6858000" y="-7658100"/>
            <a:ext cx="11404113" cy="11487660"/>
          </a:xfrm>
          <a:custGeom>
            <a:avLst/>
            <a:gdLst/>
            <a:ahLst/>
            <a:cxnLst/>
            <a:rect l="l" t="t" r="r" b="b"/>
            <a:pathLst>
              <a:path w="11404113" h="11487660">
                <a:moveTo>
                  <a:pt x="0" y="0"/>
                </a:moveTo>
                <a:lnTo>
                  <a:pt x="11404113" y="0"/>
                </a:lnTo>
                <a:lnTo>
                  <a:pt x="11404113" y="11487660"/>
                </a:lnTo>
                <a:lnTo>
                  <a:pt x="0" y="1148766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9" name="Freeform 2">
            <a:extLst>
              <a:ext uri="{FF2B5EF4-FFF2-40B4-BE49-F238E27FC236}">
                <a16:creationId xmlns:a16="http://schemas.microsoft.com/office/drawing/2014/main" id="{A8FD8355-4692-E6DB-BF80-AB444AFD1267}"/>
              </a:ext>
            </a:extLst>
          </p:cNvPr>
          <p:cNvSpPr/>
          <p:nvPr/>
        </p:nvSpPr>
        <p:spPr>
          <a:xfrm>
            <a:off x="414861" y="1135101"/>
            <a:ext cx="499539" cy="503199"/>
          </a:xfrm>
          <a:custGeom>
            <a:avLst/>
            <a:gdLst/>
            <a:ahLst/>
            <a:cxnLst/>
            <a:rect l="l" t="t" r="r" b="b"/>
            <a:pathLst>
              <a:path w="499539" h="503199">
                <a:moveTo>
                  <a:pt x="0" y="0"/>
                </a:moveTo>
                <a:lnTo>
                  <a:pt x="499540" y="0"/>
                </a:lnTo>
                <a:lnTo>
                  <a:pt x="499540" y="503199"/>
                </a:lnTo>
                <a:lnTo>
                  <a:pt x="0" y="50319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pic>
        <p:nvPicPr>
          <p:cNvPr id="4" name="Picture 3">
            <a:extLst>
              <a:ext uri="{FF2B5EF4-FFF2-40B4-BE49-F238E27FC236}">
                <a16:creationId xmlns:a16="http://schemas.microsoft.com/office/drawing/2014/main" id="{C3978AF7-F9B8-A8C1-A44B-1CD7A23830A4}"/>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406773" y="2053268"/>
            <a:ext cx="11825711" cy="6066515"/>
          </a:xfrm>
          <a:prstGeom prst="rect">
            <a:avLst/>
          </a:prstGeom>
        </p:spPr>
      </p:pic>
      <p:sp>
        <p:nvSpPr>
          <p:cNvPr id="10" name="Rectangle: Rounded Corners 9">
            <a:extLst>
              <a:ext uri="{FF2B5EF4-FFF2-40B4-BE49-F238E27FC236}">
                <a16:creationId xmlns:a16="http://schemas.microsoft.com/office/drawing/2014/main" id="{5C9DDF0E-3E4E-CDA0-E057-7C529ADBDE42}"/>
              </a:ext>
            </a:extLst>
          </p:cNvPr>
          <p:cNvSpPr/>
          <p:nvPr/>
        </p:nvSpPr>
        <p:spPr>
          <a:xfrm>
            <a:off x="8990843" y="7505087"/>
            <a:ext cx="598404" cy="386067"/>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9C5EFEDE-178D-60C2-6DD4-E61DE4E222AC}"/>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013575" y="7835209"/>
            <a:ext cx="6925377" cy="1788403"/>
          </a:xfrm>
          <a:prstGeom prst="rect">
            <a:avLst/>
          </a:prstGeom>
        </p:spPr>
      </p:pic>
    </p:spTree>
    <p:extLst>
      <p:ext uri="{BB962C8B-B14F-4D97-AF65-F5344CB8AC3E}">
        <p14:creationId xmlns:p14="http://schemas.microsoft.com/office/powerpoint/2010/main" val="52476601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141519"/>
        </a:solidFill>
        <a:effectLst/>
      </p:bgPr>
    </p:bg>
    <p:spTree>
      <p:nvGrpSpPr>
        <p:cNvPr id="1" name="">
          <a:extLst>
            <a:ext uri="{FF2B5EF4-FFF2-40B4-BE49-F238E27FC236}">
              <a16:creationId xmlns:a16="http://schemas.microsoft.com/office/drawing/2014/main" id="{FE7680D7-D30F-176E-E8DB-6D711EA5D7B3}"/>
            </a:ext>
          </a:extLst>
        </p:cNvPr>
        <p:cNvGrpSpPr/>
        <p:nvPr/>
      </p:nvGrpSpPr>
      <p:grpSpPr>
        <a:xfrm>
          <a:off x="0" y="0"/>
          <a:ext cx="0" cy="0"/>
          <a:chOff x="0" y="0"/>
          <a:chExt cx="0" cy="0"/>
        </a:xfrm>
      </p:grpSpPr>
      <p:grpSp>
        <p:nvGrpSpPr>
          <p:cNvPr id="12" name="Group 12">
            <a:extLst>
              <a:ext uri="{FF2B5EF4-FFF2-40B4-BE49-F238E27FC236}">
                <a16:creationId xmlns:a16="http://schemas.microsoft.com/office/drawing/2014/main" id="{0873CABA-3D52-3E2D-999F-E7B36D7B65D2}"/>
              </a:ext>
            </a:extLst>
          </p:cNvPr>
          <p:cNvGrpSpPr/>
          <p:nvPr/>
        </p:nvGrpSpPr>
        <p:grpSpPr>
          <a:xfrm rot="-851681">
            <a:off x="808966" y="7541919"/>
            <a:ext cx="21825170" cy="18180272"/>
            <a:chOff x="0" y="0"/>
            <a:chExt cx="5748193" cy="4788220"/>
          </a:xfrm>
        </p:grpSpPr>
        <p:sp>
          <p:nvSpPr>
            <p:cNvPr id="13" name="Freeform 13">
              <a:extLst>
                <a:ext uri="{FF2B5EF4-FFF2-40B4-BE49-F238E27FC236}">
                  <a16:creationId xmlns:a16="http://schemas.microsoft.com/office/drawing/2014/main" id="{EC444FE1-4FB1-1B02-2C32-718C61E5B0B1}"/>
                </a:ext>
              </a:extLst>
            </p:cNvPr>
            <p:cNvSpPr/>
            <p:nvPr/>
          </p:nvSpPr>
          <p:spPr>
            <a:xfrm>
              <a:off x="0" y="0"/>
              <a:ext cx="5748193" cy="4788220"/>
            </a:xfrm>
            <a:custGeom>
              <a:avLst/>
              <a:gdLst/>
              <a:ahLst/>
              <a:cxnLst/>
              <a:rect l="l" t="t" r="r" b="b"/>
              <a:pathLst>
                <a:path w="5748193" h="4788220">
                  <a:moveTo>
                    <a:pt x="0" y="0"/>
                  </a:moveTo>
                  <a:lnTo>
                    <a:pt x="5748193" y="0"/>
                  </a:lnTo>
                  <a:lnTo>
                    <a:pt x="5748193" y="4788220"/>
                  </a:lnTo>
                  <a:lnTo>
                    <a:pt x="0" y="4788220"/>
                  </a:lnTo>
                  <a:close/>
                </a:path>
              </a:pathLst>
            </a:custGeom>
            <a:gradFill rotWithShape="1">
              <a:gsLst>
                <a:gs pos="0">
                  <a:srgbClr val="27DDDF">
                    <a:alpha val="0"/>
                  </a:srgbClr>
                </a:gs>
                <a:gs pos="100000">
                  <a:srgbClr val="27DDDF">
                    <a:alpha val="100000"/>
                  </a:srgbClr>
                </a:gs>
              </a:gsLst>
              <a:lin ang="5400000"/>
            </a:gradFill>
          </p:spPr>
          <p:txBody>
            <a:bodyPr/>
            <a:lstStyle/>
            <a:p>
              <a:endParaRPr lang="en-US"/>
            </a:p>
          </p:txBody>
        </p:sp>
        <p:sp>
          <p:nvSpPr>
            <p:cNvPr id="14" name="TextBox 14">
              <a:extLst>
                <a:ext uri="{FF2B5EF4-FFF2-40B4-BE49-F238E27FC236}">
                  <a16:creationId xmlns:a16="http://schemas.microsoft.com/office/drawing/2014/main" id="{CB48D112-7490-254E-4F94-6DF3A58D1015}"/>
                </a:ext>
              </a:extLst>
            </p:cNvPr>
            <p:cNvSpPr txBox="1"/>
            <p:nvPr/>
          </p:nvSpPr>
          <p:spPr>
            <a:xfrm>
              <a:off x="0" y="19050"/>
              <a:ext cx="5748193" cy="4769170"/>
            </a:xfrm>
            <a:prstGeom prst="rect">
              <a:avLst/>
            </a:prstGeom>
          </p:spPr>
          <p:txBody>
            <a:bodyPr lIns="50800" tIns="50800" rIns="50800" bIns="50800" rtlCol="0" anchor="ctr"/>
            <a:lstStyle/>
            <a:p>
              <a:pPr algn="ctr">
                <a:lnSpc>
                  <a:spcPts val="1387"/>
                </a:lnSpc>
              </a:pPr>
              <a:endParaRPr/>
            </a:p>
          </p:txBody>
        </p:sp>
      </p:grpSp>
      <p:grpSp>
        <p:nvGrpSpPr>
          <p:cNvPr id="3" name="Group 9">
            <a:extLst>
              <a:ext uri="{FF2B5EF4-FFF2-40B4-BE49-F238E27FC236}">
                <a16:creationId xmlns:a16="http://schemas.microsoft.com/office/drawing/2014/main" id="{7BE84717-5173-16B8-2E98-E08AC98D2F0B}"/>
              </a:ext>
            </a:extLst>
          </p:cNvPr>
          <p:cNvGrpSpPr/>
          <p:nvPr/>
        </p:nvGrpSpPr>
        <p:grpSpPr>
          <a:xfrm>
            <a:off x="685799" y="495300"/>
            <a:ext cx="17068801" cy="2638134"/>
            <a:chOff x="0" y="0"/>
            <a:chExt cx="2741709" cy="694817"/>
          </a:xfrm>
        </p:grpSpPr>
        <p:sp>
          <p:nvSpPr>
            <p:cNvPr id="5" name="Freeform 10">
              <a:extLst>
                <a:ext uri="{FF2B5EF4-FFF2-40B4-BE49-F238E27FC236}">
                  <a16:creationId xmlns:a16="http://schemas.microsoft.com/office/drawing/2014/main" id="{1AE164D8-DB9A-416D-75D8-550301E2079A}"/>
                </a:ext>
              </a:extLst>
            </p:cNvPr>
            <p:cNvSpPr/>
            <p:nvPr/>
          </p:nvSpPr>
          <p:spPr>
            <a:xfrm>
              <a:off x="0" y="0"/>
              <a:ext cx="2741709" cy="694817"/>
            </a:xfrm>
            <a:custGeom>
              <a:avLst/>
              <a:gdLst/>
              <a:ahLst/>
              <a:cxnLst/>
              <a:rect l="l" t="t" r="r" b="b"/>
              <a:pathLst>
                <a:path w="2741709" h="694817">
                  <a:moveTo>
                    <a:pt x="26030" y="0"/>
                  </a:moveTo>
                  <a:lnTo>
                    <a:pt x="2715679" y="0"/>
                  </a:lnTo>
                  <a:cubicBezTo>
                    <a:pt x="2722583" y="0"/>
                    <a:pt x="2729204" y="2742"/>
                    <a:pt x="2734085" y="7624"/>
                  </a:cubicBezTo>
                  <a:cubicBezTo>
                    <a:pt x="2738967" y="12505"/>
                    <a:pt x="2741709" y="19126"/>
                    <a:pt x="2741709" y="26030"/>
                  </a:cubicBezTo>
                  <a:lnTo>
                    <a:pt x="2741709" y="668787"/>
                  </a:lnTo>
                  <a:cubicBezTo>
                    <a:pt x="2741709" y="683163"/>
                    <a:pt x="2730055" y="694817"/>
                    <a:pt x="2715679" y="694817"/>
                  </a:cubicBezTo>
                  <a:lnTo>
                    <a:pt x="26030" y="694817"/>
                  </a:lnTo>
                  <a:cubicBezTo>
                    <a:pt x="19126" y="694817"/>
                    <a:pt x="12505" y="692075"/>
                    <a:pt x="7624" y="687193"/>
                  </a:cubicBezTo>
                  <a:cubicBezTo>
                    <a:pt x="2742" y="682312"/>
                    <a:pt x="0" y="675691"/>
                    <a:pt x="0" y="668787"/>
                  </a:cubicBezTo>
                  <a:lnTo>
                    <a:pt x="0" y="26030"/>
                  </a:lnTo>
                  <a:cubicBezTo>
                    <a:pt x="0" y="11654"/>
                    <a:pt x="11654" y="0"/>
                    <a:pt x="26030" y="0"/>
                  </a:cubicBezTo>
                  <a:close/>
                </a:path>
              </a:pathLst>
            </a:custGeom>
            <a:gradFill rotWithShape="1">
              <a:gsLst>
                <a:gs pos="0">
                  <a:srgbClr val="0C4A5B">
                    <a:alpha val="100000"/>
                  </a:srgbClr>
                </a:gs>
                <a:gs pos="100000">
                  <a:schemeClr val="bg1"/>
                </a:gs>
              </a:gsLst>
              <a:lin ang="2700000"/>
            </a:gradFill>
          </p:spPr>
          <p:txBody>
            <a:bodyPr/>
            <a:lstStyle/>
            <a:p>
              <a:endParaRPr lang="en-US" dirty="0"/>
            </a:p>
          </p:txBody>
        </p:sp>
        <p:sp>
          <p:nvSpPr>
            <p:cNvPr id="6" name="TextBox 11">
              <a:extLst>
                <a:ext uri="{FF2B5EF4-FFF2-40B4-BE49-F238E27FC236}">
                  <a16:creationId xmlns:a16="http://schemas.microsoft.com/office/drawing/2014/main" id="{448660C0-D47E-5026-26FA-E98CD02495DB}"/>
                </a:ext>
              </a:extLst>
            </p:cNvPr>
            <p:cNvSpPr txBox="1"/>
            <p:nvPr/>
          </p:nvSpPr>
          <p:spPr>
            <a:xfrm>
              <a:off x="0" y="19050"/>
              <a:ext cx="2741709" cy="675767"/>
            </a:xfrm>
            <a:prstGeom prst="rect">
              <a:avLst/>
            </a:prstGeom>
          </p:spPr>
          <p:txBody>
            <a:bodyPr lIns="50800" tIns="50800" rIns="50800" bIns="50800" rtlCol="0" anchor="ctr"/>
            <a:lstStyle/>
            <a:p>
              <a:pPr algn="l">
                <a:lnSpc>
                  <a:spcPts val="1387"/>
                </a:lnSpc>
              </a:pPr>
              <a:endParaRPr/>
            </a:p>
          </p:txBody>
        </p:sp>
      </p:grpSp>
      <p:pic>
        <p:nvPicPr>
          <p:cNvPr id="7" name="Picture 6">
            <a:extLst>
              <a:ext uri="{FF2B5EF4-FFF2-40B4-BE49-F238E27FC236}">
                <a16:creationId xmlns:a16="http://schemas.microsoft.com/office/drawing/2014/main" id="{BF2FCC50-F66B-8F17-80EF-361762940691}"/>
              </a:ext>
            </a:extLst>
          </p:cNvPr>
          <p:cNvPicPr>
            <a:picLocks noChangeAspect="1"/>
          </p:cNvPicPr>
          <p:nvPr/>
        </p:nvPicPr>
        <p:blipFill>
          <a:blip r:embed="rId2"/>
          <a:stretch>
            <a:fillRect/>
          </a:stretch>
        </p:blipFill>
        <p:spPr>
          <a:xfrm>
            <a:off x="13639800" y="654234"/>
            <a:ext cx="3534478" cy="1262664"/>
          </a:xfrm>
          <a:prstGeom prst="rect">
            <a:avLst/>
          </a:prstGeom>
        </p:spPr>
      </p:pic>
      <p:sp>
        <p:nvSpPr>
          <p:cNvPr id="8" name="TextBox 11">
            <a:extLst>
              <a:ext uri="{FF2B5EF4-FFF2-40B4-BE49-F238E27FC236}">
                <a16:creationId xmlns:a16="http://schemas.microsoft.com/office/drawing/2014/main" id="{C068D01C-842F-7198-69FF-182176B3C25C}"/>
              </a:ext>
            </a:extLst>
          </p:cNvPr>
          <p:cNvSpPr txBox="1"/>
          <p:nvPr/>
        </p:nvSpPr>
        <p:spPr>
          <a:xfrm>
            <a:off x="4313757" y="771234"/>
            <a:ext cx="9558399" cy="1282402"/>
          </a:xfrm>
          <a:prstGeom prst="rect">
            <a:avLst/>
          </a:prstGeom>
        </p:spPr>
        <p:txBody>
          <a:bodyPr lIns="0" tIns="0" rIns="0" bIns="0" rtlCol="0" anchor="t">
            <a:spAutoFit/>
          </a:bodyPr>
          <a:lstStyle/>
          <a:p>
            <a:pPr algn="ctr">
              <a:lnSpc>
                <a:spcPts val="10048"/>
              </a:lnSpc>
            </a:pPr>
            <a:r>
              <a:rPr lang="en-US" sz="9662" b="1" spc="-405" dirty="0">
                <a:solidFill>
                  <a:srgbClr val="FFFFFF"/>
                </a:solidFill>
                <a:latin typeface="Arial Bold"/>
                <a:ea typeface="Arial Bold"/>
                <a:cs typeface="Arial Bold"/>
                <a:sym typeface="Arial Bold"/>
              </a:rPr>
              <a:t>Receivables</a:t>
            </a:r>
          </a:p>
        </p:txBody>
      </p:sp>
      <p:sp>
        <p:nvSpPr>
          <p:cNvPr id="2" name="Freeform 2">
            <a:extLst>
              <a:ext uri="{FF2B5EF4-FFF2-40B4-BE49-F238E27FC236}">
                <a16:creationId xmlns:a16="http://schemas.microsoft.com/office/drawing/2014/main" id="{6E98F019-5E90-AB00-0BF4-41307C723090}"/>
              </a:ext>
            </a:extLst>
          </p:cNvPr>
          <p:cNvSpPr/>
          <p:nvPr/>
        </p:nvSpPr>
        <p:spPr>
          <a:xfrm>
            <a:off x="-6858000" y="-7658100"/>
            <a:ext cx="11404113" cy="11487660"/>
          </a:xfrm>
          <a:custGeom>
            <a:avLst/>
            <a:gdLst/>
            <a:ahLst/>
            <a:cxnLst/>
            <a:rect l="l" t="t" r="r" b="b"/>
            <a:pathLst>
              <a:path w="11404113" h="11487660">
                <a:moveTo>
                  <a:pt x="0" y="0"/>
                </a:moveTo>
                <a:lnTo>
                  <a:pt x="11404113" y="0"/>
                </a:lnTo>
                <a:lnTo>
                  <a:pt x="11404113" y="11487660"/>
                </a:lnTo>
                <a:lnTo>
                  <a:pt x="0" y="1148766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9" name="Freeform 2">
            <a:extLst>
              <a:ext uri="{FF2B5EF4-FFF2-40B4-BE49-F238E27FC236}">
                <a16:creationId xmlns:a16="http://schemas.microsoft.com/office/drawing/2014/main" id="{5CFDF628-FFC6-925C-E34B-4DF7275E75A8}"/>
              </a:ext>
            </a:extLst>
          </p:cNvPr>
          <p:cNvSpPr/>
          <p:nvPr/>
        </p:nvSpPr>
        <p:spPr>
          <a:xfrm>
            <a:off x="414861" y="1135101"/>
            <a:ext cx="499539" cy="503199"/>
          </a:xfrm>
          <a:custGeom>
            <a:avLst/>
            <a:gdLst/>
            <a:ahLst/>
            <a:cxnLst/>
            <a:rect l="l" t="t" r="r" b="b"/>
            <a:pathLst>
              <a:path w="499539" h="503199">
                <a:moveTo>
                  <a:pt x="0" y="0"/>
                </a:moveTo>
                <a:lnTo>
                  <a:pt x="499540" y="0"/>
                </a:lnTo>
                <a:lnTo>
                  <a:pt x="499540" y="503199"/>
                </a:lnTo>
                <a:lnTo>
                  <a:pt x="0" y="50319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pic>
        <p:nvPicPr>
          <p:cNvPr id="4" name="Picture 3">
            <a:extLst>
              <a:ext uri="{FF2B5EF4-FFF2-40B4-BE49-F238E27FC236}">
                <a16:creationId xmlns:a16="http://schemas.microsoft.com/office/drawing/2014/main" id="{47D18839-9563-106D-17F0-81D9DCD8ADEE}"/>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1524000" y="2053636"/>
            <a:ext cx="15650278" cy="7738064"/>
          </a:xfrm>
          <a:prstGeom prst="rect">
            <a:avLst/>
          </a:prstGeom>
        </p:spPr>
      </p:pic>
      <p:sp>
        <p:nvSpPr>
          <p:cNvPr id="10" name="Callout: Left Arrow 9">
            <a:extLst>
              <a:ext uri="{FF2B5EF4-FFF2-40B4-BE49-F238E27FC236}">
                <a16:creationId xmlns:a16="http://schemas.microsoft.com/office/drawing/2014/main" id="{865B2F4E-EAC5-6BB7-F2B3-8B633E5DEBAB}"/>
              </a:ext>
            </a:extLst>
          </p:cNvPr>
          <p:cNvSpPr/>
          <p:nvPr/>
        </p:nvSpPr>
        <p:spPr>
          <a:xfrm>
            <a:off x="9924887" y="5426556"/>
            <a:ext cx="5497958" cy="2546673"/>
          </a:xfrm>
          <a:prstGeom prst="leftArrowCallout">
            <a:avLst/>
          </a:prstGeom>
          <a:solidFill>
            <a:schemeClr val="accent3">
              <a:lumMod val="20000"/>
              <a:lumOff val="80000"/>
            </a:schemeClr>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accent3">
                    <a:lumMod val="49000"/>
                  </a:schemeClr>
                </a:solidFill>
                <a:ea typeface="Calibri"/>
                <a:cs typeface="Calibri"/>
              </a:rPr>
              <a:t>Now we do the opposite where we create a receipt to show the inflow of cash</a:t>
            </a:r>
            <a:endParaRPr lang="en-US" sz="2800" b="1">
              <a:solidFill>
                <a:schemeClr val="accent3">
                  <a:lumMod val="49000"/>
                </a:schemeClr>
              </a:solidFill>
              <a:ea typeface="Calibri"/>
              <a:cs typeface="Calibri"/>
            </a:endParaRPr>
          </a:p>
        </p:txBody>
      </p:sp>
    </p:spTree>
    <p:extLst>
      <p:ext uri="{BB962C8B-B14F-4D97-AF65-F5344CB8AC3E}">
        <p14:creationId xmlns:p14="http://schemas.microsoft.com/office/powerpoint/2010/main" val="403591147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141519"/>
        </a:solidFill>
        <a:effectLst/>
      </p:bgPr>
    </p:bg>
    <p:spTree>
      <p:nvGrpSpPr>
        <p:cNvPr id="1" name="">
          <a:extLst>
            <a:ext uri="{FF2B5EF4-FFF2-40B4-BE49-F238E27FC236}">
              <a16:creationId xmlns:a16="http://schemas.microsoft.com/office/drawing/2014/main" id="{8A37CFAB-D129-01C3-2E7F-A62033CBFB89}"/>
            </a:ext>
          </a:extLst>
        </p:cNvPr>
        <p:cNvGrpSpPr/>
        <p:nvPr/>
      </p:nvGrpSpPr>
      <p:grpSpPr>
        <a:xfrm>
          <a:off x="0" y="0"/>
          <a:ext cx="0" cy="0"/>
          <a:chOff x="0" y="0"/>
          <a:chExt cx="0" cy="0"/>
        </a:xfrm>
      </p:grpSpPr>
      <p:grpSp>
        <p:nvGrpSpPr>
          <p:cNvPr id="12" name="Group 12">
            <a:extLst>
              <a:ext uri="{FF2B5EF4-FFF2-40B4-BE49-F238E27FC236}">
                <a16:creationId xmlns:a16="http://schemas.microsoft.com/office/drawing/2014/main" id="{35BAE71E-3968-E96C-07DC-EC4442FD4E8E}"/>
              </a:ext>
            </a:extLst>
          </p:cNvPr>
          <p:cNvGrpSpPr/>
          <p:nvPr/>
        </p:nvGrpSpPr>
        <p:grpSpPr>
          <a:xfrm rot="-851681">
            <a:off x="808966" y="7541919"/>
            <a:ext cx="21825170" cy="18180272"/>
            <a:chOff x="0" y="0"/>
            <a:chExt cx="5748193" cy="4788220"/>
          </a:xfrm>
        </p:grpSpPr>
        <p:sp>
          <p:nvSpPr>
            <p:cNvPr id="13" name="Freeform 13">
              <a:extLst>
                <a:ext uri="{FF2B5EF4-FFF2-40B4-BE49-F238E27FC236}">
                  <a16:creationId xmlns:a16="http://schemas.microsoft.com/office/drawing/2014/main" id="{6D47A838-B665-62A0-7425-C3CBB0E299D3}"/>
                </a:ext>
              </a:extLst>
            </p:cNvPr>
            <p:cNvSpPr/>
            <p:nvPr/>
          </p:nvSpPr>
          <p:spPr>
            <a:xfrm>
              <a:off x="0" y="0"/>
              <a:ext cx="5748193" cy="4788220"/>
            </a:xfrm>
            <a:custGeom>
              <a:avLst/>
              <a:gdLst/>
              <a:ahLst/>
              <a:cxnLst/>
              <a:rect l="l" t="t" r="r" b="b"/>
              <a:pathLst>
                <a:path w="5748193" h="4788220">
                  <a:moveTo>
                    <a:pt x="0" y="0"/>
                  </a:moveTo>
                  <a:lnTo>
                    <a:pt x="5748193" y="0"/>
                  </a:lnTo>
                  <a:lnTo>
                    <a:pt x="5748193" y="4788220"/>
                  </a:lnTo>
                  <a:lnTo>
                    <a:pt x="0" y="4788220"/>
                  </a:lnTo>
                  <a:close/>
                </a:path>
              </a:pathLst>
            </a:custGeom>
            <a:gradFill rotWithShape="1">
              <a:gsLst>
                <a:gs pos="0">
                  <a:srgbClr val="27DDDF">
                    <a:alpha val="0"/>
                  </a:srgbClr>
                </a:gs>
                <a:gs pos="100000">
                  <a:srgbClr val="27DDDF">
                    <a:alpha val="100000"/>
                  </a:srgbClr>
                </a:gs>
              </a:gsLst>
              <a:lin ang="5400000"/>
            </a:gradFill>
          </p:spPr>
          <p:txBody>
            <a:bodyPr/>
            <a:lstStyle/>
            <a:p>
              <a:endParaRPr lang="en-US"/>
            </a:p>
          </p:txBody>
        </p:sp>
        <p:sp>
          <p:nvSpPr>
            <p:cNvPr id="14" name="TextBox 14">
              <a:extLst>
                <a:ext uri="{FF2B5EF4-FFF2-40B4-BE49-F238E27FC236}">
                  <a16:creationId xmlns:a16="http://schemas.microsoft.com/office/drawing/2014/main" id="{686D6DA2-60E2-B312-81E7-ECC978F1FEDE}"/>
                </a:ext>
              </a:extLst>
            </p:cNvPr>
            <p:cNvSpPr txBox="1"/>
            <p:nvPr/>
          </p:nvSpPr>
          <p:spPr>
            <a:xfrm>
              <a:off x="0" y="19050"/>
              <a:ext cx="5748193" cy="4769170"/>
            </a:xfrm>
            <a:prstGeom prst="rect">
              <a:avLst/>
            </a:prstGeom>
          </p:spPr>
          <p:txBody>
            <a:bodyPr lIns="50800" tIns="50800" rIns="50800" bIns="50800" rtlCol="0" anchor="ctr"/>
            <a:lstStyle/>
            <a:p>
              <a:pPr algn="ctr">
                <a:lnSpc>
                  <a:spcPts val="1387"/>
                </a:lnSpc>
              </a:pPr>
              <a:endParaRPr/>
            </a:p>
          </p:txBody>
        </p:sp>
      </p:grpSp>
      <p:grpSp>
        <p:nvGrpSpPr>
          <p:cNvPr id="3" name="Group 9">
            <a:extLst>
              <a:ext uri="{FF2B5EF4-FFF2-40B4-BE49-F238E27FC236}">
                <a16:creationId xmlns:a16="http://schemas.microsoft.com/office/drawing/2014/main" id="{6A343295-7020-46DA-BDD2-45EFA9FE9A71}"/>
              </a:ext>
            </a:extLst>
          </p:cNvPr>
          <p:cNvGrpSpPr/>
          <p:nvPr/>
        </p:nvGrpSpPr>
        <p:grpSpPr>
          <a:xfrm>
            <a:off x="685799" y="495300"/>
            <a:ext cx="17068801" cy="2638134"/>
            <a:chOff x="0" y="0"/>
            <a:chExt cx="2741709" cy="694817"/>
          </a:xfrm>
        </p:grpSpPr>
        <p:sp>
          <p:nvSpPr>
            <p:cNvPr id="5" name="Freeform 10">
              <a:extLst>
                <a:ext uri="{FF2B5EF4-FFF2-40B4-BE49-F238E27FC236}">
                  <a16:creationId xmlns:a16="http://schemas.microsoft.com/office/drawing/2014/main" id="{D1BE029E-FBB7-C83C-2BB4-308225118F32}"/>
                </a:ext>
              </a:extLst>
            </p:cNvPr>
            <p:cNvSpPr/>
            <p:nvPr/>
          </p:nvSpPr>
          <p:spPr>
            <a:xfrm>
              <a:off x="0" y="0"/>
              <a:ext cx="2741709" cy="694817"/>
            </a:xfrm>
            <a:custGeom>
              <a:avLst/>
              <a:gdLst/>
              <a:ahLst/>
              <a:cxnLst/>
              <a:rect l="l" t="t" r="r" b="b"/>
              <a:pathLst>
                <a:path w="2741709" h="694817">
                  <a:moveTo>
                    <a:pt x="26030" y="0"/>
                  </a:moveTo>
                  <a:lnTo>
                    <a:pt x="2715679" y="0"/>
                  </a:lnTo>
                  <a:cubicBezTo>
                    <a:pt x="2722583" y="0"/>
                    <a:pt x="2729204" y="2742"/>
                    <a:pt x="2734085" y="7624"/>
                  </a:cubicBezTo>
                  <a:cubicBezTo>
                    <a:pt x="2738967" y="12505"/>
                    <a:pt x="2741709" y="19126"/>
                    <a:pt x="2741709" y="26030"/>
                  </a:cubicBezTo>
                  <a:lnTo>
                    <a:pt x="2741709" y="668787"/>
                  </a:lnTo>
                  <a:cubicBezTo>
                    <a:pt x="2741709" y="683163"/>
                    <a:pt x="2730055" y="694817"/>
                    <a:pt x="2715679" y="694817"/>
                  </a:cubicBezTo>
                  <a:lnTo>
                    <a:pt x="26030" y="694817"/>
                  </a:lnTo>
                  <a:cubicBezTo>
                    <a:pt x="19126" y="694817"/>
                    <a:pt x="12505" y="692075"/>
                    <a:pt x="7624" y="687193"/>
                  </a:cubicBezTo>
                  <a:cubicBezTo>
                    <a:pt x="2742" y="682312"/>
                    <a:pt x="0" y="675691"/>
                    <a:pt x="0" y="668787"/>
                  </a:cubicBezTo>
                  <a:lnTo>
                    <a:pt x="0" y="26030"/>
                  </a:lnTo>
                  <a:cubicBezTo>
                    <a:pt x="0" y="11654"/>
                    <a:pt x="11654" y="0"/>
                    <a:pt x="26030" y="0"/>
                  </a:cubicBezTo>
                  <a:close/>
                </a:path>
              </a:pathLst>
            </a:custGeom>
            <a:gradFill rotWithShape="1">
              <a:gsLst>
                <a:gs pos="0">
                  <a:srgbClr val="0C4A5B">
                    <a:alpha val="100000"/>
                  </a:srgbClr>
                </a:gs>
                <a:gs pos="100000">
                  <a:schemeClr val="bg1"/>
                </a:gs>
              </a:gsLst>
              <a:lin ang="2700000"/>
            </a:gradFill>
          </p:spPr>
          <p:txBody>
            <a:bodyPr/>
            <a:lstStyle/>
            <a:p>
              <a:endParaRPr lang="en-US" dirty="0"/>
            </a:p>
          </p:txBody>
        </p:sp>
        <p:sp>
          <p:nvSpPr>
            <p:cNvPr id="6" name="TextBox 11">
              <a:extLst>
                <a:ext uri="{FF2B5EF4-FFF2-40B4-BE49-F238E27FC236}">
                  <a16:creationId xmlns:a16="http://schemas.microsoft.com/office/drawing/2014/main" id="{724C100B-6EFC-A954-A88F-85483FF8BF14}"/>
                </a:ext>
              </a:extLst>
            </p:cNvPr>
            <p:cNvSpPr txBox="1"/>
            <p:nvPr/>
          </p:nvSpPr>
          <p:spPr>
            <a:xfrm>
              <a:off x="0" y="19050"/>
              <a:ext cx="2741709" cy="675767"/>
            </a:xfrm>
            <a:prstGeom prst="rect">
              <a:avLst/>
            </a:prstGeom>
          </p:spPr>
          <p:txBody>
            <a:bodyPr lIns="50800" tIns="50800" rIns="50800" bIns="50800" rtlCol="0" anchor="ctr"/>
            <a:lstStyle/>
            <a:p>
              <a:pPr algn="l">
                <a:lnSpc>
                  <a:spcPts val="1387"/>
                </a:lnSpc>
              </a:pPr>
              <a:endParaRPr/>
            </a:p>
          </p:txBody>
        </p:sp>
      </p:grpSp>
      <p:pic>
        <p:nvPicPr>
          <p:cNvPr id="7" name="Picture 6">
            <a:extLst>
              <a:ext uri="{FF2B5EF4-FFF2-40B4-BE49-F238E27FC236}">
                <a16:creationId xmlns:a16="http://schemas.microsoft.com/office/drawing/2014/main" id="{5693D8D1-CC70-230D-06A3-B4D39894A0A1}"/>
              </a:ext>
            </a:extLst>
          </p:cNvPr>
          <p:cNvPicPr>
            <a:picLocks noChangeAspect="1"/>
          </p:cNvPicPr>
          <p:nvPr/>
        </p:nvPicPr>
        <p:blipFill>
          <a:blip r:embed="rId2"/>
          <a:stretch>
            <a:fillRect/>
          </a:stretch>
        </p:blipFill>
        <p:spPr>
          <a:xfrm>
            <a:off x="13639800" y="654234"/>
            <a:ext cx="3534478" cy="1262664"/>
          </a:xfrm>
          <a:prstGeom prst="rect">
            <a:avLst/>
          </a:prstGeom>
        </p:spPr>
      </p:pic>
      <p:sp>
        <p:nvSpPr>
          <p:cNvPr id="8" name="TextBox 11">
            <a:extLst>
              <a:ext uri="{FF2B5EF4-FFF2-40B4-BE49-F238E27FC236}">
                <a16:creationId xmlns:a16="http://schemas.microsoft.com/office/drawing/2014/main" id="{2592A688-6D95-A572-41D3-033471822791}"/>
              </a:ext>
            </a:extLst>
          </p:cNvPr>
          <p:cNvSpPr txBox="1"/>
          <p:nvPr/>
        </p:nvSpPr>
        <p:spPr>
          <a:xfrm>
            <a:off x="4313757" y="771234"/>
            <a:ext cx="9558399" cy="1282402"/>
          </a:xfrm>
          <a:prstGeom prst="rect">
            <a:avLst/>
          </a:prstGeom>
        </p:spPr>
        <p:txBody>
          <a:bodyPr lIns="0" tIns="0" rIns="0" bIns="0" rtlCol="0" anchor="t">
            <a:spAutoFit/>
          </a:bodyPr>
          <a:lstStyle/>
          <a:p>
            <a:pPr algn="ctr">
              <a:lnSpc>
                <a:spcPts val="10048"/>
              </a:lnSpc>
            </a:pPr>
            <a:r>
              <a:rPr lang="en-US" sz="9662" b="1" spc="-405" dirty="0">
                <a:solidFill>
                  <a:srgbClr val="FFFFFF"/>
                </a:solidFill>
                <a:latin typeface="Arial Bold"/>
                <a:ea typeface="Arial Bold"/>
                <a:cs typeface="Arial Bold"/>
                <a:sym typeface="Arial Bold"/>
              </a:rPr>
              <a:t>Receivables</a:t>
            </a:r>
          </a:p>
        </p:txBody>
      </p:sp>
      <p:sp>
        <p:nvSpPr>
          <p:cNvPr id="2" name="Freeform 2">
            <a:extLst>
              <a:ext uri="{FF2B5EF4-FFF2-40B4-BE49-F238E27FC236}">
                <a16:creationId xmlns:a16="http://schemas.microsoft.com/office/drawing/2014/main" id="{D9A0EB96-0395-4566-83AD-78A1106FB0A7}"/>
              </a:ext>
            </a:extLst>
          </p:cNvPr>
          <p:cNvSpPr/>
          <p:nvPr/>
        </p:nvSpPr>
        <p:spPr>
          <a:xfrm>
            <a:off x="-6858000" y="-7658100"/>
            <a:ext cx="11404113" cy="11487660"/>
          </a:xfrm>
          <a:custGeom>
            <a:avLst/>
            <a:gdLst/>
            <a:ahLst/>
            <a:cxnLst/>
            <a:rect l="l" t="t" r="r" b="b"/>
            <a:pathLst>
              <a:path w="11404113" h="11487660">
                <a:moveTo>
                  <a:pt x="0" y="0"/>
                </a:moveTo>
                <a:lnTo>
                  <a:pt x="11404113" y="0"/>
                </a:lnTo>
                <a:lnTo>
                  <a:pt x="11404113" y="11487660"/>
                </a:lnTo>
                <a:lnTo>
                  <a:pt x="0" y="1148766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9" name="Freeform 2">
            <a:extLst>
              <a:ext uri="{FF2B5EF4-FFF2-40B4-BE49-F238E27FC236}">
                <a16:creationId xmlns:a16="http://schemas.microsoft.com/office/drawing/2014/main" id="{F6AC3478-F21B-D46D-92B8-72FCDFC5236D}"/>
              </a:ext>
            </a:extLst>
          </p:cNvPr>
          <p:cNvSpPr/>
          <p:nvPr/>
        </p:nvSpPr>
        <p:spPr>
          <a:xfrm>
            <a:off x="414861" y="1135101"/>
            <a:ext cx="499539" cy="503199"/>
          </a:xfrm>
          <a:custGeom>
            <a:avLst/>
            <a:gdLst/>
            <a:ahLst/>
            <a:cxnLst/>
            <a:rect l="l" t="t" r="r" b="b"/>
            <a:pathLst>
              <a:path w="499539" h="503199">
                <a:moveTo>
                  <a:pt x="0" y="0"/>
                </a:moveTo>
                <a:lnTo>
                  <a:pt x="499540" y="0"/>
                </a:lnTo>
                <a:lnTo>
                  <a:pt x="499540" y="503199"/>
                </a:lnTo>
                <a:lnTo>
                  <a:pt x="0" y="50319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pic>
        <p:nvPicPr>
          <p:cNvPr id="4" name="Picture 3">
            <a:extLst>
              <a:ext uri="{FF2B5EF4-FFF2-40B4-BE49-F238E27FC236}">
                <a16:creationId xmlns:a16="http://schemas.microsoft.com/office/drawing/2014/main" id="{231CDEF8-E37B-FC3E-0279-9C3C1AB8543C}"/>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1600200" y="2053636"/>
            <a:ext cx="15574078" cy="7738064"/>
          </a:xfrm>
          <a:prstGeom prst="rect">
            <a:avLst/>
          </a:prstGeom>
        </p:spPr>
      </p:pic>
      <p:sp>
        <p:nvSpPr>
          <p:cNvPr id="10" name="Rectangle: Rounded Corners 9">
            <a:extLst>
              <a:ext uri="{FF2B5EF4-FFF2-40B4-BE49-F238E27FC236}">
                <a16:creationId xmlns:a16="http://schemas.microsoft.com/office/drawing/2014/main" id="{55E46D4F-1B82-3AED-2D9D-C31FFA5ED3D8}"/>
              </a:ext>
            </a:extLst>
          </p:cNvPr>
          <p:cNvSpPr/>
          <p:nvPr/>
        </p:nvSpPr>
        <p:spPr>
          <a:xfrm>
            <a:off x="13145584" y="8879543"/>
            <a:ext cx="2895503" cy="521190"/>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7283458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141519"/>
        </a:solidFill>
        <a:effectLst/>
      </p:bgPr>
    </p:bg>
    <p:spTree>
      <p:nvGrpSpPr>
        <p:cNvPr id="1" name="">
          <a:extLst>
            <a:ext uri="{FF2B5EF4-FFF2-40B4-BE49-F238E27FC236}">
              <a16:creationId xmlns:a16="http://schemas.microsoft.com/office/drawing/2014/main" id="{B19B6961-2B1F-B492-EEE2-A9D35BCC3B00}"/>
            </a:ext>
          </a:extLst>
        </p:cNvPr>
        <p:cNvGrpSpPr/>
        <p:nvPr/>
      </p:nvGrpSpPr>
      <p:grpSpPr>
        <a:xfrm>
          <a:off x="0" y="0"/>
          <a:ext cx="0" cy="0"/>
          <a:chOff x="0" y="0"/>
          <a:chExt cx="0" cy="0"/>
        </a:xfrm>
      </p:grpSpPr>
      <p:grpSp>
        <p:nvGrpSpPr>
          <p:cNvPr id="12" name="Group 12">
            <a:extLst>
              <a:ext uri="{FF2B5EF4-FFF2-40B4-BE49-F238E27FC236}">
                <a16:creationId xmlns:a16="http://schemas.microsoft.com/office/drawing/2014/main" id="{E24A0217-225C-AD20-1DCB-97460CA90EE5}"/>
              </a:ext>
            </a:extLst>
          </p:cNvPr>
          <p:cNvGrpSpPr/>
          <p:nvPr/>
        </p:nvGrpSpPr>
        <p:grpSpPr>
          <a:xfrm rot="-851681">
            <a:off x="808966" y="7541919"/>
            <a:ext cx="21825170" cy="18180272"/>
            <a:chOff x="0" y="0"/>
            <a:chExt cx="5748193" cy="4788220"/>
          </a:xfrm>
        </p:grpSpPr>
        <p:sp>
          <p:nvSpPr>
            <p:cNvPr id="13" name="Freeform 13">
              <a:extLst>
                <a:ext uri="{FF2B5EF4-FFF2-40B4-BE49-F238E27FC236}">
                  <a16:creationId xmlns:a16="http://schemas.microsoft.com/office/drawing/2014/main" id="{818996D8-FFAF-B81A-99FF-C746F5DDFB86}"/>
                </a:ext>
              </a:extLst>
            </p:cNvPr>
            <p:cNvSpPr/>
            <p:nvPr/>
          </p:nvSpPr>
          <p:spPr>
            <a:xfrm>
              <a:off x="0" y="0"/>
              <a:ext cx="5748193" cy="4788220"/>
            </a:xfrm>
            <a:custGeom>
              <a:avLst/>
              <a:gdLst/>
              <a:ahLst/>
              <a:cxnLst/>
              <a:rect l="l" t="t" r="r" b="b"/>
              <a:pathLst>
                <a:path w="5748193" h="4788220">
                  <a:moveTo>
                    <a:pt x="0" y="0"/>
                  </a:moveTo>
                  <a:lnTo>
                    <a:pt x="5748193" y="0"/>
                  </a:lnTo>
                  <a:lnTo>
                    <a:pt x="5748193" y="4788220"/>
                  </a:lnTo>
                  <a:lnTo>
                    <a:pt x="0" y="4788220"/>
                  </a:lnTo>
                  <a:close/>
                </a:path>
              </a:pathLst>
            </a:custGeom>
            <a:gradFill rotWithShape="1">
              <a:gsLst>
                <a:gs pos="0">
                  <a:srgbClr val="27DDDF">
                    <a:alpha val="0"/>
                  </a:srgbClr>
                </a:gs>
                <a:gs pos="100000">
                  <a:srgbClr val="27DDDF">
                    <a:alpha val="100000"/>
                  </a:srgbClr>
                </a:gs>
              </a:gsLst>
              <a:lin ang="5400000"/>
            </a:gradFill>
          </p:spPr>
          <p:txBody>
            <a:bodyPr/>
            <a:lstStyle/>
            <a:p>
              <a:endParaRPr lang="en-US"/>
            </a:p>
          </p:txBody>
        </p:sp>
        <p:sp>
          <p:nvSpPr>
            <p:cNvPr id="14" name="TextBox 14">
              <a:extLst>
                <a:ext uri="{FF2B5EF4-FFF2-40B4-BE49-F238E27FC236}">
                  <a16:creationId xmlns:a16="http://schemas.microsoft.com/office/drawing/2014/main" id="{65978F36-2AA0-438F-4D56-C25F7989F24B}"/>
                </a:ext>
              </a:extLst>
            </p:cNvPr>
            <p:cNvSpPr txBox="1"/>
            <p:nvPr/>
          </p:nvSpPr>
          <p:spPr>
            <a:xfrm>
              <a:off x="0" y="19050"/>
              <a:ext cx="5748193" cy="4769170"/>
            </a:xfrm>
            <a:prstGeom prst="rect">
              <a:avLst/>
            </a:prstGeom>
          </p:spPr>
          <p:txBody>
            <a:bodyPr lIns="50800" tIns="50800" rIns="50800" bIns="50800" rtlCol="0" anchor="ctr"/>
            <a:lstStyle/>
            <a:p>
              <a:pPr algn="ctr">
                <a:lnSpc>
                  <a:spcPts val="1387"/>
                </a:lnSpc>
              </a:pPr>
              <a:endParaRPr/>
            </a:p>
          </p:txBody>
        </p:sp>
      </p:grpSp>
      <p:grpSp>
        <p:nvGrpSpPr>
          <p:cNvPr id="3" name="Group 9">
            <a:extLst>
              <a:ext uri="{FF2B5EF4-FFF2-40B4-BE49-F238E27FC236}">
                <a16:creationId xmlns:a16="http://schemas.microsoft.com/office/drawing/2014/main" id="{18BC69A5-0252-5A66-71FB-EC5DBBFCB7A6}"/>
              </a:ext>
            </a:extLst>
          </p:cNvPr>
          <p:cNvGrpSpPr/>
          <p:nvPr/>
        </p:nvGrpSpPr>
        <p:grpSpPr>
          <a:xfrm>
            <a:off x="685799" y="495300"/>
            <a:ext cx="17068801" cy="2638134"/>
            <a:chOff x="0" y="0"/>
            <a:chExt cx="2741709" cy="694817"/>
          </a:xfrm>
        </p:grpSpPr>
        <p:sp>
          <p:nvSpPr>
            <p:cNvPr id="5" name="Freeform 10">
              <a:extLst>
                <a:ext uri="{FF2B5EF4-FFF2-40B4-BE49-F238E27FC236}">
                  <a16:creationId xmlns:a16="http://schemas.microsoft.com/office/drawing/2014/main" id="{2BA14067-4FD8-2D1C-17F2-2E266AF95B46}"/>
                </a:ext>
              </a:extLst>
            </p:cNvPr>
            <p:cNvSpPr/>
            <p:nvPr/>
          </p:nvSpPr>
          <p:spPr>
            <a:xfrm>
              <a:off x="0" y="0"/>
              <a:ext cx="2741709" cy="694817"/>
            </a:xfrm>
            <a:custGeom>
              <a:avLst/>
              <a:gdLst/>
              <a:ahLst/>
              <a:cxnLst/>
              <a:rect l="l" t="t" r="r" b="b"/>
              <a:pathLst>
                <a:path w="2741709" h="694817">
                  <a:moveTo>
                    <a:pt x="26030" y="0"/>
                  </a:moveTo>
                  <a:lnTo>
                    <a:pt x="2715679" y="0"/>
                  </a:lnTo>
                  <a:cubicBezTo>
                    <a:pt x="2722583" y="0"/>
                    <a:pt x="2729204" y="2742"/>
                    <a:pt x="2734085" y="7624"/>
                  </a:cubicBezTo>
                  <a:cubicBezTo>
                    <a:pt x="2738967" y="12505"/>
                    <a:pt x="2741709" y="19126"/>
                    <a:pt x="2741709" y="26030"/>
                  </a:cubicBezTo>
                  <a:lnTo>
                    <a:pt x="2741709" y="668787"/>
                  </a:lnTo>
                  <a:cubicBezTo>
                    <a:pt x="2741709" y="683163"/>
                    <a:pt x="2730055" y="694817"/>
                    <a:pt x="2715679" y="694817"/>
                  </a:cubicBezTo>
                  <a:lnTo>
                    <a:pt x="26030" y="694817"/>
                  </a:lnTo>
                  <a:cubicBezTo>
                    <a:pt x="19126" y="694817"/>
                    <a:pt x="12505" y="692075"/>
                    <a:pt x="7624" y="687193"/>
                  </a:cubicBezTo>
                  <a:cubicBezTo>
                    <a:pt x="2742" y="682312"/>
                    <a:pt x="0" y="675691"/>
                    <a:pt x="0" y="668787"/>
                  </a:cubicBezTo>
                  <a:lnTo>
                    <a:pt x="0" y="26030"/>
                  </a:lnTo>
                  <a:cubicBezTo>
                    <a:pt x="0" y="11654"/>
                    <a:pt x="11654" y="0"/>
                    <a:pt x="26030" y="0"/>
                  </a:cubicBezTo>
                  <a:close/>
                </a:path>
              </a:pathLst>
            </a:custGeom>
            <a:gradFill rotWithShape="1">
              <a:gsLst>
                <a:gs pos="0">
                  <a:srgbClr val="0C4A5B">
                    <a:alpha val="100000"/>
                  </a:srgbClr>
                </a:gs>
                <a:gs pos="100000">
                  <a:schemeClr val="bg1"/>
                </a:gs>
              </a:gsLst>
              <a:lin ang="2700000"/>
            </a:gradFill>
          </p:spPr>
          <p:txBody>
            <a:bodyPr/>
            <a:lstStyle/>
            <a:p>
              <a:endParaRPr lang="en-US" dirty="0"/>
            </a:p>
          </p:txBody>
        </p:sp>
        <p:sp>
          <p:nvSpPr>
            <p:cNvPr id="6" name="TextBox 11">
              <a:extLst>
                <a:ext uri="{FF2B5EF4-FFF2-40B4-BE49-F238E27FC236}">
                  <a16:creationId xmlns:a16="http://schemas.microsoft.com/office/drawing/2014/main" id="{3465FEEE-702B-0E21-CDCA-512DD1B0B96F}"/>
                </a:ext>
              </a:extLst>
            </p:cNvPr>
            <p:cNvSpPr txBox="1"/>
            <p:nvPr/>
          </p:nvSpPr>
          <p:spPr>
            <a:xfrm>
              <a:off x="0" y="19050"/>
              <a:ext cx="2741709" cy="675767"/>
            </a:xfrm>
            <a:prstGeom prst="rect">
              <a:avLst/>
            </a:prstGeom>
          </p:spPr>
          <p:txBody>
            <a:bodyPr lIns="50800" tIns="50800" rIns="50800" bIns="50800" rtlCol="0" anchor="ctr"/>
            <a:lstStyle/>
            <a:p>
              <a:pPr algn="l">
                <a:lnSpc>
                  <a:spcPts val="1387"/>
                </a:lnSpc>
              </a:pPr>
              <a:endParaRPr/>
            </a:p>
          </p:txBody>
        </p:sp>
      </p:grpSp>
      <p:pic>
        <p:nvPicPr>
          <p:cNvPr id="7" name="Picture 6">
            <a:extLst>
              <a:ext uri="{FF2B5EF4-FFF2-40B4-BE49-F238E27FC236}">
                <a16:creationId xmlns:a16="http://schemas.microsoft.com/office/drawing/2014/main" id="{E796EC12-2FAD-6E0A-03BF-2FC693E38129}"/>
              </a:ext>
            </a:extLst>
          </p:cNvPr>
          <p:cNvPicPr>
            <a:picLocks noChangeAspect="1"/>
          </p:cNvPicPr>
          <p:nvPr/>
        </p:nvPicPr>
        <p:blipFill>
          <a:blip r:embed="rId2"/>
          <a:stretch>
            <a:fillRect/>
          </a:stretch>
        </p:blipFill>
        <p:spPr>
          <a:xfrm>
            <a:off x="13639800" y="654234"/>
            <a:ext cx="3534478" cy="1262664"/>
          </a:xfrm>
          <a:prstGeom prst="rect">
            <a:avLst/>
          </a:prstGeom>
        </p:spPr>
      </p:pic>
      <p:sp>
        <p:nvSpPr>
          <p:cNvPr id="8" name="TextBox 11">
            <a:extLst>
              <a:ext uri="{FF2B5EF4-FFF2-40B4-BE49-F238E27FC236}">
                <a16:creationId xmlns:a16="http://schemas.microsoft.com/office/drawing/2014/main" id="{35E3C23B-463C-4414-D003-B1A051C3A3FB}"/>
              </a:ext>
            </a:extLst>
          </p:cNvPr>
          <p:cNvSpPr txBox="1"/>
          <p:nvPr/>
        </p:nvSpPr>
        <p:spPr>
          <a:xfrm>
            <a:off x="4313757" y="771234"/>
            <a:ext cx="9558399" cy="1282402"/>
          </a:xfrm>
          <a:prstGeom prst="rect">
            <a:avLst/>
          </a:prstGeom>
        </p:spPr>
        <p:txBody>
          <a:bodyPr lIns="0" tIns="0" rIns="0" bIns="0" rtlCol="0" anchor="t">
            <a:spAutoFit/>
          </a:bodyPr>
          <a:lstStyle/>
          <a:p>
            <a:pPr algn="ctr">
              <a:lnSpc>
                <a:spcPts val="10048"/>
              </a:lnSpc>
            </a:pPr>
            <a:r>
              <a:rPr lang="en-US" sz="9662" b="1" spc="-405" dirty="0">
                <a:solidFill>
                  <a:srgbClr val="FFFFFF"/>
                </a:solidFill>
                <a:latin typeface="Arial Bold"/>
                <a:ea typeface="Arial Bold"/>
                <a:cs typeface="Arial Bold"/>
                <a:sym typeface="Arial Bold"/>
              </a:rPr>
              <a:t>Receivables</a:t>
            </a:r>
          </a:p>
        </p:txBody>
      </p:sp>
      <p:sp>
        <p:nvSpPr>
          <p:cNvPr id="2" name="Freeform 2">
            <a:extLst>
              <a:ext uri="{FF2B5EF4-FFF2-40B4-BE49-F238E27FC236}">
                <a16:creationId xmlns:a16="http://schemas.microsoft.com/office/drawing/2014/main" id="{28D91C4D-4F41-3B86-B9A5-038FC5128A18}"/>
              </a:ext>
            </a:extLst>
          </p:cNvPr>
          <p:cNvSpPr/>
          <p:nvPr/>
        </p:nvSpPr>
        <p:spPr>
          <a:xfrm>
            <a:off x="-6858000" y="-7658100"/>
            <a:ext cx="11404113" cy="11487660"/>
          </a:xfrm>
          <a:custGeom>
            <a:avLst/>
            <a:gdLst/>
            <a:ahLst/>
            <a:cxnLst/>
            <a:rect l="l" t="t" r="r" b="b"/>
            <a:pathLst>
              <a:path w="11404113" h="11487660">
                <a:moveTo>
                  <a:pt x="0" y="0"/>
                </a:moveTo>
                <a:lnTo>
                  <a:pt x="11404113" y="0"/>
                </a:lnTo>
                <a:lnTo>
                  <a:pt x="11404113" y="11487660"/>
                </a:lnTo>
                <a:lnTo>
                  <a:pt x="0" y="1148766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9" name="Freeform 2">
            <a:extLst>
              <a:ext uri="{FF2B5EF4-FFF2-40B4-BE49-F238E27FC236}">
                <a16:creationId xmlns:a16="http://schemas.microsoft.com/office/drawing/2014/main" id="{24F7DD83-50BD-8DB5-5248-015EA4AFC72E}"/>
              </a:ext>
            </a:extLst>
          </p:cNvPr>
          <p:cNvSpPr/>
          <p:nvPr/>
        </p:nvSpPr>
        <p:spPr>
          <a:xfrm>
            <a:off x="414861" y="1135101"/>
            <a:ext cx="499539" cy="503199"/>
          </a:xfrm>
          <a:custGeom>
            <a:avLst/>
            <a:gdLst/>
            <a:ahLst/>
            <a:cxnLst/>
            <a:rect l="l" t="t" r="r" b="b"/>
            <a:pathLst>
              <a:path w="499539" h="503199">
                <a:moveTo>
                  <a:pt x="0" y="0"/>
                </a:moveTo>
                <a:lnTo>
                  <a:pt x="499540" y="0"/>
                </a:lnTo>
                <a:lnTo>
                  <a:pt x="499540" y="503199"/>
                </a:lnTo>
                <a:lnTo>
                  <a:pt x="0" y="50319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pic>
        <p:nvPicPr>
          <p:cNvPr id="4" name="Picture 3">
            <a:extLst>
              <a:ext uri="{FF2B5EF4-FFF2-40B4-BE49-F238E27FC236}">
                <a16:creationId xmlns:a16="http://schemas.microsoft.com/office/drawing/2014/main" id="{DCEC8B72-E3ED-D3BE-0FDD-F4C2DF733916}"/>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1600200" y="2053636"/>
            <a:ext cx="15574078" cy="7738064"/>
          </a:xfrm>
          <a:prstGeom prst="rect">
            <a:avLst/>
          </a:prstGeom>
        </p:spPr>
      </p:pic>
    </p:spTree>
    <p:extLst>
      <p:ext uri="{BB962C8B-B14F-4D97-AF65-F5344CB8AC3E}">
        <p14:creationId xmlns:p14="http://schemas.microsoft.com/office/powerpoint/2010/main" val="263686477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141519"/>
        </a:solidFill>
        <a:effectLst/>
      </p:bgPr>
    </p:bg>
    <p:spTree>
      <p:nvGrpSpPr>
        <p:cNvPr id="1" name="">
          <a:extLst>
            <a:ext uri="{FF2B5EF4-FFF2-40B4-BE49-F238E27FC236}">
              <a16:creationId xmlns:a16="http://schemas.microsoft.com/office/drawing/2014/main" id="{DE490F17-607C-B2B8-0797-7145D6E77177}"/>
            </a:ext>
          </a:extLst>
        </p:cNvPr>
        <p:cNvGrpSpPr/>
        <p:nvPr/>
      </p:nvGrpSpPr>
      <p:grpSpPr>
        <a:xfrm>
          <a:off x="0" y="0"/>
          <a:ext cx="0" cy="0"/>
          <a:chOff x="0" y="0"/>
          <a:chExt cx="0" cy="0"/>
        </a:xfrm>
      </p:grpSpPr>
      <p:grpSp>
        <p:nvGrpSpPr>
          <p:cNvPr id="12" name="Group 12">
            <a:extLst>
              <a:ext uri="{FF2B5EF4-FFF2-40B4-BE49-F238E27FC236}">
                <a16:creationId xmlns:a16="http://schemas.microsoft.com/office/drawing/2014/main" id="{9C692592-ADFA-1BAF-1BB9-37CCF3EA4829}"/>
              </a:ext>
            </a:extLst>
          </p:cNvPr>
          <p:cNvGrpSpPr/>
          <p:nvPr/>
        </p:nvGrpSpPr>
        <p:grpSpPr>
          <a:xfrm rot="-851681">
            <a:off x="808966" y="7541919"/>
            <a:ext cx="21825170" cy="18180272"/>
            <a:chOff x="0" y="0"/>
            <a:chExt cx="5748193" cy="4788220"/>
          </a:xfrm>
        </p:grpSpPr>
        <p:sp>
          <p:nvSpPr>
            <p:cNvPr id="13" name="Freeform 13">
              <a:extLst>
                <a:ext uri="{FF2B5EF4-FFF2-40B4-BE49-F238E27FC236}">
                  <a16:creationId xmlns:a16="http://schemas.microsoft.com/office/drawing/2014/main" id="{FA5D8B83-EC72-67C4-06DC-F33B162ED424}"/>
                </a:ext>
              </a:extLst>
            </p:cNvPr>
            <p:cNvSpPr/>
            <p:nvPr/>
          </p:nvSpPr>
          <p:spPr>
            <a:xfrm>
              <a:off x="0" y="0"/>
              <a:ext cx="5748193" cy="4788220"/>
            </a:xfrm>
            <a:custGeom>
              <a:avLst/>
              <a:gdLst/>
              <a:ahLst/>
              <a:cxnLst/>
              <a:rect l="l" t="t" r="r" b="b"/>
              <a:pathLst>
                <a:path w="5748193" h="4788220">
                  <a:moveTo>
                    <a:pt x="0" y="0"/>
                  </a:moveTo>
                  <a:lnTo>
                    <a:pt x="5748193" y="0"/>
                  </a:lnTo>
                  <a:lnTo>
                    <a:pt x="5748193" y="4788220"/>
                  </a:lnTo>
                  <a:lnTo>
                    <a:pt x="0" y="4788220"/>
                  </a:lnTo>
                  <a:close/>
                </a:path>
              </a:pathLst>
            </a:custGeom>
            <a:gradFill rotWithShape="1">
              <a:gsLst>
                <a:gs pos="0">
                  <a:srgbClr val="27DDDF">
                    <a:alpha val="0"/>
                  </a:srgbClr>
                </a:gs>
                <a:gs pos="100000">
                  <a:srgbClr val="27DDDF">
                    <a:alpha val="100000"/>
                  </a:srgbClr>
                </a:gs>
              </a:gsLst>
              <a:lin ang="5400000"/>
            </a:gradFill>
          </p:spPr>
          <p:txBody>
            <a:bodyPr/>
            <a:lstStyle/>
            <a:p>
              <a:endParaRPr lang="en-US"/>
            </a:p>
          </p:txBody>
        </p:sp>
        <p:sp>
          <p:nvSpPr>
            <p:cNvPr id="14" name="TextBox 14">
              <a:extLst>
                <a:ext uri="{FF2B5EF4-FFF2-40B4-BE49-F238E27FC236}">
                  <a16:creationId xmlns:a16="http://schemas.microsoft.com/office/drawing/2014/main" id="{0D3B8AEE-BE82-016D-CD3F-072EA79F7FD2}"/>
                </a:ext>
              </a:extLst>
            </p:cNvPr>
            <p:cNvSpPr txBox="1"/>
            <p:nvPr/>
          </p:nvSpPr>
          <p:spPr>
            <a:xfrm>
              <a:off x="0" y="19050"/>
              <a:ext cx="5748193" cy="4769170"/>
            </a:xfrm>
            <a:prstGeom prst="rect">
              <a:avLst/>
            </a:prstGeom>
          </p:spPr>
          <p:txBody>
            <a:bodyPr lIns="50800" tIns="50800" rIns="50800" bIns="50800" rtlCol="0" anchor="ctr"/>
            <a:lstStyle/>
            <a:p>
              <a:pPr algn="ctr">
                <a:lnSpc>
                  <a:spcPts val="1387"/>
                </a:lnSpc>
              </a:pPr>
              <a:endParaRPr/>
            </a:p>
          </p:txBody>
        </p:sp>
      </p:grpSp>
      <p:grpSp>
        <p:nvGrpSpPr>
          <p:cNvPr id="3" name="Group 9">
            <a:extLst>
              <a:ext uri="{FF2B5EF4-FFF2-40B4-BE49-F238E27FC236}">
                <a16:creationId xmlns:a16="http://schemas.microsoft.com/office/drawing/2014/main" id="{8D7D5541-6C83-D1C7-3D2B-F0C4B4025F80}"/>
              </a:ext>
            </a:extLst>
          </p:cNvPr>
          <p:cNvGrpSpPr/>
          <p:nvPr/>
        </p:nvGrpSpPr>
        <p:grpSpPr>
          <a:xfrm>
            <a:off x="685799" y="495300"/>
            <a:ext cx="17068801" cy="2638134"/>
            <a:chOff x="0" y="0"/>
            <a:chExt cx="2741709" cy="694817"/>
          </a:xfrm>
        </p:grpSpPr>
        <p:sp>
          <p:nvSpPr>
            <p:cNvPr id="5" name="Freeform 10">
              <a:extLst>
                <a:ext uri="{FF2B5EF4-FFF2-40B4-BE49-F238E27FC236}">
                  <a16:creationId xmlns:a16="http://schemas.microsoft.com/office/drawing/2014/main" id="{48E91EC1-0019-70DB-DAD4-E171F4662CDC}"/>
                </a:ext>
              </a:extLst>
            </p:cNvPr>
            <p:cNvSpPr/>
            <p:nvPr/>
          </p:nvSpPr>
          <p:spPr>
            <a:xfrm>
              <a:off x="0" y="0"/>
              <a:ext cx="2741709" cy="694817"/>
            </a:xfrm>
            <a:custGeom>
              <a:avLst/>
              <a:gdLst/>
              <a:ahLst/>
              <a:cxnLst/>
              <a:rect l="l" t="t" r="r" b="b"/>
              <a:pathLst>
                <a:path w="2741709" h="694817">
                  <a:moveTo>
                    <a:pt x="26030" y="0"/>
                  </a:moveTo>
                  <a:lnTo>
                    <a:pt x="2715679" y="0"/>
                  </a:lnTo>
                  <a:cubicBezTo>
                    <a:pt x="2722583" y="0"/>
                    <a:pt x="2729204" y="2742"/>
                    <a:pt x="2734085" y="7624"/>
                  </a:cubicBezTo>
                  <a:cubicBezTo>
                    <a:pt x="2738967" y="12505"/>
                    <a:pt x="2741709" y="19126"/>
                    <a:pt x="2741709" y="26030"/>
                  </a:cubicBezTo>
                  <a:lnTo>
                    <a:pt x="2741709" y="668787"/>
                  </a:lnTo>
                  <a:cubicBezTo>
                    <a:pt x="2741709" y="683163"/>
                    <a:pt x="2730055" y="694817"/>
                    <a:pt x="2715679" y="694817"/>
                  </a:cubicBezTo>
                  <a:lnTo>
                    <a:pt x="26030" y="694817"/>
                  </a:lnTo>
                  <a:cubicBezTo>
                    <a:pt x="19126" y="694817"/>
                    <a:pt x="12505" y="692075"/>
                    <a:pt x="7624" y="687193"/>
                  </a:cubicBezTo>
                  <a:cubicBezTo>
                    <a:pt x="2742" y="682312"/>
                    <a:pt x="0" y="675691"/>
                    <a:pt x="0" y="668787"/>
                  </a:cubicBezTo>
                  <a:lnTo>
                    <a:pt x="0" y="26030"/>
                  </a:lnTo>
                  <a:cubicBezTo>
                    <a:pt x="0" y="11654"/>
                    <a:pt x="11654" y="0"/>
                    <a:pt x="26030" y="0"/>
                  </a:cubicBezTo>
                  <a:close/>
                </a:path>
              </a:pathLst>
            </a:custGeom>
            <a:gradFill rotWithShape="1">
              <a:gsLst>
                <a:gs pos="0">
                  <a:srgbClr val="0C4A5B">
                    <a:alpha val="100000"/>
                  </a:srgbClr>
                </a:gs>
                <a:gs pos="100000">
                  <a:schemeClr val="bg1"/>
                </a:gs>
              </a:gsLst>
              <a:lin ang="2700000"/>
            </a:gradFill>
          </p:spPr>
          <p:txBody>
            <a:bodyPr/>
            <a:lstStyle/>
            <a:p>
              <a:endParaRPr lang="en-US" dirty="0"/>
            </a:p>
          </p:txBody>
        </p:sp>
        <p:sp>
          <p:nvSpPr>
            <p:cNvPr id="6" name="TextBox 11">
              <a:extLst>
                <a:ext uri="{FF2B5EF4-FFF2-40B4-BE49-F238E27FC236}">
                  <a16:creationId xmlns:a16="http://schemas.microsoft.com/office/drawing/2014/main" id="{C591C775-9BD4-2A88-6050-4DBFF08687B6}"/>
                </a:ext>
              </a:extLst>
            </p:cNvPr>
            <p:cNvSpPr txBox="1"/>
            <p:nvPr/>
          </p:nvSpPr>
          <p:spPr>
            <a:xfrm>
              <a:off x="0" y="19050"/>
              <a:ext cx="2741709" cy="675767"/>
            </a:xfrm>
            <a:prstGeom prst="rect">
              <a:avLst/>
            </a:prstGeom>
          </p:spPr>
          <p:txBody>
            <a:bodyPr lIns="50800" tIns="50800" rIns="50800" bIns="50800" rtlCol="0" anchor="ctr"/>
            <a:lstStyle/>
            <a:p>
              <a:pPr algn="l">
                <a:lnSpc>
                  <a:spcPts val="1387"/>
                </a:lnSpc>
              </a:pPr>
              <a:endParaRPr/>
            </a:p>
          </p:txBody>
        </p:sp>
      </p:grpSp>
      <p:pic>
        <p:nvPicPr>
          <p:cNvPr id="7" name="Picture 6">
            <a:extLst>
              <a:ext uri="{FF2B5EF4-FFF2-40B4-BE49-F238E27FC236}">
                <a16:creationId xmlns:a16="http://schemas.microsoft.com/office/drawing/2014/main" id="{1B393CAE-E58A-7B0A-CD8D-BB7A5F85CE5C}"/>
              </a:ext>
            </a:extLst>
          </p:cNvPr>
          <p:cNvPicPr>
            <a:picLocks noChangeAspect="1"/>
          </p:cNvPicPr>
          <p:nvPr/>
        </p:nvPicPr>
        <p:blipFill>
          <a:blip r:embed="rId2"/>
          <a:stretch>
            <a:fillRect/>
          </a:stretch>
        </p:blipFill>
        <p:spPr>
          <a:xfrm>
            <a:off x="13639800" y="654234"/>
            <a:ext cx="3534478" cy="1262664"/>
          </a:xfrm>
          <a:prstGeom prst="rect">
            <a:avLst/>
          </a:prstGeom>
        </p:spPr>
      </p:pic>
      <p:sp>
        <p:nvSpPr>
          <p:cNvPr id="8" name="TextBox 11">
            <a:extLst>
              <a:ext uri="{FF2B5EF4-FFF2-40B4-BE49-F238E27FC236}">
                <a16:creationId xmlns:a16="http://schemas.microsoft.com/office/drawing/2014/main" id="{BA2C8783-920F-4CEC-549F-E03AA1A38357}"/>
              </a:ext>
            </a:extLst>
          </p:cNvPr>
          <p:cNvSpPr txBox="1"/>
          <p:nvPr/>
        </p:nvSpPr>
        <p:spPr>
          <a:xfrm>
            <a:off x="4313757" y="771234"/>
            <a:ext cx="9558399" cy="1282402"/>
          </a:xfrm>
          <a:prstGeom prst="rect">
            <a:avLst/>
          </a:prstGeom>
        </p:spPr>
        <p:txBody>
          <a:bodyPr lIns="0" tIns="0" rIns="0" bIns="0" rtlCol="0" anchor="t">
            <a:spAutoFit/>
          </a:bodyPr>
          <a:lstStyle/>
          <a:p>
            <a:pPr algn="ctr">
              <a:lnSpc>
                <a:spcPts val="10048"/>
              </a:lnSpc>
            </a:pPr>
            <a:r>
              <a:rPr lang="en-US" sz="9662" b="1" spc="-405" dirty="0">
                <a:solidFill>
                  <a:srgbClr val="FFFFFF"/>
                </a:solidFill>
                <a:latin typeface="Arial Bold"/>
                <a:ea typeface="Arial Bold"/>
                <a:cs typeface="Arial Bold"/>
                <a:sym typeface="Arial Bold"/>
              </a:rPr>
              <a:t>Receivables</a:t>
            </a:r>
          </a:p>
        </p:txBody>
      </p:sp>
      <p:sp>
        <p:nvSpPr>
          <p:cNvPr id="2" name="Freeform 2">
            <a:extLst>
              <a:ext uri="{FF2B5EF4-FFF2-40B4-BE49-F238E27FC236}">
                <a16:creationId xmlns:a16="http://schemas.microsoft.com/office/drawing/2014/main" id="{501322D5-6ED5-5FE9-BD62-5CE4B79CA20C}"/>
              </a:ext>
            </a:extLst>
          </p:cNvPr>
          <p:cNvSpPr/>
          <p:nvPr/>
        </p:nvSpPr>
        <p:spPr>
          <a:xfrm>
            <a:off x="-6858000" y="-7658100"/>
            <a:ext cx="11404113" cy="11487660"/>
          </a:xfrm>
          <a:custGeom>
            <a:avLst/>
            <a:gdLst/>
            <a:ahLst/>
            <a:cxnLst/>
            <a:rect l="l" t="t" r="r" b="b"/>
            <a:pathLst>
              <a:path w="11404113" h="11487660">
                <a:moveTo>
                  <a:pt x="0" y="0"/>
                </a:moveTo>
                <a:lnTo>
                  <a:pt x="11404113" y="0"/>
                </a:lnTo>
                <a:lnTo>
                  <a:pt x="11404113" y="11487660"/>
                </a:lnTo>
                <a:lnTo>
                  <a:pt x="0" y="1148766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9" name="Freeform 2">
            <a:extLst>
              <a:ext uri="{FF2B5EF4-FFF2-40B4-BE49-F238E27FC236}">
                <a16:creationId xmlns:a16="http://schemas.microsoft.com/office/drawing/2014/main" id="{2A41CFD6-D26B-D1FC-C5AF-C0E8C655A932}"/>
              </a:ext>
            </a:extLst>
          </p:cNvPr>
          <p:cNvSpPr/>
          <p:nvPr/>
        </p:nvSpPr>
        <p:spPr>
          <a:xfrm>
            <a:off x="414861" y="1135101"/>
            <a:ext cx="499539" cy="503199"/>
          </a:xfrm>
          <a:custGeom>
            <a:avLst/>
            <a:gdLst/>
            <a:ahLst/>
            <a:cxnLst/>
            <a:rect l="l" t="t" r="r" b="b"/>
            <a:pathLst>
              <a:path w="499539" h="503199">
                <a:moveTo>
                  <a:pt x="0" y="0"/>
                </a:moveTo>
                <a:lnTo>
                  <a:pt x="499540" y="0"/>
                </a:lnTo>
                <a:lnTo>
                  <a:pt x="499540" y="503199"/>
                </a:lnTo>
                <a:lnTo>
                  <a:pt x="0" y="50319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pic>
        <p:nvPicPr>
          <p:cNvPr id="4" name="Picture 3">
            <a:extLst>
              <a:ext uri="{FF2B5EF4-FFF2-40B4-BE49-F238E27FC236}">
                <a16:creationId xmlns:a16="http://schemas.microsoft.com/office/drawing/2014/main" id="{2934DF80-1502-B326-EA79-CF2C1FD6A5CB}"/>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1464609" y="2053636"/>
            <a:ext cx="15849599" cy="7738064"/>
          </a:xfrm>
          <a:prstGeom prst="rect">
            <a:avLst/>
          </a:prstGeom>
        </p:spPr>
      </p:pic>
      <p:pic>
        <p:nvPicPr>
          <p:cNvPr id="11" name="Picture 10">
            <a:extLst>
              <a:ext uri="{FF2B5EF4-FFF2-40B4-BE49-F238E27FC236}">
                <a16:creationId xmlns:a16="http://schemas.microsoft.com/office/drawing/2014/main" id="{80F483C9-35B4-2671-643D-DAA4D5776D89}"/>
              </a:ext>
            </a:extLst>
          </p:cNvPr>
          <p:cNvPicPr>
            <a:picLocks noChangeAspect="1"/>
          </p:cNvPicPr>
          <p:nvPr/>
        </p:nvPicPr>
        <p:blipFill>
          <a:blip r:embed="rId8"/>
          <a:stretch>
            <a:fillRect/>
          </a:stretch>
        </p:blipFill>
        <p:spPr>
          <a:xfrm>
            <a:off x="10146481" y="3269316"/>
            <a:ext cx="1819275" cy="285750"/>
          </a:xfrm>
          <a:prstGeom prst="rect">
            <a:avLst/>
          </a:prstGeom>
        </p:spPr>
      </p:pic>
      <p:sp>
        <p:nvSpPr>
          <p:cNvPr id="10" name="Rectangle: Rounded Corners 9">
            <a:extLst>
              <a:ext uri="{FF2B5EF4-FFF2-40B4-BE49-F238E27FC236}">
                <a16:creationId xmlns:a16="http://schemas.microsoft.com/office/drawing/2014/main" id="{2EBEAF26-517C-912D-9C88-B96B6EB3034C}"/>
              </a:ext>
            </a:extLst>
          </p:cNvPr>
          <p:cNvSpPr/>
          <p:nvPr/>
        </p:nvSpPr>
        <p:spPr>
          <a:xfrm>
            <a:off x="4602998" y="3834154"/>
            <a:ext cx="2906926" cy="389239"/>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Rounded Corners 14">
            <a:extLst>
              <a:ext uri="{FF2B5EF4-FFF2-40B4-BE49-F238E27FC236}">
                <a16:creationId xmlns:a16="http://schemas.microsoft.com/office/drawing/2014/main" id="{BBE6A3B5-295E-8498-4222-617DE68CAFFF}"/>
              </a:ext>
            </a:extLst>
          </p:cNvPr>
          <p:cNvSpPr/>
          <p:nvPr/>
        </p:nvSpPr>
        <p:spPr>
          <a:xfrm>
            <a:off x="4641134" y="4224622"/>
            <a:ext cx="2836248" cy="277674"/>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5019472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141519"/>
        </a:solidFill>
        <a:effectLst/>
      </p:bgPr>
    </p:bg>
    <p:spTree>
      <p:nvGrpSpPr>
        <p:cNvPr id="1" name="">
          <a:extLst>
            <a:ext uri="{FF2B5EF4-FFF2-40B4-BE49-F238E27FC236}">
              <a16:creationId xmlns:a16="http://schemas.microsoft.com/office/drawing/2014/main" id="{57EC9E5D-AB29-D402-7486-41795A7A9661}"/>
            </a:ext>
          </a:extLst>
        </p:cNvPr>
        <p:cNvGrpSpPr/>
        <p:nvPr/>
      </p:nvGrpSpPr>
      <p:grpSpPr>
        <a:xfrm>
          <a:off x="0" y="0"/>
          <a:ext cx="0" cy="0"/>
          <a:chOff x="0" y="0"/>
          <a:chExt cx="0" cy="0"/>
        </a:xfrm>
      </p:grpSpPr>
      <p:grpSp>
        <p:nvGrpSpPr>
          <p:cNvPr id="12" name="Group 12">
            <a:extLst>
              <a:ext uri="{FF2B5EF4-FFF2-40B4-BE49-F238E27FC236}">
                <a16:creationId xmlns:a16="http://schemas.microsoft.com/office/drawing/2014/main" id="{F263BF18-2D22-F04F-DA9B-2D5B9C9827C2}"/>
              </a:ext>
            </a:extLst>
          </p:cNvPr>
          <p:cNvGrpSpPr/>
          <p:nvPr/>
        </p:nvGrpSpPr>
        <p:grpSpPr>
          <a:xfrm rot="-851681">
            <a:off x="808966" y="7541919"/>
            <a:ext cx="21825170" cy="18180272"/>
            <a:chOff x="0" y="0"/>
            <a:chExt cx="5748193" cy="4788220"/>
          </a:xfrm>
        </p:grpSpPr>
        <p:sp>
          <p:nvSpPr>
            <p:cNvPr id="13" name="Freeform 13">
              <a:extLst>
                <a:ext uri="{FF2B5EF4-FFF2-40B4-BE49-F238E27FC236}">
                  <a16:creationId xmlns:a16="http://schemas.microsoft.com/office/drawing/2014/main" id="{13F0B83B-34BF-ADB7-8D9D-38211F2F7A0A}"/>
                </a:ext>
              </a:extLst>
            </p:cNvPr>
            <p:cNvSpPr/>
            <p:nvPr/>
          </p:nvSpPr>
          <p:spPr>
            <a:xfrm>
              <a:off x="0" y="0"/>
              <a:ext cx="5748193" cy="4788220"/>
            </a:xfrm>
            <a:custGeom>
              <a:avLst/>
              <a:gdLst/>
              <a:ahLst/>
              <a:cxnLst/>
              <a:rect l="l" t="t" r="r" b="b"/>
              <a:pathLst>
                <a:path w="5748193" h="4788220">
                  <a:moveTo>
                    <a:pt x="0" y="0"/>
                  </a:moveTo>
                  <a:lnTo>
                    <a:pt x="5748193" y="0"/>
                  </a:lnTo>
                  <a:lnTo>
                    <a:pt x="5748193" y="4788220"/>
                  </a:lnTo>
                  <a:lnTo>
                    <a:pt x="0" y="4788220"/>
                  </a:lnTo>
                  <a:close/>
                </a:path>
              </a:pathLst>
            </a:custGeom>
            <a:gradFill rotWithShape="1">
              <a:gsLst>
                <a:gs pos="0">
                  <a:srgbClr val="27DDDF">
                    <a:alpha val="0"/>
                  </a:srgbClr>
                </a:gs>
                <a:gs pos="100000">
                  <a:srgbClr val="27DDDF">
                    <a:alpha val="100000"/>
                  </a:srgbClr>
                </a:gs>
              </a:gsLst>
              <a:lin ang="5400000"/>
            </a:gradFill>
          </p:spPr>
          <p:txBody>
            <a:bodyPr/>
            <a:lstStyle/>
            <a:p>
              <a:endParaRPr lang="en-US"/>
            </a:p>
          </p:txBody>
        </p:sp>
        <p:sp>
          <p:nvSpPr>
            <p:cNvPr id="14" name="TextBox 14">
              <a:extLst>
                <a:ext uri="{FF2B5EF4-FFF2-40B4-BE49-F238E27FC236}">
                  <a16:creationId xmlns:a16="http://schemas.microsoft.com/office/drawing/2014/main" id="{BAD4C0F7-9F8A-9FFB-C7F3-C7963C8F0363}"/>
                </a:ext>
              </a:extLst>
            </p:cNvPr>
            <p:cNvSpPr txBox="1"/>
            <p:nvPr/>
          </p:nvSpPr>
          <p:spPr>
            <a:xfrm>
              <a:off x="0" y="19050"/>
              <a:ext cx="5748193" cy="4769170"/>
            </a:xfrm>
            <a:prstGeom prst="rect">
              <a:avLst/>
            </a:prstGeom>
          </p:spPr>
          <p:txBody>
            <a:bodyPr lIns="50800" tIns="50800" rIns="50800" bIns="50800" rtlCol="0" anchor="ctr"/>
            <a:lstStyle/>
            <a:p>
              <a:pPr algn="ctr">
                <a:lnSpc>
                  <a:spcPts val="1387"/>
                </a:lnSpc>
              </a:pPr>
              <a:endParaRPr/>
            </a:p>
          </p:txBody>
        </p:sp>
      </p:grpSp>
      <p:grpSp>
        <p:nvGrpSpPr>
          <p:cNvPr id="3" name="Group 9">
            <a:extLst>
              <a:ext uri="{FF2B5EF4-FFF2-40B4-BE49-F238E27FC236}">
                <a16:creationId xmlns:a16="http://schemas.microsoft.com/office/drawing/2014/main" id="{207F8313-41D4-19C4-ABA5-870DC8E47817}"/>
              </a:ext>
            </a:extLst>
          </p:cNvPr>
          <p:cNvGrpSpPr/>
          <p:nvPr/>
        </p:nvGrpSpPr>
        <p:grpSpPr>
          <a:xfrm>
            <a:off x="685799" y="495300"/>
            <a:ext cx="17068801" cy="2638134"/>
            <a:chOff x="0" y="0"/>
            <a:chExt cx="2741709" cy="694817"/>
          </a:xfrm>
        </p:grpSpPr>
        <p:sp>
          <p:nvSpPr>
            <p:cNvPr id="5" name="Freeform 10">
              <a:extLst>
                <a:ext uri="{FF2B5EF4-FFF2-40B4-BE49-F238E27FC236}">
                  <a16:creationId xmlns:a16="http://schemas.microsoft.com/office/drawing/2014/main" id="{1729C837-64FB-81F1-E344-B9B1A76012BC}"/>
                </a:ext>
              </a:extLst>
            </p:cNvPr>
            <p:cNvSpPr/>
            <p:nvPr/>
          </p:nvSpPr>
          <p:spPr>
            <a:xfrm>
              <a:off x="0" y="0"/>
              <a:ext cx="2741709" cy="694817"/>
            </a:xfrm>
            <a:custGeom>
              <a:avLst/>
              <a:gdLst/>
              <a:ahLst/>
              <a:cxnLst/>
              <a:rect l="l" t="t" r="r" b="b"/>
              <a:pathLst>
                <a:path w="2741709" h="694817">
                  <a:moveTo>
                    <a:pt x="26030" y="0"/>
                  </a:moveTo>
                  <a:lnTo>
                    <a:pt x="2715679" y="0"/>
                  </a:lnTo>
                  <a:cubicBezTo>
                    <a:pt x="2722583" y="0"/>
                    <a:pt x="2729204" y="2742"/>
                    <a:pt x="2734085" y="7624"/>
                  </a:cubicBezTo>
                  <a:cubicBezTo>
                    <a:pt x="2738967" y="12505"/>
                    <a:pt x="2741709" y="19126"/>
                    <a:pt x="2741709" y="26030"/>
                  </a:cubicBezTo>
                  <a:lnTo>
                    <a:pt x="2741709" y="668787"/>
                  </a:lnTo>
                  <a:cubicBezTo>
                    <a:pt x="2741709" y="683163"/>
                    <a:pt x="2730055" y="694817"/>
                    <a:pt x="2715679" y="694817"/>
                  </a:cubicBezTo>
                  <a:lnTo>
                    <a:pt x="26030" y="694817"/>
                  </a:lnTo>
                  <a:cubicBezTo>
                    <a:pt x="19126" y="694817"/>
                    <a:pt x="12505" y="692075"/>
                    <a:pt x="7624" y="687193"/>
                  </a:cubicBezTo>
                  <a:cubicBezTo>
                    <a:pt x="2742" y="682312"/>
                    <a:pt x="0" y="675691"/>
                    <a:pt x="0" y="668787"/>
                  </a:cubicBezTo>
                  <a:lnTo>
                    <a:pt x="0" y="26030"/>
                  </a:lnTo>
                  <a:cubicBezTo>
                    <a:pt x="0" y="11654"/>
                    <a:pt x="11654" y="0"/>
                    <a:pt x="26030" y="0"/>
                  </a:cubicBezTo>
                  <a:close/>
                </a:path>
              </a:pathLst>
            </a:custGeom>
            <a:gradFill rotWithShape="1">
              <a:gsLst>
                <a:gs pos="0">
                  <a:srgbClr val="0C4A5B">
                    <a:alpha val="100000"/>
                  </a:srgbClr>
                </a:gs>
                <a:gs pos="100000">
                  <a:schemeClr val="bg1"/>
                </a:gs>
              </a:gsLst>
              <a:lin ang="2700000"/>
            </a:gradFill>
          </p:spPr>
          <p:txBody>
            <a:bodyPr/>
            <a:lstStyle/>
            <a:p>
              <a:endParaRPr lang="en-US" dirty="0"/>
            </a:p>
          </p:txBody>
        </p:sp>
        <p:sp>
          <p:nvSpPr>
            <p:cNvPr id="6" name="TextBox 11">
              <a:extLst>
                <a:ext uri="{FF2B5EF4-FFF2-40B4-BE49-F238E27FC236}">
                  <a16:creationId xmlns:a16="http://schemas.microsoft.com/office/drawing/2014/main" id="{D938DD6B-F206-26BB-663D-C21AD01604A3}"/>
                </a:ext>
              </a:extLst>
            </p:cNvPr>
            <p:cNvSpPr txBox="1"/>
            <p:nvPr/>
          </p:nvSpPr>
          <p:spPr>
            <a:xfrm>
              <a:off x="0" y="19050"/>
              <a:ext cx="2741709" cy="675767"/>
            </a:xfrm>
            <a:prstGeom prst="rect">
              <a:avLst/>
            </a:prstGeom>
          </p:spPr>
          <p:txBody>
            <a:bodyPr lIns="50800" tIns="50800" rIns="50800" bIns="50800" rtlCol="0" anchor="ctr"/>
            <a:lstStyle/>
            <a:p>
              <a:pPr algn="l">
                <a:lnSpc>
                  <a:spcPts val="1387"/>
                </a:lnSpc>
              </a:pPr>
              <a:endParaRPr/>
            </a:p>
          </p:txBody>
        </p:sp>
      </p:grpSp>
      <p:pic>
        <p:nvPicPr>
          <p:cNvPr id="7" name="Picture 6">
            <a:extLst>
              <a:ext uri="{FF2B5EF4-FFF2-40B4-BE49-F238E27FC236}">
                <a16:creationId xmlns:a16="http://schemas.microsoft.com/office/drawing/2014/main" id="{96CE49B6-D00F-340A-46A9-DD0F56759972}"/>
              </a:ext>
            </a:extLst>
          </p:cNvPr>
          <p:cNvPicPr>
            <a:picLocks noChangeAspect="1"/>
          </p:cNvPicPr>
          <p:nvPr/>
        </p:nvPicPr>
        <p:blipFill>
          <a:blip r:embed="rId2"/>
          <a:stretch>
            <a:fillRect/>
          </a:stretch>
        </p:blipFill>
        <p:spPr>
          <a:xfrm>
            <a:off x="13639800" y="654234"/>
            <a:ext cx="3534478" cy="1262664"/>
          </a:xfrm>
          <a:prstGeom prst="rect">
            <a:avLst/>
          </a:prstGeom>
        </p:spPr>
      </p:pic>
      <p:sp>
        <p:nvSpPr>
          <p:cNvPr id="8" name="TextBox 11">
            <a:extLst>
              <a:ext uri="{FF2B5EF4-FFF2-40B4-BE49-F238E27FC236}">
                <a16:creationId xmlns:a16="http://schemas.microsoft.com/office/drawing/2014/main" id="{C6B17B29-BD79-1E50-FB84-B138C05A9BE6}"/>
              </a:ext>
            </a:extLst>
          </p:cNvPr>
          <p:cNvSpPr txBox="1"/>
          <p:nvPr/>
        </p:nvSpPr>
        <p:spPr>
          <a:xfrm>
            <a:off x="4313757" y="771234"/>
            <a:ext cx="9558399" cy="1282402"/>
          </a:xfrm>
          <a:prstGeom prst="rect">
            <a:avLst/>
          </a:prstGeom>
        </p:spPr>
        <p:txBody>
          <a:bodyPr lIns="0" tIns="0" rIns="0" bIns="0" rtlCol="0" anchor="t">
            <a:spAutoFit/>
          </a:bodyPr>
          <a:lstStyle/>
          <a:p>
            <a:pPr algn="ctr">
              <a:lnSpc>
                <a:spcPts val="10048"/>
              </a:lnSpc>
            </a:pPr>
            <a:r>
              <a:rPr lang="en-US" sz="9662" b="1" spc="-405" dirty="0">
                <a:solidFill>
                  <a:srgbClr val="FFFFFF"/>
                </a:solidFill>
                <a:latin typeface="Arial Bold"/>
                <a:ea typeface="Arial Bold"/>
                <a:cs typeface="Arial Bold"/>
                <a:sym typeface="Arial Bold"/>
              </a:rPr>
              <a:t>Receivables</a:t>
            </a:r>
          </a:p>
        </p:txBody>
      </p:sp>
      <p:sp>
        <p:nvSpPr>
          <p:cNvPr id="2" name="Freeform 2">
            <a:extLst>
              <a:ext uri="{FF2B5EF4-FFF2-40B4-BE49-F238E27FC236}">
                <a16:creationId xmlns:a16="http://schemas.microsoft.com/office/drawing/2014/main" id="{DF218EE5-C3A7-2CC2-8147-0F6C269EAB1B}"/>
              </a:ext>
            </a:extLst>
          </p:cNvPr>
          <p:cNvSpPr/>
          <p:nvPr/>
        </p:nvSpPr>
        <p:spPr>
          <a:xfrm>
            <a:off x="-6858000" y="-7658100"/>
            <a:ext cx="11404113" cy="11487660"/>
          </a:xfrm>
          <a:custGeom>
            <a:avLst/>
            <a:gdLst/>
            <a:ahLst/>
            <a:cxnLst/>
            <a:rect l="l" t="t" r="r" b="b"/>
            <a:pathLst>
              <a:path w="11404113" h="11487660">
                <a:moveTo>
                  <a:pt x="0" y="0"/>
                </a:moveTo>
                <a:lnTo>
                  <a:pt x="11404113" y="0"/>
                </a:lnTo>
                <a:lnTo>
                  <a:pt x="11404113" y="11487660"/>
                </a:lnTo>
                <a:lnTo>
                  <a:pt x="0" y="1148766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9" name="Freeform 2">
            <a:extLst>
              <a:ext uri="{FF2B5EF4-FFF2-40B4-BE49-F238E27FC236}">
                <a16:creationId xmlns:a16="http://schemas.microsoft.com/office/drawing/2014/main" id="{5AE33936-1ED5-A28D-CD02-2F6CEA0A9A49}"/>
              </a:ext>
            </a:extLst>
          </p:cNvPr>
          <p:cNvSpPr/>
          <p:nvPr/>
        </p:nvSpPr>
        <p:spPr>
          <a:xfrm>
            <a:off x="414861" y="1135101"/>
            <a:ext cx="499539" cy="503199"/>
          </a:xfrm>
          <a:custGeom>
            <a:avLst/>
            <a:gdLst/>
            <a:ahLst/>
            <a:cxnLst/>
            <a:rect l="l" t="t" r="r" b="b"/>
            <a:pathLst>
              <a:path w="499539" h="503199">
                <a:moveTo>
                  <a:pt x="0" y="0"/>
                </a:moveTo>
                <a:lnTo>
                  <a:pt x="499540" y="0"/>
                </a:lnTo>
                <a:lnTo>
                  <a:pt x="499540" y="503199"/>
                </a:lnTo>
                <a:lnTo>
                  <a:pt x="0" y="50319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pic>
        <p:nvPicPr>
          <p:cNvPr id="4" name="Picture 3">
            <a:extLst>
              <a:ext uri="{FF2B5EF4-FFF2-40B4-BE49-F238E27FC236}">
                <a16:creationId xmlns:a16="http://schemas.microsoft.com/office/drawing/2014/main" id="{3435A1D3-FF8E-505F-CE28-3891B0B94491}"/>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1524000" y="2053636"/>
            <a:ext cx="15650278" cy="7738064"/>
          </a:xfrm>
          <a:prstGeom prst="rect">
            <a:avLst/>
          </a:prstGeom>
        </p:spPr>
      </p:pic>
      <p:pic>
        <p:nvPicPr>
          <p:cNvPr id="11" name="Picture 10">
            <a:extLst>
              <a:ext uri="{FF2B5EF4-FFF2-40B4-BE49-F238E27FC236}">
                <a16:creationId xmlns:a16="http://schemas.microsoft.com/office/drawing/2014/main" id="{BD4DA22C-5958-B179-A12C-BA641973632D}"/>
              </a:ext>
            </a:extLst>
          </p:cNvPr>
          <p:cNvPicPr>
            <a:picLocks noChangeAspect="1"/>
          </p:cNvPicPr>
          <p:nvPr/>
        </p:nvPicPr>
        <p:blipFill>
          <a:blip r:embed="rId8"/>
          <a:stretch>
            <a:fillRect/>
          </a:stretch>
        </p:blipFill>
        <p:spPr>
          <a:xfrm>
            <a:off x="9348786" y="2869787"/>
            <a:ext cx="2010896" cy="247092"/>
          </a:xfrm>
          <a:prstGeom prst="rect">
            <a:avLst/>
          </a:prstGeom>
        </p:spPr>
      </p:pic>
    </p:spTree>
    <p:extLst>
      <p:ext uri="{BB962C8B-B14F-4D97-AF65-F5344CB8AC3E}">
        <p14:creationId xmlns:p14="http://schemas.microsoft.com/office/powerpoint/2010/main" val="219890405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141519"/>
        </a:solidFill>
        <a:effectLst/>
      </p:bgPr>
    </p:bg>
    <p:spTree>
      <p:nvGrpSpPr>
        <p:cNvPr id="1" name="">
          <a:extLst>
            <a:ext uri="{FF2B5EF4-FFF2-40B4-BE49-F238E27FC236}">
              <a16:creationId xmlns:a16="http://schemas.microsoft.com/office/drawing/2014/main" id="{8B7A59DD-288F-1652-B94A-5A7EED80210C}"/>
            </a:ext>
          </a:extLst>
        </p:cNvPr>
        <p:cNvGrpSpPr/>
        <p:nvPr/>
      </p:nvGrpSpPr>
      <p:grpSpPr>
        <a:xfrm>
          <a:off x="0" y="0"/>
          <a:ext cx="0" cy="0"/>
          <a:chOff x="0" y="0"/>
          <a:chExt cx="0" cy="0"/>
        </a:xfrm>
      </p:grpSpPr>
      <p:grpSp>
        <p:nvGrpSpPr>
          <p:cNvPr id="12" name="Group 12">
            <a:extLst>
              <a:ext uri="{FF2B5EF4-FFF2-40B4-BE49-F238E27FC236}">
                <a16:creationId xmlns:a16="http://schemas.microsoft.com/office/drawing/2014/main" id="{5C0AF1CF-399E-DCE0-6960-6135786CB83D}"/>
              </a:ext>
            </a:extLst>
          </p:cNvPr>
          <p:cNvGrpSpPr/>
          <p:nvPr/>
        </p:nvGrpSpPr>
        <p:grpSpPr>
          <a:xfrm rot="-851681">
            <a:off x="808966" y="7541919"/>
            <a:ext cx="21825170" cy="18180272"/>
            <a:chOff x="0" y="0"/>
            <a:chExt cx="5748193" cy="4788220"/>
          </a:xfrm>
        </p:grpSpPr>
        <p:sp>
          <p:nvSpPr>
            <p:cNvPr id="13" name="Freeform 13">
              <a:extLst>
                <a:ext uri="{FF2B5EF4-FFF2-40B4-BE49-F238E27FC236}">
                  <a16:creationId xmlns:a16="http://schemas.microsoft.com/office/drawing/2014/main" id="{9B7AF2EB-28A5-35F5-0364-6D0E6DF338F4}"/>
                </a:ext>
              </a:extLst>
            </p:cNvPr>
            <p:cNvSpPr/>
            <p:nvPr/>
          </p:nvSpPr>
          <p:spPr>
            <a:xfrm>
              <a:off x="0" y="0"/>
              <a:ext cx="5748193" cy="4788220"/>
            </a:xfrm>
            <a:custGeom>
              <a:avLst/>
              <a:gdLst/>
              <a:ahLst/>
              <a:cxnLst/>
              <a:rect l="l" t="t" r="r" b="b"/>
              <a:pathLst>
                <a:path w="5748193" h="4788220">
                  <a:moveTo>
                    <a:pt x="0" y="0"/>
                  </a:moveTo>
                  <a:lnTo>
                    <a:pt x="5748193" y="0"/>
                  </a:lnTo>
                  <a:lnTo>
                    <a:pt x="5748193" y="4788220"/>
                  </a:lnTo>
                  <a:lnTo>
                    <a:pt x="0" y="4788220"/>
                  </a:lnTo>
                  <a:close/>
                </a:path>
              </a:pathLst>
            </a:custGeom>
            <a:gradFill rotWithShape="1">
              <a:gsLst>
                <a:gs pos="0">
                  <a:srgbClr val="27DDDF">
                    <a:alpha val="0"/>
                  </a:srgbClr>
                </a:gs>
                <a:gs pos="100000">
                  <a:srgbClr val="27DDDF">
                    <a:alpha val="100000"/>
                  </a:srgbClr>
                </a:gs>
              </a:gsLst>
              <a:lin ang="5400000"/>
            </a:gradFill>
          </p:spPr>
          <p:txBody>
            <a:bodyPr/>
            <a:lstStyle/>
            <a:p>
              <a:endParaRPr lang="en-US"/>
            </a:p>
          </p:txBody>
        </p:sp>
        <p:sp>
          <p:nvSpPr>
            <p:cNvPr id="14" name="TextBox 14">
              <a:extLst>
                <a:ext uri="{FF2B5EF4-FFF2-40B4-BE49-F238E27FC236}">
                  <a16:creationId xmlns:a16="http://schemas.microsoft.com/office/drawing/2014/main" id="{13090247-54E0-4CCD-D83E-C2B4CE6857F3}"/>
                </a:ext>
              </a:extLst>
            </p:cNvPr>
            <p:cNvSpPr txBox="1"/>
            <p:nvPr/>
          </p:nvSpPr>
          <p:spPr>
            <a:xfrm>
              <a:off x="0" y="19050"/>
              <a:ext cx="5748193" cy="4769170"/>
            </a:xfrm>
            <a:prstGeom prst="rect">
              <a:avLst/>
            </a:prstGeom>
          </p:spPr>
          <p:txBody>
            <a:bodyPr lIns="50800" tIns="50800" rIns="50800" bIns="50800" rtlCol="0" anchor="ctr"/>
            <a:lstStyle/>
            <a:p>
              <a:pPr algn="ctr">
                <a:lnSpc>
                  <a:spcPts val="1387"/>
                </a:lnSpc>
              </a:pPr>
              <a:endParaRPr/>
            </a:p>
          </p:txBody>
        </p:sp>
      </p:grpSp>
      <p:grpSp>
        <p:nvGrpSpPr>
          <p:cNvPr id="3" name="Group 9">
            <a:extLst>
              <a:ext uri="{FF2B5EF4-FFF2-40B4-BE49-F238E27FC236}">
                <a16:creationId xmlns:a16="http://schemas.microsoft.com/office/drawing/2014/main" id="{DBCC4065-729A-70A4-C5FB-352417FF40C5}"/>
              </a:ext>
            </a:extLst>
          </p:cNvPr>
          <p:cNvGrpSpPr/>
          <p:nvPr/>
        </p:nvGrpSpPr>
        <p:grpSpPr>
          <a:xfrm>
            <a:off x="685799" y="495300"/>
            <a:ext cx="17068801" cy="2638134"/>
            <a:chOff x="0" y="0"/>
            <a:chExt cx="2741709" cy="694817"/>
          </a:xfrm>
        </p:grpSpPr>
        <p:sp>
          <p:nvSpPr>
            <p:cNvPr id="5" name="Freeform 10">
              <a:extLst>
                <a:ext uri="{FF2B5EF4-FFF2-40B4-BE49-F238E27FC236}">
                  <a16:creationId xmlns:a16="http://schemas.microsoft.com/office/drawing/2014/main" id="{C6DEEFE3-60D1-0D63-5502-AAB39BBB349E}"/>
                </a:ext>
              </a:extLst>
            </p:cNvPr>
            <p:cNvSpPr/>
            <p:nvPr/>
          </p:nvSpPr>
          <p:spPr>
            <a:xfrm>
              <a:off x="0" y="0"/>
              <a:ext cx="2741709" cy="694817"/>
            </a:xfrm>
            <a:custGeom>
              <a:avLst/>
              <a:gdLst/>
              <a:ahLst/>
              <a:cxnLst/>
              <a:rect l="l" t="t" r="r" b="b"/>
              <a:pathLst>
                <a:path w="2741709" h="694817">
                  <a:moveTo>
                    <a:pt x="26030" y="0"/>
                  </a:moveTo>
                  <a:lnTo>
                    <a:pt x="2715679" y="0"/>
                  </a:lnTo>
                  <a:cubicBezTo>
                    <a:pt x="2722583" y="0"/>
                    <a:pt x="2729204" y="2742"/>
                    <a:pt x="2734085" y="7624"/>
                  </a:cubicBezTo>
                  <a:cubicBezTo>
                    <a:pt x="2738967" y="12505"/>
                    <a:pt x="2741709" y="19126"/>
                    <a:pt x="2741709" y="26030"/>
                  </a:cubicBezTo>
                  <a:lnTo>
                    <a:pt x="2741709" y="668787"/>
                  </a:lnTo>
                  <a:cubicBezTo>
                    <a:pt x="2741709" y="683163"/>
                    <a:pt x="2730055" y="694817"/>
                    <a:pt x="2715679" y="694817"/>
                  </a:cubicBezTo>
                  <a:lnTo>
                    <a:pt x="26030" y="694817"/>
                  </a:lnTo>
                  <a:cubicBezTo>
                    <a:pt x="19126" y="694817"/>
                    <a:pt x="12505" y="692075"/>
                    <a:pt x="7624" y="687193"/>
                  </a:cubicBezTo>
                  <a:cubicBezTo>
                    <a:pt x="2742" y="682312"/>
                    <a:pt x="0" y="675691"/>
                    <a:pt x="0" y="668787"/>
                  </a:cubicBezTo>
                  <a:lnTo>
                    <a:pt x="0" y="26030"/>
                  </a:lnTo>
                  <a:cubicBezTo>
                    <a:pt x="0" y="11654"/>
                    <a:pt x="11654" y="0"/>
                    <a:pt x="26030" y="0"/>
                  </a:cubicBezTo>
                  <a:close/>
                </a:path>
              </a:pathLst>
            </a:custGeom>
            <a:gradFill rotWithShape="1">
              <a:gsLst>
                <a:gs pos="0">
                  <a:srgbClr val="0C4A5B">
                    <a:alpha val="100000"/>
                  </a:srgbClr>
                </a:gs>
                <a:gs pos="100000">
                  <a:schemeClr val="bg1"/>
                </a:gs>
              </a:gsLst>
              <a:lin ang="2700000"/>
            </a:gradFill>
          </p:spPr>
          <p:txBody>
            <a:bodyPr/>
            <a:lstStyle/>
            <a:p>
              <a:endParaRPr lang="en-US" dirty="0"/>
            </a:p>
          </p:txBody>
        </p:sp>
        <p:sp>
          <p:nvSpPr>
            <p:cNvPr id="6" name="TextBox 11">
              <a:extLst>
                <a:ext uri="{FF2B5EF4-FFF2-40B4-BE49-F238E27FC236}">
                  <a16:creationId xmlns:a16="http://schemas.microsoft.com/office/drawing/2014/main" id="{CBB63C79-8A79-ADE0-92D1-0ADDF551845C}"/>
                </a:ext>
              </a:extLst>
            </p:cNvPr>
            <p:cNvSpPr txBox="1"/>
            <p:nvPr/>
          </p:nvSpPr>
          <p:spPr>
            <a:xfrm>
              <a:off x="0" y="19050"/>
              <a:ext cx="2741709" cy="675767"/>
            </a:xfrm>
            <a:prstGeom prst="rect">
              <a:avLst/>
            </a:prstGeom>
          </p:spPr>
          <p:txBody>
            <a:bodyPr lIns="50800" tIns="50800" rIns="50800" bIns="50800" rtlCol="0" anchor="ctr"/>
            <a:lstStyle/>
            <a:p>
              <a:pPr algn="l">
                <a:lnSpc>
                  <a:spcPts val="1387"/>
                </a:lnSpc>
              </a:pPr>
              <a:endParaRPr/>
            </a:p>
          </p:txBody>
        </p:sp>
      </p:grpSp>
      <p:pic>
        <p:nvPicPr>
          <p:cNvPr id="7" name="Picture 6">
            <a:extLst>
              <a:ext uri="{FF2B5EF4-FFF2-40B4-BE49-F238E27FC236}">
                <a16:creationId xmlns:a16="http://schemas.microsoft.com/office/drawing/2014/main" id="{CC51C6CF-BBC4-65E0-7A86-531C74983419}"/>
              </a:ext>
            </a:extLst>
          </p:cNvPr>
          <p:cNvPicPr>
            <a:picLocks noChangeAspect="1"/>
          </p:cNvPicPr>
          <p:nvPr/>
        </p:nvPicPr>
        <p:blipFill>
          <a:blip r:embed="rId2"/>
          <a:stretch>
            <a:fillRect/>
          </a:stretch>
        </p:blipFill>
        <p:spPr>
          <a:xfrm>
            <a:off x="13639800" y="654234"/>
            <a:ext cx="3534478" cy="1262664"/>
          </a:xfrm>
          <a:prstGeom prst="rect">
            <a:avLst/>
          </a:prstGeom>
        </p:spPr>
      </p:pic>
      <p:sp>
        <p:nvSpPr>
          <p:cNvPr id="8" name="TextBox 11">
            <a:extLst>
              <a:ext uri="{FF2B5EF4-FFF2-40B4-BE49-F238E27FC236}">
                <a16:creationId xmlns:a16="http://schemas.microsoft.com/office/drawing/2014/main" id="{0BCF761A-C71A-2CB1-1619-BA88344E408B}"/>
              </a:ext>
            </a:extLst>
          </p:cNvPr>
          <p:cNvSpPr txBox="1"/>
          <p:nvPr/>
        </p:nvSpPr>
        <p:spPr>
          <a:xfrm>
            <a:off x="4313757" y="771234"/>
            <a:ext cx="9558399" cy="1282402"/>
          </a:xfrm>
          <a:prstGeom prst="rect">
            <a:avLst/>
          </a:prstGeom>
        </p:spPr>
        <p:txBody>
          <a:bodyPr lIns="0" tIns="0" rIns="0" bIns="0" rtlCol="0" anchor="t">
            <a:spAutoFit/>
          </a:bodyPr>
          <a:lstStyle/>
          <a:p>
            <a:pPr algn="ctr">
              <a:lnSpc>
                <a:spcPts val="10048"/>
              </a:lnSpc>
            </a:pPr>
            <a:r>
              <a:rPr lang="en-US" sz="9662" b="1" spc="-405" dirty="0">
                <a:solidFill>
                  <a:srgbClr val="FFFFFF"/>
                </a:solidFill>
                <a:latin typeface="Arial Bold"/>
                <a:ea typeface="Arial Bold"/>
                <a:cs typeface="Arial Bold"/>
                <a:sym typeface="Arial Bold"/>
              </a:rPr>
              <a:t>Receivables</a:t>
            </a:r>
          </a:p>
        </p:txBody>
      </p:sp>
      <p:sp>
        <p:nvSpPr>
          <p:cNvPr id="2" name="Freeform 2">
            <a:extLst>
              <a:ext uri="{FF2B5EF4-FFF2-40B4-BE49-F238E27FC236}">
                <a16:creationId xmlns:a16="http://schemas.microsoft.com/office/drawing/2014/main" id="{EFB7444A-8DEC-C653-DDB8-0ECCBDCDCDFA}"/>
              </a:ext>
            </a:extLst>
          </p:cNvPr>
          <p:cNvSpPr/>
          <p:nvPr/>
        </p:nvSpPr>
        <p:spPr>
          <a:xfrm>
            <a:off x="-6858000" y="-7658100"/>
            <a:ext cx="11404113" cy="11487660"/>
          </a:xfrm>
          <a:custGeom>
            <a:avLst/>
            <a:gdLst/>
            <a:ahLst/>
            <a:cxnLst/>
            <a:rect l="l" t="t" r="r" b="b"/>
            <a:pathLst>
              <a:path w="11404113" h="11487660">
                <a:moveTo>
                  <a:pt x="0" y="0"/>
                </a:moveTo>
                <a:lnTo>
                  <a:pt x="11404113" y="0"/>
                </a:lnTo>
                <a:lnTo>
                  <a:pt x="11404113" y="11487660"/>
                </a:lnTo>
                <a:lnTo>
                  <a:pt x="0" y="1148766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9" name="Freeform 2">
            <a:extLst>
              <a:ext uri="{FF2B5EF4-FFF2-40B4-BE49-F238E27FC236}">
                <a16:creationId xmlns:a16="http://schemas.microsoft.com/office/drawing/2014/main" id="{ABCB2A9D-FF38-CD26-F797-2D032EDAABE3}"/>
              </a:ext>
            </a:extLst>
          </p:cNvPr>
          <p:cNvSpPr/>
          <p:nvPr/>
        </p:nvSpPr>
        <p:spPr>
          <a:xfrm>
            <a:off x="414861" y="1135101"/>
            <a:ext cx="499539" cy="503199"/>
          </a:xfrm>
          <a:custGeom>
            <a:avLst/>
            <a:gdLst/>
            <a:ahLst/>
            <a:cxnLst/>
            <a:rect l="l" t="t" r="r" b="b"/>
            <a:pathLst>
              <a:path w="499539" h="503199">
                <a:moveTo>
                  <a:pt x="0" y="0"/>
                </a:moveTo>
                <a:lnTo>
                  <a:pt x="499540" y="0"/>
                </a:lnTo>
                <a:lnTo>
                  <a:pt x="499540" y="503199"/>
                </a:lnTo>
                <a:lnTo>
                  <a:pt x="0" y="50319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pic>
        <p:nvPicPr>
          <p:cNvPr id="4" name="Picture 3">
            <a:extLst>
              <a:ext uri="{FF2B5EF4-FFF2-40B4-BE49-F238E27FC236}">
                <a16:creationId xmlns:a16="http://schemas.microsoft.com/office/drawing/2014/main" id="{63F39A56-5433-9B9D-86B7-A6100768FBB3}"/>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1524000" y="2053636"/>
            <a:ext cx="15773400" cy="7738064"/>
          </a:xfrm>
          <a:prstGeom prst="rect">
            <a:avLst/>
          </a:prstGeom>
        </p:spPr>
      </p:pic>
    </p:spTree>
    <p:extLst>
      <p:ext uri="{BB962C8B-B14F-4D97-AF65-F5344CB8AC3E}">
        <p14:creationId xmlns:p14="http://schemas.microsoft.com/office/powerpoint/2010/main" val="21880275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10">
            <a:extLst>
              <a:ext uri="{FF2B5EF4-FFF2-40B4-BE49-F238E27FC236}">
                <a16:creationId xmlns:a16="http://schemas.microsoft.com/office/drawing/2014/main" id="{EFA7F634-DBC1-9C5F-5851-A4E38AE324F7}"/>
              </a:ext>
            </a:extLst>
          </p:cNvPr>
          <p:cNvSpPr/>
          <p:nvPr/>
        </p:nvSpPr>
        <p:spPr>
          <a:xfrm>
            <a:off x="664630" y="571500"/>
            <a:ext cx="17068801" cy="2638134"/>
          </a:xfrm>
          <a:custGeom>
            <a:avLst/>
            <a:gdLst/>
            <a:ahLst/>
            <a:cxnLst/>
            <a:rect l="l" t="t" r="r" b="b"/>
            <a:pathLst>
              <a:path w="2741709" h="694817">
                <a:moveTo>
                  <a:pt x="26030" y="0"/>
                </a:moveTo>
                <a:lnTo>
                  <a:pt x="2715679" y="0"/>
                </a:lnTo>
                <a:cubicBezTo>
                  <a:pt x="2722583" y="0"/>
                  <a:pt x="2729204" y="2742"/>
                  <a:pt x="2734085" y="7624"/>
                </a:cubicBezTo>
                <a:cubicBezTo>
                  <a:pt x="2738967" y="12505"/>
                  <a:pt x="2741709" y="19126"/>
                  <a:pt x="2741709" y="26030"/>
                </a:cubicBezTo>
                <a:lnTo>
                  <a:pt x="2741709" y="668787"/>
                </a:lnTo>
                <a:cubicBezTo>
                  <a:pt x="2741709" y="683163"/>
                  <a:pt x="2730055" y="694817"/>
                  <a:pt x="2715679" y="694817"/>
                </a:cubicBezTo>
                <a:lnTo>
                  <a:pt x="26030" y="694817"/>
                </a:lnTo>
                <a:cubicBezTo>
                  <a:pt x="19126" y="694817"/>
                  <a:pt x="12505" y="692075"/>
                  <a:pt x="7624" y="687193"/>
                </a:cubicBezTo>
                <a:cubicBezTo>
                  <a:pt x="2742" y="682312"/>
                  <a:pt x="0" y="675691"/>
                  <a:pt x="0" y="668787"/>
                </a:cubicBezTo>
                <a:lnTo>
                  <a:pt x="0" y="26030"/>
                </a:lnTo>
                <a:cubicBezTo>
                  <a:pt x="0" y="11654"/>
                  <a:pt x="11654" y="0"/>
                  <a:pt x="26030" y="0"/>
                </a:cubicBezTo>
                <a:close/>
              </a:path>
            </a:pathLst>
          </a:custGeom>
          <a:gradFill rotWithShape="1">
            <a:gsLst>
              <a:gs pos="0">
                <a:srgbClr val="0C4A5B">
                  <a:alpha val="100000"/>
                </a:srgbClr>
              </a:gs>
              <a:gs pos="100000">
                <a:schemeClr val="bg1"/>
              </a:gs>
            </a:gsLst>
            <a:lin ang="2700000"/>
          </a:gradFill>
        </p:spPr>
        <p:txBody>
          <a:bodyPr/>
          <a:lstStyle/>
          <a:p>
            <a:endParaRPr lang="en-US" dirty="0"/>
          </a:p>
        </p:txBody>
      </p:sp>
      <p:sp>
        <p:nvSpPr>
          <p:cNvPr id="24" name="TextBox 24"/>
          <p:cNvSpPr txBox="1"/>
          <p:nvPr/>
        </p:nvSpPr>
        <p:spPr>
          <a:xfrm>
            <a:off x="1214967" y="1077717"/>
            <a:ext cx="16082433" cy="654025"/>
          </a:xfrm>
          <a:prstGeom prst="rect">
            <a:avLst/>
          </a:prstGeom>
        </p:spPr>
        <p:txBody>
          <a:bodyPr wrap="square" lIns="0" tIns="0" rIns="0" bIns="0" rtlCol="0" anchor="t">
            <a:spAutoFit/>
          </a:bodyPr>
          <a:lstStyle/>
          <a:p>
            <a:pPr algn="l">
              <a:lnSpc>
                <a:spcPts val="5092"/>
              </a:lnSpc>
            </a:pPr>
            <a:r>
              <a:rPr lang="en-US" sz="4896" b="1" spc="-205" dirty="0">
                <a:solidFill>
                  <a:srgbClr val="FFFFFF"/>
                </a:solidFill>
                <a:latin typeface="Arial Bold"/>
                <a:ea typeface="Arial Bold"/>
                <a:cs typeface="Arial Bold"/>
                <a:sym typeface="Arial Bold"/>
              </a:rPr>
              <a:t>Define Responsibility</a:t>
            </a:r>
          </a:p>
        </p:txBody>
      </p:sp>
      <p:pic>
        <p:nvPicPr>
          <p:cNvPr id="3" name="Picture 2">
            <a:extLst>
              <a:ext uri="{FF2B5EF4-FFF2-40B4-BE49-F238E27FC236}">
                <a16:creationId xmlns:a16="http://schemas.microsoft.com/office/drawing/2014/main" id="{3E6FCB90-02D7-267F-E17B-173FBD5801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00" y="2019300"/>
            <a:ext cx="16459200" cy="7700070"/>
          </a:xfrm>
          <a:prstGeom prst="rect">
            <a:avLst/>
          </a:prstGeom>
        </p:spPr>
      </p:pic>
      <p:sp>
        <p:nvSpPr>
          <p:cNvPr id="5" name="Freeform 2">
            <a:extLst>
              <a:ext uri="{FF2B5EF4-FFF2-40B4-BE49-F238E27FC236}">
                <a16:creationId xmlns:a16="http://schemas.microsoft.com/office/drawing/2014/main" id="{9D6DCE00-AD77-CB99-8F60-BC0F5C54F002}"/>
              </a:ext>
            </a:extLst>
          </p:cNvPr>
          <p:cNvSpPr/>
          <p:nvPr/>
        </p:nvSpPr>
        <p:spPr>
          <a:xfrm>
            <a:off x="414861" y="1211301"/>
            <a:ext cx="499539" cy="503199"/>
          </a:xfrm>
          <a:custGeom>
            <a:avLst/>
            <a:gdLst/>
            <a:ahLst/>
            <a:cxnLst/>
            <a:rect l="l" t="t" r="r" b="b"/>
            <a:pathLst>
              <a:path w="499539" h="503199">
                <a:moveTo>
                  <a:pt x="0" y="0"/>
                </a:moveTo>
                <a:lnTo>
                  <a:pt x="499540" y="0"/>
                </a:lnTo>
                <a:lnTo>
                  <a:pt x="499540" y="503199"/>
                </a:lnTo>
                <a:lnTo>
                  <a:pt x="0" y="50319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8" name="Left Arrow 7"/>
          <p:cNvSpPr/>
          <p:nvPr/>
        </p:nvSpPr>
        <p:spPr>
          <a:xfrm>
            <a:off x="7391400" y="2019300"/>
            <a:ext cx="978408" cy="408431"/>
          </a:xfrm>
          <a:prstGeom prst="lef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Left Arrow 8"/>
          <p:cNvSpPr/>
          <p:nvPr/>
        </p:nvSpPr>
        <p:spPr>
          <a:xfrm>
            <a:off x="6489192" y="5510784"/>
            <a:ext cx="978408" cy="358552"/>
          </a:xfrm>
          <a:prstGeom prst="lef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Left Arrow 9"/>
          <p:cNvSpPr/>
          <p:nvPr/>
        </p:nvSpPr>
        <p:spPr>
          <a:xfrm>
            <a:off x="6489192" y="5918200"/>
            <a:ext cx="978408" cy="381000"/>
          </a:xfrm>
          <a:prstGeom prst="lef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8369808" y="1931127"/>
            <a:ext cx="657150" cy="584775"/>
          </a:xfrm>
          <a:prstGeom prst="rect">
            <a:avLst/>
          </a:prstGeom>
          <a:noFill/>
        </p:spPr>
        <p:txBody>
          <a:bodyPr wrap="square" rtlCol="0">
            <a:spAutoFit/>
          </a:bodyPr>
          <a:lstStyle/>
          <a:p>
            <a:r>
              <a:rPr lang="en-US" sz="3200" b="1" dirty="0">
                <a:solidFill>
                  <a:srgbClr val="FF0000"/>
                </a:solidFill>
              </a:rPr>
              <a:t>1</a:t>
            </a:r>
          </a:p>
        </p:txBody>
      </p:sp>
      <p:sp>
        <p:nvSpPr>
          <p:cNvPr id="13" name="TextBox 12"/>
          <p:cNvSpPr txBox="1"/>
          <p:nvPr/>
        </p:nvSpPr>
        <p:spPr>
          <a:xfrm>
            <a:off x="7486904" y="5346116"/>
            <a:ext cx="713418" cy="523220"/>
          </a:xfrm>
          <a:prstGeom prst="rect">
            <a:avLst/>
          </a:prstGeom>
          <a:noFill/>
        </p:spPr>
        <p:txBody>
          <a:bodyPr wrap="square" rtlCol="0">
            <a:spAutoFit/>
          </a:bodyPr>
          <a:lstStyle/>
          <a:p>
            <a:r>
              <a:rPr lang="en-US" sz="2800" b="1" dirty="0">
                <a:solidFill>
                  <a:srgbClr val="FF0000"/>
                </a:solidFill>
              </a:rPr>
              <a:t>2</a:t>
            </a:r>
          </a:p>
        </p:txBody>
      </p:sp>
      <p:sp>
        <p:nvSpPr>
          <p:cNvPr id="15" name="Frame 14"/>
          <p:cNvSpPr/>
          <p:nvPr/>
        </p:nvSpPr>
        <p:spPr>
          <a:xfrm>
            <a:off x="1447800" y="3390900"/>
            <a:ext cx="3962400" cy="381000"/>
          </a:xfrm>
          <a:prstGeom prst="frame">
            <a:avLst/>
          </a:prstGeom>
          <a:ln>
            <a:solidFill>
              <a:srgbClr val="FF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16" name="TextBox 15"/>
          <p:cNvSpPr txBox="1"/>
          <p:nvPr/>
        </p:nvSpPr>
        <p:spPr>
          <a:xfrm>
            <a:off x="7620000" y="5869335"/>
            <a:ext cx="591021" cy="523220"/>
          </a:xfrm>
          <a:prstGeom prst="rect">
            <a:avLst/>
          </a:prstGeom>
          <a:noFill/>
        </p:spPr>
        <p:txBody>
          <a:bodyPr wrap="square" rtlCol="0">
            <a:spAutoFit/>
          </a:bodyPr>
          <a:lstStyle/>
          <a:p>
            <a:r>
              <a:rPr lang="en-US" sz="2800" b="1" dirty="0">
                <a:solidFill>
                  <a:srgbClr val="FF0000"/>
                </a:solidFill>
              </a:rPr>
              <a:t>3</a:t>
            </a:r>
          </a:p>
        </p:txBody>
      </p:sp>
      <p:pic>
        <p:nvPicPr>
          <p:cNvPr id="6" name="Picture 5">
            <a:extLst>
              <a:ext uri="{FF2B5EF4-FFF2-40B4-BE49-F238E27FC236}">
                <a16:creationId xmlns:a16="http://schemas.microsoft.com/office/drawing/2014/main" id="{75604675-E4E7-8F7F-705F-694E21171548}"/>
              </a:ext>
            </a:extLst>
          </p:cNvPr>
          <p:cNvPicPr>
            <a:picLocks noChangeAspect="1"/>
          </p:cNvPicPr>
          <p:nvPr/>
        </p:nvPicPr>
        <p:blipFill>
          <a:blip r:embed="rId5"/>
          <a:stretch>
            <a:fillRect/>
          </a:stretch>
        </p:blipFill>
        <p:spPr>
          <a:xfrm>
            <a:off x="13639800" y="654234"/>
            <a:ext cx="3534478" cy="1262664"/>
          </a:xfrm>
          <a:prstGeom prst="rect">
            <a:avLst/>
          </a:prstGeom>
        </p:spPr>
      </p:pic>
      <p:sp>
        <p:nvSpPr>
          <p:cNvPr id="2" name="Rectangle 1"/>
          <p:cNvSpPr/>
          <p:nvPr/>
        </p:nvSpPr>
        <p:spPr>
          <a:xfrm>
            <a:off x="10515599" y="4686300"/>
            <a:ext cx="4891439" cy="27432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800" dirty="0"/>
              <a:t>Before we can use any module in Oracle we need to define a Responsibility</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141519"/>
        </a:solidFill>
        <a:effectLst/>
      </p:bgPr>
    </p:bg>
    <p:spTree>
      <p:nvGrpSpPr>
        <p:cNvPr id="1" name="">
          <a:extLst>
            <a:ext uri="{FF2B5EF4-FFF2-40B4-BE49-F238E27FC236}">
              <a16:creationId xmlns:a16="http://schemas.microsoft.com/office/drawing/2014/main" id="{03049B95-B5CE-815B-A0C3-95CE9DCF0384}"/>
            </a:ext>
          </a:extLst>
        </p:cNvPr>
        <p:cNvGrpSpPr/>
        <p:nvPr/>
      </p:nvGrpSpPr>
      <p:grpSpPr>
        <a:xfrm>
          <a:off x="0" y="0"/>
          <a:ext cx="0" cy="0"/>
          <a:chOff x="0" y="0"/>
          <a:chExt cx="0" cy="0"/>
        </a:xfrm>
      </p:grpSpPr>
      <p:grpSp>
        <p:nvGrpSpPr>
          <p:cNvPr id="12" name="Group 12">
            <a:extLst>
              <a:ext uri="{FF2B5EF4-FFF2-40B4-BE49-F238E27FC236}">
                <a16:creationId xmlns:a16="http://schemas.microsoft.com/office/drawing/2014/main" id="{46FFA4EE-6FE2-358E-F121-5E556A283F93}"/>
              </a:ext>
            </a:extLst>
          </p:cNvPr>
          <p:cNvGrpSpPr/>
          <p:nvPr/>
        </p:nvGrpSpPr>
        <p:grpSpPr>
          <a:xfrm rot="-851681">
            <a:off x="808966" y="7541919"/>
            <a:ext cx="21825170" cy="18180272"/>
            <a:chOff x="0" y="0"/>
            <a:chExt cx="5748193" cy="4788220"/>
          </a:xfrm>
        </p:grpSpPr>
        <p:sp>
          <p:nvSpPr>
            <p:cNvPr id="13" name="Freeform 13">
              <a:extLst>
                <a:ext uri="{FF2B5EF4-FFF2-40B4-BE49-F238E27FC236}">
                  <a16:creationId xmlns:a16="http://schemas.microsoft.com/office/drawing/2014/main" id="{C50DEAAB-650E-5730-6BFB-5B9CE929B2C0}"/>
                </a:ext>
              </a:extLst>
            </p:cNvPr>
            <p:cNvSpPr/>
            <p:nvPr/>
          </p:nvSpPr>
          <p:spPr>
            <a:xfrm>
              <a:off x="0" y="0"/>
              <a:ext cx="5748193" cy="4788220"/>
            </a:xfrm>
            <a:custGeom>
              <a:avLst/>
              <a:gdLst/>
              <a:ahLst/>
              <a:cxnLst/>
              <a:rect l="l" t="t" r="r" b="b"/>
              <a:pathLst>
                <a:path w="5748193" h="4788220">
                  <a:moveTo>
                    <a:pt x="0" y="0"/>
                  </a:moveTo>
                  <a:lnTo>
                    <a:pt x="5748193" y="0"/>
                  </a:lnTo>
                  <a:lnTo>
                    <a:pt x="5748193" y="4788220"/>
                  </a:lnTo>
                  <a:lnTo>
                    <a:pt x="0" y="4788220"/>
                  </a:lnTo>
                  <a:close/>
                </a:path>
              </a:pathLst>
            </a:custGeom>
            <a:gradFill rotWithShape="1">
              <a:gsLst>
                <a:gs pos="0">
                  <a:srgbClr val="27DDDF">
                    <a:alpha val="0"/>
                  </a:srgbClr>
                </a:gs>
                <a:gs pos="100000">
                  <a:srgbClr val="27DDDF">
                    <a:alpha val="100000"/>
                  </a:srgbClr>
                </a:gs>
              </a:gsLst>
              <a:lin ang="5400000"/>
            </a:gradFill>
          </p:spPr>
          <p:txBody>
            <a:bodyPr/>
            <a:lstStyle/>
            <a:p>
              <a:endParaRPr lang="en-US"/>
            </a:p>
          </p:txBody>
        </p:sp>
        <p:sp>
          <p:nvSpPr>
            <p:cNvPr id="14" name="TextBox 14">
              <a:extLst>
                <a:ext uri="{FF2B5EF4-FFF2-40B4-BE49-F238E27FC236}">
                  <a16:creationId xmlns:a16="http://schemas.microsoft.com/office/drawing/2014/main" id="{A63C9CEB-E0E3-2F0E-79A4-B3F6ACD801C2}"/>
                </a:ext>
              </a:extLst>
            </p:cNvPr>
            <p:cNvSpPr txBox="1"/>
            <p:nvPr/>
          </p:nvSpPr>
          <p:spPr>
            <a:xfrm>
              <a:off x="0" y="19050"/>
              <a:ext cx="5748193" cy="4769170"/>
            </a:xfrm>
            <a:prstGeom prst="rect">
              <a:avLst/>
            </a:prstGeom>
          </p:spPr>
          <p:txBody>
            <a:bodyPr lIns="50800" tIns="50800" rIns="50800" bIns="50800" rtlCol="0" anchor="ctr"/>
            <a:lstStyle/>
            <a:p>
              <a:pPr algn="ctr">
                <a:lnSpc>
                  <a:spcPts val="1387"/>
                </a:lnSpc>
              </a:pPr>
              <a:endParaRPr/>
            </a:p>
          </p:txBody>
        </p:sp>
      </p:grpSp>
      <p:grpSp>
        <p:nvGrpSpPr>
          <p:cNvPr id="3" name="Group 9">
            <a:extLst>
              <a:ext uri="{FF2B5EF4-FFF2-40B4-BE49-F238E27FC236}">
                <a16:creationId xmlns:a16="http://schemas.microsoft.com/office/drawing/2014/main" id="{B3522516-0BB7-8434-E26F-9F9FE8B9B201}"/>
              </a:ext>
            </a:extLst>
          </p:cNvPr>
          <p:cNvGrpSpPr/>
          <p:nvPr/>
        </p:nvGrpSpPr>
        <p:grpSpPr>
          <a:xfrm>
            <a:off x="685799" y="495300"/>
            <a:ext cx="17068801" cy="2638134"/>
            <a:chOff x="0" y="0"/>
            <a:chExt cx="2741709" cy="694817"/>
          </a:xfrm>
        </p:grpSpPr>
        <p:sp>
          <p:nvSpPr>
            <p:cNvPr id="5" name="Freeform 10">
              <a:extLst>
                <a:ext uri="{FF2B5EF4-FFF2-40B4-BE49-F238E27FC236}">
                  <a16:creationId xmlns:a16="http://schemas.microsoft.com/office/drawing/2014/main" id="{10A57DE8-0C9A-1CD5-2E18-59BB539FFA51}"/>
                </a:ext>
              </a:extLst>
            </p:cNvPr>
            <p:cNvSpPr/>
            <p:nvPr/>
          </p:nvSpPr>
          <p:spPr>
            <a:xfrm>
              <a:off x="0" y="0"/>
              <a:ext cx="2741709" cy="694817"/>
            </a:xfrm>
            <a:custGeom>
              <a:avLst/>
              <a:gdLst/>
              <a:ahLst/>
              <a:cxnLst/>
              <a:rect l="l" t="t" r="r" b="b"/>
              <a:pathLst>
                <a:path w="2741709" h="694817">
                  <a:moveTo>
                    <a:pt x="26030" y="0"/>
                  </a:moveTo>
                  <a:lnTo>
                    <a:pt x="2715679" y="0"/>
                  </a:lnTo>
                  <a:cubicBezTo>
                    <a:pt x="2722583" y="0"/>
                    <a:pt x="2729204" y="2742"/>
                    <a:pt x="2734085" y="7624"/>
                  </a:cubicBezTo>
                  <a:cubicBezTo>
                    <a:pt x="2738967" y="12505"/>
                    <a:pt x="2741709" y="19126"/>
                    <a:pt x="2741709" y="26030"/>
                  </a:cubicBezTo>
                  <a:lnTo>
                    <a:pt x="2741709" y="668787"/>
                  </a:lnTo>
                  <a:cubicBezTo>
                    <a:pt x="2741709" y="683163"/>
                    <a:pt x="2730055" y="694817"/>
                    <a:pt x="2715679" y="694817"/>
                  </a:cubicBezTo>
                  <a:lnTo>
                    <a:pt x="26030" y="694817"/>
                  </a:lnTo>
                  <a:cubicBezTo>
                    <a:pt x="19126" y="694817"/>
                    <a:pt x="12505" y="692075"/>
                    <a:pt x="7624" y="687193"/>
                  </a:cubicBezTo>
                  <a:cubicBezTo>
                    <a:pt x="2742" y="682312"/>
                    <a:pt x="0" y="675691"/>
                    <a:pt x="0" y="668787"/>
                  </a:cubicBezTo>
                  <a:lnTo>
                    <a:pt x="0" y="26030"/>
                  </a:lnTo>
                  <a:cubicBezTo>
                    <a:pt x="0" y="11654"/>
                    <a:pt x="11654" y="0"/>
                    <a:pt x="26030" y="0"/>
                  </a:cubicBezTo>
                  <a:close/>
                </a:path>
              </a:pathLst>
            </a:custGeom>
            <a:gradFill rotWithShape="1">
              <a:gsLst>
                <a:gs pos="0">
                  <a:srgbClr val="0C4A5B">
                    <a:alpha val="100000"/>
                  </a:srgbClr>
                </a:gs>
                <a:gs pos="100000">
                  <a:schemeClr val="bg1"/>
                </a:gs>
              </a:gsLst>
              <a:lin ang="2700000"/>
            </a:gradFill>
          </p:spPr>
          <p:txBody>
            <a:bodyPr/>
            <a:lstStyle/>
            <a:p>
              <a:endParaRPr lang="en-US" dirty="0"/>
            </a:p>
          </p:txBody>
        </p:sp>
        <p:sp>
          <p:nvSpPr>
            <p:cNvPr id="6" name="TextBox 11">
              <a:extLst>
                <a:ext uri="{FF2B5EF4-FFF2-40B4-BE49-F238E27FC236}">
                  <a16:creationId xmlns:a16="http://schemas.microsoft.com/office/drawing/2014/main" id="{8CC4EF71-1924-2B0D-E206-873E9E383CF7}"/>
                </a:ext>
              </a:extLst>
            </p:cNvPr>
            <p:cNvSpPr txBox="1"/>
            <p:nvPr/>
          </p:nvSpPr>
          <p:spPr>
            <a:xfrm>
              <a:off x="0" y="19050"/>
              <a:ext cx="2741709" cy="675767"/>
            </a:xfrm>
            <a:prstGeom prst="rect">
              <a:avLst/>
            </a:prstGeom>
          </p:spPr>
          <p:txBody>
            <a:bodyPr lIns="50800" tIns="50800" rIns="50800" bIns="50800" rtlCol="0" anchor="ctr"/>
            <a:lstStyle/>
            <a:p>
              <a:pPr algn="l">
                <a:lnSpc>
                  <a:spcPts val="1387"/>
                </a:lnSpc>
              </a:pPr>
              <a:endParaRPr/>
            </a:p>
          </p:txBody>
        </p:sp>
      </p:grpSp>
      <p:pic>
        <p:nvPicPr>
          <p:cNvPr id="7" name="Picture 6">
            <a:extLst>
              <a:ext uri="{FF2B5EF4-FFF2-40B4-BE49-F238E27FC236}">
                <a16:creationId xmlns:a16="http://schemas.microsoft.com/office/drawing/2014/main" id="{DD763824-628E-F144-8F81-D5DCBBC9D52C}"/>
              </a:ext>
            </a:extLst>
          </p:cNvPr>
          <p:cNvPicPr>
            <a:picLocks noChangeAspect="1"/>
          </p:cNvPicPr>
          <p:nvPr/>
        </p:nvPicPr>
        <p:blipFill>
          <a:blip r:embed="rId2"/>
          <a:stretch>
            <a:fillRect/>
          </a:stretch>
        </p:blipFill>
        <p:spPr>
          <a:xfrm>
            <a:off x="13639800" y="654234"/>
            <a:ext cx="3534478" cy="1262664"/>
          </a:xfrm>
          <a:prstGeom prst="rect">
            <a:avLst/>
          </a:prstGeom>
        </p:spPr>
      </p:pic>
      <p:sp>
        <p:nvSpPr>
          <p:cNvPr id="8" name="TextBox 11">
            <a:extLst>
              <a:ext uri="{FF2B5EF4-FFF2-40B4-BE49-F238E27FC236}">
                <a16:creationId xmlns:a16="http://schemas.microsoft.com/office/drawing/2014/main" id="{7C6750FC-4705-3BCA-6B75-4AF562F6D5A4}"/>
              </a:ext>
            </a:extLst>
          </p:cNvPr>
          <p:cNvSpPr txBox="1"/>
          <p:nvPr/>
        </p:nvSpPr>
        <p:spPr>
          <a:xfrm>
            <a:off x="4313757" y="771234"/>
            <a:ext cx="9558399" cy="1282402"/>
          </a:xfrm>
          <a:prstGeom prst="rect">
            <a:avLst/>
          </a:prstGeom>
        </p:spPr>
        <p:txBody>
          <a:bodyPr lIns="0" tIns="0" rIns="0" bIns="0" rtlCol="0" anchor="t">
            <a:spAutoFit/>
          </a:bodyPr>
          <a:lstStyle/>
          <a:p>
            <a:pPr algn="ctr">
              <a:lnSpc>
                <a:spcPts val="10048"/>
              </a:lnSpc>
            </a:pPr>
            <a:r>
              <a:rPr lang="en-US" sz="9662" b="1" spc="-405" dirty="0">
                <a:solidFill>
                  <a:srgbClr val="FFFFFF"/>
                </a:solidFill>
                <a:latin typeface="Arial Bold"/>
                <a:ea typeface="Arial Bold"/>
                <a:cs typeface="Arial Bold"/>
                <a:sym typeface="Arial Bold"/>
              </a:rPr>
              <a:t>Receivables</a:t>
            </a:r>
          </a:p>
        </p:txBody>
      </p:sp>
      <p:sp>
        <p:nvSpPr>
          <p:cNvPr id="2" name="Freeform 2">
            <a:extLst>
              <a:ext uri="{FF2B5EF4-FFF2-40B4-BE49-F238E27FC236}">
                <a16:creationId xmlns:a16="http://schemas.microsoft.com/office/drawing/2014/main" id="{F9215561-C0BA-EBF2-A0D2-8E020E45E20E}"/>
              </a:ext>
            </a:extLst>
          </p:cNvPr>
          <p:cNvSpPr/>
          <p:nvPr/>
        </p:nvSpPr>
        <p:spPr>
          <a:xfrm>
            <a:off x="-6858000" y="-7658100"/>
            <a:ext cx="11404113" cy="11487660"/>
          </a:xfrm>
          <a:custGeom>
            <a:avLst/>
            <a:gdLst/>
            <a:ahLst/>
            <a:cxnLst/>
            <a:rect l="l" t="t" r="r" b="b"/>
            <a:pathLst>
              <a:path w="11404113" h="11487660">
                <a:moveTo>
                  <a:pt x="0" y="0"/>
                </a:moveTo>
                <a:lnTo>
                  <a:pt x="11404113" y="0"/>
                </a:lnTo>
                <a:lnTo>
                  <a:pt x="11404113" y="11487660"/>
                </a:lnTo>
                <a:lnTo>
                  <a:pt x="0" y="1148766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9" name="Freeform 2">
            <a:extLst>
              <a:ext uri="{FF2B5EF4-FFF2-40B4-BE49-F238E27FC236}">
                <a16:creationId xmlns:a16="http://schemas.microsoft.com/office/drawing/2014/main" id="{9674E55C-3CAF-90FA-55C3-4741BCBB19F7}"/>
              </a:ext>
            </a:extLst>
          </p:cNvPr>
          <p:cNvSpPr/>
          <p:nvPr/>
        </p:nvSpPr>
        <p:spPr>
          <a:xfrm>
            <a:off x="414861" y="1135101"/>
            <a:ext cx="499539" cy="503199"/>
          </a:xfrm>
          <a:custGeom>
            <a:avLst/>
            <a:gdLst/>
            <a:ahLst/>
            <a:cxnLst/>
            <a:rect l="l" t="t" r="r" b="b"/>
            <a:pathLst>
              <a:path w="499539" h="503199">
                <a:moveTo>
                  <a:pt x="0" y="0"/>
                </a:moveTo>
                <a:lnTo>
                  <a:pt x="499540" y="0"/>
                </a:lnTo>
                <a:lnTo>
                  <a:pt x="499540" y="503199"/>
                </a:lnTo>
                <a:lnTo>
                  <a:pt x="0" y="50319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pic>
        <p:nvPicPr>
          <p:cNvPr id="4" name="Picture 3">
            <a:extLst>
              <a:ext uri="{FF2B5EF4-FFF2-40B4-BE49-F238E27FC236}">
                <a16:creationId xmlns:a16="http://schemas.microsoft.com/office/drawing/2014/main" id="{1F933EBE-C29C-AF4D-978D-EC519E9D36E7}"/>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666750" y="2052974"/>
            <a:ext cx="15773400" cy="7368349"/>
          </a:xfrm>
          <a:prstGeom prst="rect">
            <a:avLst/>
          </a:prstGeom>
        </p:spPr>
      </p:pic>
    </p:spTree>
    <p:extLst>
      <p:ext uri="{BB962C8B-B14F-4D97-AF65-F5344CB8AC3E}">
        <p14:creationId xmlns:p14="http://schemas.microsoft.com/office/powerpoint/2010/main" val="392753838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295046-968D-9EEC-B051-7F29445602BD}"/>
            </a:ext>
          </a:extLst>
        </p:cNvPr>
        <p:cNvGrpSpPr/>
        <p:nvPr/>
      </p:nvGrpSpPr>
      <p:grpSpPr>
        <a:xfrm>
          <a:off x="0" y="0"/>
          <a:ext cx="0" cy="0"/>
          <a:chOff x="0" y="0"/>
          <a:chExt cx="0" cy="0"/>
        </a:xfrm>
      </p:grpSpPr>
      <p:grpSp>
        <p:nvGrpSpPr>
          <p:cNvPr id="12" name="Group 12">
            <a:extLst>
              <a:ext uri="{FF2B5EF4-FFF2-40B4-BE49-F238E27FC236}">
                <a16:creationId xmlns:a16="http://schemas.microsoft.com/office/drawing/2014/main" id="{245D11F7-DD00-7CA5-136F-0F3B86A1E780}"/>
              </a:ext>
            </a:extLst>
          </p:cNvPr>
          <p:cNvGrpSpPr/>
          <p:nvPr/>
        </p:nvGrpSpPr>
        <p:grpSpPr>
          <a:xfrm rot="-851681">
            <a:off x="808966" y="7541919"/>
            <a:ext cx="21825170" cy="18180272"/>
            <a:chOff x="0" y="0"/>
            <a:chExt cx="5748193" cy="4788220"/>
          </a:xfrm>
        </p:grpSpPr>
        <p:sp>
          <p:nvSpPr>
            <p:cNvPr id="13" name="Freeform 13">
              <a:extLst>
                <a:ext uri="{FF2B5EF4-FFF2-40B4-BE49-F238E27FC236}">
                  <a16:creationId xmlns:a16="http://schemas.microsoft.com/office/drawing/2014/main" id="{CFFDAB17-75D7-F016-C789-C576D8149093}"/>
                </a:ext>
              </a:extLst>
            </p:cNvPr>
            <p:cNvSpPr/>
            <p:nvPr/>
          </p:nvSpPr>
          <p:spPr>
            <a:xfrm>
              <a:off x="0" y="0"/>
              <a:ext cx="5748193" cy="4788220"/>
            </a:xfrm>
            <a:custGeom>
              <a:avLst/>
              <a:gdLst/>
              <a:ahLst/>
              <a:cxnLst/>
              <a:rect l="l" t="t" r="r" b="b"/>
              <a:pathLst>
                <a:path w="5748193" h="4788220">
                  <a:moveTo>
                    <a:pt x="0" y="0"/>
                  </a:moveTo>
                  <a:lnTo>
                    <a:pt x="5748193" y="0"/>
                  </a:lnTo>
                  <a:lnTo>
                    <a:pt x="5748193" y="4788220"/>
                  </a:lnTo>
                  <a:lnTo>
                    <a:pt x="0" y="4788220"/>
                  </a:lnTo>
                  <a:close/>
                </a:path>
              </a:pathLst>
            </a:custGeom>
            <a:gradFill rotWithShape="1">
              <a:gsLst>
                <a:gs pos="0">
                  <a:srgbClr val="27DDDF">
                    <a:alpha val="0"/>
                  </a:srgbClr>
                </a:gs>
                <a:gs pos="100000">
                  <a:srgbClr val="27DDDF">
                    <a:alpha val="100000"/>
                  </a:srgbClr>
                </a:gs>
              </a:gsLst>
              <a:lin ang="5400000"/>
            </a:gradFill>
          </p:spPr>
          <p:txBody>
            <a:bodyPr/>
            <a:lstStyle/>
            <a:p>
              <a:endParaRPr lang="en-US"/>
            </a:p>
          </p:txBody>
        </p:sp>
        <p:sp>
          <p:nvSpPr>
            <p:cNvPr id="14" name="TextBox 14">
              <a:extLst>
                <a:ext uri="{FF2B5EF4-FFF2-40B4-BE49-F238E27FC236}">
                  <a16:creationId xmlns:a16="http://schemas.microsoft.com/office/drawing/2014/main" id="{D3638D66-D910-0DD7-522B-72B8C247DBA8}"/>
                </a:ext>
              </a:extLst>
            </p:cNvPr>
            <p:cNvSpPr txBox="1"/>
            <p:nvPr/>
          </p:nvSpPr>
          <p:spPr>
            <a:xfrm>
              <a:off x="0" y="19050"/>
              <a:ext cx="5748193" cy="4769170"/>
            </a:xfrm>
            <a:prstGeom prst="rect">
              <a:avLst/>
            </a:prstGeom>
          </p:spPr>
          <p:txBody>
            <a:bodyPr lIns="50800" tIns="50800" rIns="50800" bIns="50800" rtlCol="0" anchor="ctr"/>
            <a:lstStyle/>
            <a:p>
              <a:pPr algn="ctr">
                <a:lnSpc>
                  <a:spcPts val="1387"/>
                </a:lnSpc>
              </a:pPr>
              <a:endParaRPr/>
            </a:p>
          </p:txBody>
        </p:sp>
      </p:grpSp>
      <p:grpSp>
        <p:nvGrpSpPr>
          <p:cNvPr id="3" name="Group 9">
            <a:extLst>
              <a:ext uri="{FF2B5EF4-FFF2-40B4-BE49-F238E27FC236}">
                <a16:creationId xmlns:a16="http://schemas.microsoft.com/office/drawing/2014/main" id="{591DF960-7333-040B-FF2C-DB80EEAF6F55}"/>
              </a:ext>
            </a:extLst>
          </p:cNvPr>
          <p:cNvGrpSpPr/>
          <p:nvPr/>
        </p:nvGrpSpPr>
        <p:grpSpPr>
          <a:xfrm>
            <a:off x="685799" y="495300"/>
            <a:ext cx="17068801" cy="2638134"/>
            <a:chOff x="0" y="0"/>
            <a:chExt cx="2741709" cy="694817"/>
          </a:xfrm>
        </p:grpSpPr>
        <p:sp>
          <p:nvSpPr>
            <p:cNvPr id="5" name="Freeform 10">
              <a:extLst>
                <a:ext uri="{FF2B5EF4-FFF2-40B4-BE49-F238E27FC236}">
                  <a16:creationId xmlns:a16="http://schemas.microsoft.com/office/drawing/2014/main" id="{216413C2-AB9B-2C52-2556-5DCFFADCEAA0}"/>
                </a:ext>
              </a:extLst>
            </p:cNvPr>
            <p:cNvSpPr/>
            <p:nvPr/>
          </p:nvSpPr>
          <p:spPr>
            <a:xfrm>
              <a:off x="0" y="0"/>
              <a:ext cx="2741709" cy="694817"/>
            </a:xfrm>
            <a:custGeom>
              <a:avLst/>
              <a:gdLst/>
              <a:ahLst/>
              <a:cxnLst/>
              <a:rect l="l" t="t" r="r" b="b"/>
              <a:pathLst>
                <a:path w="2741709" h="694817">
                  <a:moveTo>
                    <a:pt x="26030" y="0"/>
                  </a:moveTo>
                  <a:lnTo>
                    <a:pt x="2715679" y="0"/>
                  </a:lnTo>
                  <a:cubicBezTo>
                    <a:pt x="2722583" y="0"/>
                    <a:pt x="2729204" y="2742"/>
                    <a:pt x="2734085" y="7624"/>
                  </a:cubicBezTo>
                  <a:cubicBezTo>
                    <a:pt x="2738967" y="12505"/>
                    <a:pt x="2741709" y="19126"/>
                    <a:pt x="2741709" y="26030"/>
                  </a:cubicBezTo>
                  <a:lnTo>
                    <a:pt x="2741709" y="668787"/>
                  </a:lnTo>
                  <a:cubicBezTo>
                    <a:pt x="2741709" y="683163"/>
                    <a:pt x="2730055" y="694817"/>
                    <a:pt x="2715679" y="694817"/>
                  </a:cubicBezTo>
                  <a:lnTo>
                    <a:pt x="26030" y="694817"/>
                  </a:lnTo>
                  <a:cubicBezTo>
                    <a:pt x="19126" y="694817"/>
                    <a:pt x="12505" y="692075"/>
                    <a:pt x="7624" y="687193"/>
                  </a:cubicBezTo>
                  <a:cubicBezTo>
                    <a:pt x="2742" y="682312"/>
                    <a:pt x="0" y="675691"/>
                    <a:pt x="0" y="668787"/>
                  </a:cubicBezTo>
                  <a:lnTo>
                    <a:pt x="0" y="26030"/>
                  </a:lnTo>
                  <a:cubicBezTo>
                    <a:pt x="0" y="11654"/>
                    <a:pt x="11654" y="0"/>
                    <a:pt x="26030" y="0"/>
                  </a:cubicBezTo>
                  <a:close/>
                </a:path>
              </a:pathLst>
            </a:custGeom>
            <a:gradFill rotWithShape="1">
              <a:gsLst>
                <a:gs pos="0">
                  <a:srgbClr val="0C4A5B">
                    <a:alpha val="100000"/>
                  </a:srgbClr>
                </a:gs>
                <a:gs pos="100000">
                  <a:schemeClr val="bg1"/>
                </a:gs>
              </a:gsLst>
              <a:lin ang="2700000"/>
            </a:gradFill>
          </p:spPr>
          <p:txBody>
            <a:bodyPr/>
            <a:lstStyle/>
            <a:p>
              <a:endParaRPr lang="en-US" dirty="0"/>
            </a:p>
          </p:txBody>
        </p:sp>
        <p:sp>
          <p:nvSpPr>
            <p:cNvPr id="6" name="TextBox 11">
              <a:extLst>
                <a:ext uri="{FF2B5EF4-FFF2-40B4-BE49-F238E27FC236}">
                  <a16:creationId xmlns:a16="http://schemas.microsoft.com/office/drawing/2014/main" id="{C49EF155-D27A-577E-0E67-E9F6A135A343}"/>
                </a:ext>
              </a:extLst>
            </p:cNvPr>
            <p:cNvSpPr txBox="1"/>
            <p:nvPr/>
          </p:nvSpPr>
          <p:spPr>
            <a:xfrm>
              <a:off x="0" y="19050"/>
              <a:ext cx="2741709" cy="675767"/>
            </a:xfrm>
            <a:prstGeom prst="rect">
              <a:avLst/>
            </a:prstGeom>
          </p:spPr>
          <p:txBody>
            <a:bodyPr lIns="50800" tIns="50800" rIns="50800" bIns="50800" rtlCol="0" anchor="ctr"/>
            <a:lstStyle/>
            <a:p>
              <a:pPr algn="l">
                <a:lnSpc>
                  <a:spcPts val="1387"/>
                </a:lnSpc>
              </a:pPr>
              <a:endParaRPr/>
            </a:p>
          </p:txBody>
        </p:sp>
      </p:grpSp>
      <p:pic>
        <p:nvPicPr>
          <p:cNvPr id="7" name="Picture 6">
            <a:extLst>
              <a:ext uri="{FF2B5EF4-FFF2-40B4-BE49-F238E27FC236}">
                <a16:creationId xmlns:a16="http://schemas.microsoft.com/office/drawing/2014/main" id="{1D7177F1-50EB-8519-5829-DBC179AAA92D}"/>
              </a:ext>
            </a:extLst>
          </p:cNvPr>
          <p:cNvPicPr>
            <a:picLocks noChangeAspect="1"/>
          </p:cNvPicPr>
          <p:nvPr/>
        </p:nvPicPr>
        <p:blipFill>
          <a:blip r:embed="rId2"/>
          <a:stretch>
            <a:fillRect/>
          </a:stretch>
        </p:blipFill>
        <p:spPr>
          <a:xfrm>
            <a:off x="13639800" y="654234"/>
            <a:ext cx="3534478" cy="1262664"/>
          </a:xfrm>
          <a:prstGeom prst="rect">
            <a:avLst/>
          </a:prstGeom>
        </p:spPr>
      </p:pic>
      <p:sp>
        <p:nvSpPr>
          <p:cNvPr id="8" name="TextBox 11">
            <a:extLst>
              <a:ext uri="{FF2B5EF4-FFF2-40B4-BE49-F238E27FC236}">
                <a16:creationId xmlns:a16="http://schemas.microsoft.com/office/drawing/2014/main" id="{7E01FEE3-EB57-33ED-D540-B7D99CA57A06}"/>
              </a:ext>
            </a:extLst>
          </p:cNvPr>
          <p:cNvSpPr txBox="1"/>
          <p:nvPr/>
        </p:nvSpPr>
        <p:spPr>
          <a:xfrm>
            <a:off x="4313757" y="771234"/>
            <a:ext cx="9558399" cy="1282402"/>
          </a:xfrm>
          <a:prstGeom prst="rect">
            <a:avLst/>
          </a:prstGeom>
        </p:spPr>
        <p:txBody>
          <a:bodyPr lIns="0" tIns="0" rIns="0" bIns="0" rtlCol="0" anchor="t">
            <a:spAutoFit/>
          </a:bodyPr>
          <a:lstStyle/>
          <a:p>
            <a:pPr algn="ctr">
              <a:lnSpc>
                <a:spcPts val="10048"/>
              </a:lnSpc>
            </a:pPr>
            <a:r>
              <a:rPr lang="en-US" sz="9662" b="1" spc="-405" dirty="0">
                <a:solidFill>
                  <a:srgbClr val="FFFFFF"/>
                </a:solidFill>
                <a:latin typeface="Arial Bold"/>
                <a:ea typeface="Arial Bold"/>
                <a:cs typeface="Arial Bold"/>
                <a:sym typeface="Arial Bold"/>
              </a:rPr>
              <a:t>Receivables</a:t>
            </a:r>
          </a:p>
        </p:txBody>
      </p:sp>
      <p:sp>
        <p:nvSpPr>
          <p:cNvPr id="2" name="Freeform 2">
            <a:extLst>
              <a:ext uri="{FF2B5EF4-FFF2-40B4-BE49-F238E27FC236}">
                <a16:creationId xmlns:a16="http://schemas.microsoft.com/office/drawing/2014/main" id="{24656F0B-C3A7-4D8B-66BE-BD3E4DC4BB83}"/>
              </a:ext>
            </a:extLst>
          </p:cNvPr>
          <p:cNvSpPr/>
          <p:nvPr/>
        </p:nvSpPr>
        <p:spPr>
          <a:xfrm>
            <a:off x="-6858000" y="-7658100"/>
            <a:ext cx="11404113" cy="11487660"/>
          </a:xfrm>
          <a:custGeom>
            <a:avLst/>
            <a:gdLst/>
            <a:ahLst/>
            <a:cxnLst/>
            <a:rect l="l" t="t" r="r" b="b"/>
            <a:pathLst>
              <a:path w="11404113" h="11487660">
                <a:moveTo>
                  <a:pt x="0" y="0"/>
                </a:moveTo>
                <a:lnTo>
                  <a:pt x="11404113" y="0"/>
                </a:lnTo>
                <a:lnTo>
                  <a:pt x="11404113" y="11487660"/>
                </a:lnTo>
                <a:lnTo>
                  <a:pt x="0" y="1148766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9" name="Freeform 2">
            <a:extLst>
              <a:ext uri="{FF2B5EF4-FFF2-40B4-BE49-F238E27FC236}">
                <a16:creationId xmlns:a16="http://schemas.microsoft.com/office/drawing/2014/main" id="{D1311657-B21A-4478-236C-7C5FC0407646}"/>
              </a:ext>
            </a:extLst>
          </p:cNvPr>
          <p:cNvSpPr/>
          <p:nvPr/>
        </p:nvSpPr>
        <p:spPr>
          <a:xfrm>
            <a:off x="414861" y="1135101"/>
            <a:ext cx="499539" cy="503199"/>
          </a:xfrm>
          <a:custGeom>
            <a:avLst/>
            <a:gdLst/>
            <a:ahLst/>
            <a:cxnLst/>
            <a:rect l="l" t="t" r="r" b="b"/>
            <a:pathLst>
              <a:path w="499539" h="503199">
                <a:moveTo>
                  <a:pt x="0" y="0"/>
                </a:moveTo>
                <a:lnTo>
                  <a:pt x="499540" y="0"/>
                </a:lnTo>
                <a:lnTo>
                  <a:pt x="499540" y="503199"/>
                </a:lnTo>
                <a:lnTo>
                  <a:pt x="0" y="50319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pic>
        <p:nvPicPr>
          <p:cNvPr id="11" name="Picture 10">
            <a:extLst>
              <a:ext uri="{FF2B5EF4-FFF2-40B4-BE49-F238E27FC236}">
                <a16:creationId xmlns:a16="http://schemas.microsoft.com/office/drawing/2014/main" id="{21AFC849-4FFB-B0E1-0F31-F5E36AD1F10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183815" y="2062282"/>
            <a:ext cx="14021017" cy="8232192"/>
          </a:xfrm>
          <a:prstGeom prst="rect">
            <a:avLst/>
          </a:prstGeom>
        </p:spPr>
      </p:pic>
    </p:spTree>
    <p:extLst>
      <p:ext uri="{BB962C8B-B14F-4D97-AF65-F5344CB8AC3E}">
        <p14:creationId xmlns:p14="http://schemas.microsoft.com/office/powerpoint/2010/main" val="155271023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8AF8E0-0AF5-BFE8-21D8-9C1C26B3B6DA}"/>
            </a:ext>
          </a:extLst>
        </p:cNvPr>
        <p:cNvGrpSpPr/>
        <p:nvPr/>
      </p:nvGrpSpPr>
      <p:grpSpPr>
        <a:xfrm>
          <a:off x="0" y="0"/>
          <a:ext cx="0" cy="0"/>
          <a:chOff x="0" y="0"/>
          <a:chExt cx="0" cy="0"/>
        </a:xfrm>
      </p:grpSpPr>
      <p:grpSp>
        <p:nvGrpSpPr>
          <p:cNvPr id="12" name="Group 12">
            <a:extLst>
              <a:ext uri="{FF2B5EF4-FFF2-40B4-BE49-F238E27FC236}">
                <a16:creationId xmlns:a16="http://schemas.microsoft.com/office/drawing/2014/main" id="{D86CD461-4611-5F43-BA73-7DF560F7B207}"/>
              </a:ext>
            </a:extLst>
          </p:cNvPr>
          <p:cNvGrpSpPr/>
          <p:nvPr/>
        </p:nvGrpSpPr>
        <p:grpSpPr>
          <a:xfrm rot="-851681">
            <a:off x="808966" y="7541919"/>
            <a:ext cx="21825170" cy="18180272"/>
            <a:chOff x="0" y="0"/>
            <a:chExt cx="5748193" cy="4788220"/>
          </a:xfrm>
        </p:grpSpPr>
        <p:sp>
          <p:nvSpPr>
            <p:cNvPr id="13" name="Freeform 13">
              <a:extLst>
                <a:ext uri="{FF2B5EF4-FFF2-40B4-BE49-F238E27FC236}">
                  <a16:creationId xmlns:a16="http://schemas.microsoft.com/office/drawing/2014/main" id="{79123586-75F4-DE62-0A31-77516A792B6B}"/>
                </a:ext>
              </a:extLst>
            </p:cNvPr>
            <p:cNvSpPr/>
            <p:nvPr/>
          </p:nvSpPr>
          <p:spPr>
            <a:xfrm>
              <a:off x="0" y="0"/>
              <a:ext cx="5748193" cy="4788220"/>
            </a:xfrm>
            <a:custGeom>
              <a:avLst/>
              <a:gdLst/>
              <a:ahLst/>
              <a:cxnLst/>
              <a:rect l="l" t="t" r="r" b="b"/>
              <a:pathLst>
                <a:path w="5748193" h="4788220">
                  <a:moveTo>
                    <a:pt x="0" y="0"/>
                  </a:moveTo>
                  <a:lnTo>
                    <a:pt x="5748193" y="0"/>
                  </a:lnTo>
                  <a:lnTo>
                    <a:pt x="5748193" y="4788220"/>
                  </a:lnTo>
                  <a:lnTo>
                    <a:pt x="0" y="4788220"/>
                  </a:lnTo>
                  <a:close/>
                </a:path>
              </a:pathLst>
            </a:custGeom>
            <a:gradFill rotWithShape="1">
              <a:gsLst>
                <a:gs pos="0">
                  <a:srgbClr val="27DDDF">
                    <a:alpha val="0"/>
                  </a:srgbClr>
                </a:gs>
                <a:gs pos="100000">
                  <a:srgbClr val="27DDDF">
                    <a:alpha val="100000"/>
                  </a:srgbClr>
                </a:gs>
              </a:gsLst>
              <a:lin ang="5400000"/>
            </a:gradFill>
          </p:spPr>
          <p:txBody>
            <a:bodyPr/>
            <a:lstStyle/>
            <a:p>
              <a:endParaRPr lang="en-US"/>
            </a:p>
          </p:txBody>
        </p:sp>
        <p:sp>
          <p:nvSpPr>
            <p:cNvPr id="14" name="TextBox 14">
              <a:extLst>
                <a:ext uri="{FF2B5EF4-FFF2-40B4-BE49-F238E27FC236}">
                  <a16:creationId xmlns:a16="http://schemas.microsoft.com/office/drawing/2014/main" id="{F71EE108-E790-7CFE-7B75-F36C08F71EDA}"/>
                </a:ext>
              </a:extLst>
            </p:cNvPr>
            <p:cNvSpPr txBox="1"/>
            <p:nvPr/>
          </p:nvSpPr>
          <p:spPr>
            <a:xfrm>
              <a:off x="0" y="19050"/>
              <a:ext cx="5748193" cy="4769170"/>
            </a:xfrm>
            <a:prstGeom prst="rect">
              <a:avLst/>
            </a:prstGeom>
          </p:spPr>
          <p:txBody>
            <a:bodyPr lIns="50800" tIns="50800" rIns="50800" bIns="50800" rtlCol="0" anchor="ctr"/>
            <a:lstStyle/>
            <a:p>
              <a:pPr algn="ctr">
                <a:lnSpc>
                  <a:spcPts val="1387"/>
                </a:lnSpc>
              </a:pPr>
              <a:endParaRPr/>
            </a:p>
          </p:txBody>
        </p:sp>
      </p:grpSp>
      <p:grpSp>
        <p:nvGrpSpPr>
          <p:cNvPr id="3" name="Group 9">
            <a:extLst>
              <a:ext uri="{FF2B5EF4-FFF2-40B4-BE49-F238E27FC236}">
                <a16:creationId xmlns:a16="http://schemas.microsoft.com/office/drawing/2014/main" id="{B8926E8F-1A4A-E178-5A6B-63AC858BD8B2}"/>
              </a:ext>
            </a:extLst>
          </p:cNvPr>
          <p:cNvGrpSpPr/>
          <p:nvPr/>
        </p:nvGrpSpPr>
        <p:grpSpPr>
          <a:xfrm>
            <a:off x="685799" y="495300"/>
            <a:ext cx="17068801" cy="2638134"/>
            <a:chOff x="0" y="0"/>
            <a:chExt cx="2741709" cy="694817"/>
          </a:xfrm>
        </p:grpSpPr>
        <p:sp>
          <p:nvSpPr>
            <p:cNvPr id="5" name="Freeform 10">
              <a:extLst>
                <a:ext uri="{FF2B5EF4-FFF2-40B4-BE49-F238E27FC236}">
                  <a16:creationId xmlns:a16="http://schemas.microsoft.com/office/drawing/2014/main" id="{14082FA2-8135-C018-96C8-798FCE992E92}"/>
                </a:ext>
              </a:extLst>
            </p:cNvPr>
            <p:cNvSpPr/>
            <p:nvPr/>
          </p:nvSpPr>
          <p:spPr>
            <a:xfrm>
              <a:off x="0" y="0"/>
              <a:ext cx="2741709" cy="694817"/>
            </a:xfrm>
            <a:custGeom>
              <a:avLst/>
              <a:gdLst/>
              <a:ahLst/>
              <a:cxnLst/>
              <a:rect l="l" t="t" r="r" b="b"/>
              <a:pathLst>
                <a:path w="2741709" h="694817">
                  <a:moveTo>
                    <a:pt x="26030" y="0"/>
                  </a:moveTo>
                  <a:lnTo>
                    <a:pt x="2715679" y="0"/>
                  </a:lnTo>
                  <a:cubicBezTo>
                    <a:pt x="2722583" y="0"/>
                    <a:pt x="2729204" y="2742"/>
                    <a:pt x="2734085" y="7624"/>
                  </a:cubicBezTo>
                  <a:cubicBezTo>
                    <a:pt x="2738967" y="12505"/>
                    <a:pt x="2741709" y="19126"/>
                    <a:pt x="2741709" y="26030"/>
                  </a:cubicBezTo>
                  <a:lnTo>
                    <a:pt x="2741709" y="668787"/>
                  </a:lnTo>
                  <a:cubicBezTo>
                    <a:pt x="2741709" y="683163"/>
                    <a:pt x="2730055" y="694817"/>
                    <a:pt x="2715679" y="694817"/>
                  </a:cubicBezTo>
                  <a:lnTo>
                    <a:pt x="26030" y="694817"/>
                  </a:lnTo>
                  <a:cubicBezTo>
                    <a:pt x="19126" y="694817"/>
                    <a:pt x="12505" y="692075"/>
                    <a:pt x="7624" y="687193"/>
                  </a:cubicBezTo>
                  <a:cubicBezTo>
                    <a:pt x="2742" y="682312"/>
                    <a:pt x="0" y="675691"/>
                    <a:pt x="0" y="668787"/>
                  </a:cubicBezTo>
                  <a:lnTo>
                    <a:pt x="0" y="26030"/>
                  </a:lnTo>
                  <a:cubicBezTo>
                    <a:pt x="0" y="11654"/>
                    <a:pt x="11654" y="0"/>
                    <a:pt x="26030" y="0"/>
                  </a:cubicBezTo>
                  <a:close/>
                </a:path>
              </a:pathLst>
            </a:custGeom>
            <a:gradFill rotWithShape="1">
              <a:gsLst>
                <a:gs pos="0">
                  <a:srgbClr val="0C4A5B">
                    <a:alpha val="100000"/>
                  </a:srgbClr>
                </a:gs>
                <a:gs pos="100000">
                  <a:schemeClr val="bg1"/>
                </a:gs>
              </a:gsLst>
              <a:lin ang="2700000"/>
            </a:gradFill>
          </p:spPr>
          <p:txBody>
            <a:bodyPr/>
            <a:lstStyle/>
            <a:p>
              <a:endParaRPr lang="en-US" dirty="0"/>
            </a:p>
          </p:txBody>
        </p:sp>
        <p:sp>
          <p:nvSpPr>
            <p:cNvPr id="6" name="TextBox 11">
              <a:extLst>
                <a:ext uri="{FF2B5EF4-FFF2-40B4-BE49-F238E27FC236}">
                  <a16:creationId xmlns:a16="http://schemas.microsoft.com/office/drawing/2014/main" id="{9E44CC4F-1049-5D6F-9A29-2F538527E5AA}"/>
                </a:ext>
              </a:extLst>
            </p:cNvPr>
            <p:cNvSpPr txBox="1"/>
            <p:nvPr/>
          </p:nvSpPr>
          <p:spPr>
            <a:xfrm>
              <a:off x="0" y="19050"/>
              <a:ext cx="2741709" cy="675767"/>
            </a:xfrm>
            <a:prstGeom prst="rect">
              <a:avLst/>
            </a:prstGeom>
          </p:spPr>
          <p:txBody>
            <a:bodyPr lIns="50800" tIns="50800" rIns="50800" bIns="50800" rtlCol="0" anchor="ctr"/>
            <a:lstStyle/>
            <a:p>
              <a:pPr algn="l">
                <a:lnSpc>
                  <a:spcPts val="1387"/>
                </a:lnSpc>
              </a:pPr>
              <a:endParaRPr/>
            </a:p>
          </p:txBody>
        </p:sp>
      </p:grpSp>
      <p:pic>
        <p:nvPicPr>
          <p:cNvPr id="7" name="Picture 6">
            <a:extLst>
              <a:ext uri="{FF2B5EF4-FFF2-40B4-BE49-F238E27FC236}">
                <a16:creationId xmlns:a16="http://schemas.microsoft.com/office/drawing/2014/main" id="{148552E1-40BB-7D90-A486-080F78FB7367}"/>
              </a:ext>
            </a:extLst>
          </p:cNvPr>
          <p:cNvPicPr>
            <a:picLocks noChangeAspect="1"/>
          </p:cNvPicPr>
          <p:nvPr/>
        </p:nvPicPr>
        <p:blipFill>
          <a:blip r:embed="rId2"/>
          <a:stretch>
            <a:fillRect/>
          </a:stretch>
        </p:blipFill>
        <p:spPr>
          <a:xfrm>
            <a:off x="13639800" y="654234"/>
            <a:ext cx="3534478" cy="1262664"/>
          </a:xfrm>
          <a:prstGeom prst="rect">
            <a:avLst/>
          </a:prstGeom>
        </p:spPr>
      </p:pic>
      <p:sp>
        <p:nvSpPr>
          <p:cNvPr id="8" name="TextBox 11">
            <a:extLst>
              <a:ext uri="{FF2B5EF4-FFF2-40B4-BE49-F238E27FC236}">
                <a16:creationId xmlns:a16="http://schemas.microsoft.com/office/drawing/2014/main" id="{EE2BC4CC-72F1-9205-7DB8-C1D0AC9C6B13}"/>
              </a:ext>
            </a:extLst>
          </p:cNvPr>
          <p:cNvSpPr txBox="1"/>
          <p:nvPr/>
        </p:nvSpPr>
        <p:spPr>
          <a:xfrm>
            <a:off x="4313757" y="771234"/>
            <a:ext cx="9558399" cy="1282402"/>
          </a:xfrm>
          <a:prstGeom prst="rect">
            <a:avLst/>
          </a:prstGeom>
        </p:spPr>
        <p:txBody>
          <a:bodyPr lIns="0" tIns="0" rIns="0" bIns="0" rtlCol="0" anchor="t">
            <a:spAutoFit/>
          </a:bodyPr>
          <a:lstStyle/>
          <a:p>
            <a:pPr algn="ctr">
              <a:lnSpc>
                <a:spcPts val="10048"/>
              </a:lnSpc>
            </a:pPr>
            <a:r>
              <a:rPr lang="en-US" sz="9662" b="1" spc="-405" dirty="0">
                <a:solidFill>
                  <a:srgbClr val="FFFFFF"/>
                </a:solidFill>
                <a:latin typeface="Arial Bold"/>
                <a:ea typeface="Arial Bold"/>
                <a:cs typeface="Arial Bold"/>
                <a:sym typeface="Arial Bold"/>
              </a:rPr>
              <a:t>Receivables</a:t>
            </a:r>
          </a:p>
        </p:txBody>
      </p:sp>
      <p:sp>
        <p:nvSpPr>
          <p:cNvPr id="2" name="Freeform 2">
            <a:extLst>
              <a:ext uri="{FF2B5EF4-FFF2-40B4-BE49-F238E27FC236}">
                <a16:creationId xmlns:a16="http://schemas.microsoft.com/office/drawing/2014/main" id="{E454765A-B708-175D-02C8-30E1ABC503CD}"/>
              </a:ext>
            </a:extLst>
          </p:cNvPr>
          <p:cNvSpPr/>
          <p:nvPr/>
        </p:nvSpPr>
        <p:spPr>
          <a:xfrm>
            <a:off x="-6858000" y="-7658100"/>
            <a:ext cx="11404113" cy="11487660"/>
          </a:xfrm>
          <a:custGeom>
            <a:avLst/>
            <a:gdLst/>
            <a:ahLst/>
            <a:cxnLst/>
            <a:rect l="l" t="t" r="r" b="b"/>
            <a:pathLst>
              <a:path w="11404113" h="11487660">
                <a:moveTo>
                  <a:pt x="0" y="0"/>
                </a:moveTo>
                <a:lnTo>
                  <a:pt x="11404113" y="0"/>
                </a:lnTo>
                <a:lnTo>
                  <a:pt x="11404113" y="11487660"/>
                </a:lnTo>
                <a:lnTo>
                  <a:pt x="0" y="1148766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9" name="Freeform 2">
            <a:extLst>
              <a:ext uri="{FF2B5EF4-FFF2-40B4-BE49-F238E27FC236}">
                <a16:creationId xmlns:a16="http://schemas.microsoft.com/office/drawing/2014/main" id="{7533199A-2156-1042-23D5-BBE5C1271734}"/>
              </a:ext>
            </a:extLst>
          </p:cNvPr>
          <p:cNvSpPr/>
          <p:nvPr/>
        </p:nvSpPr>
        <p:spPr>
          <a:xfrm>
            <a:off x="414861" y="1135101"/>
            <a:ext cx="499539" cy="503199"/>
          </a:xfrm>
          <a:custGeom>
            <a:avLst/>
            <a:gdLst/>
            <a:ahLst/>
            <a:cxnLst/>
            <a:rect l="l" t="t" r="r" b="b"/>
            <a:pathLst>
              <a:path w="499539" h="503199">
                <a:moveTo>
                  <a:pt x="0" y="0"/>
                </a:moveTo>
                <a:lnTo>
                  <a:pt x="499540" y="0"/>
                </a:lnTo>
                <a:lnTo>
                  <a:pt x="499540" y="503199"/>
                </a:lnTo>
                <a:lnTo>
                  <a:pt x="0" y="50319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pic>
        <p:nvPicPr>
          <p:cNvPr id="11" name="Picture 10">
            <a:extLst>
              <a:ext uri="{FF2B5EF4-FFF2-40B4-BE49-F238E27FC236}">
                <a16:creationId xmlns:a16="http://schemas.microsoft.com/office/drawing/2014/main" id="{C98EA86F-7686-091A-6923-BAE5C53CCB1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03909" y="1824224"/>
            <a:ext cx="12301619" cy="6911603"/>
          </a:xfrm>
          <a:prstGeom prst="rect">
            <a:avLst/>
          </a:prstGeom>
        </p:spPr>
      </p:pic>
      <p:pic>
        <p:nvPicPr>
          <p:cNvPr id="15" name="Picture 14">
            <a:extLst>
              <a:ext uri="{FF2B5EF4-FFF2-40B4-BE49-F238E27FC236}">
                <a16:creationId xmlns:a16="http://schemas.microsoft.com/office/drawing/2014/main" id="{80736932-6190-FECF-60A9-5F3EC84BF09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093399" y="6591738"/>
            <a:ext cx="7973538" cy="3315082"/>
          </a:xfrm>
          <a:prstGeom prst="rect">
            <a:avLst/>
          </a:prstGeom>
        </p:spPr>
      </p:pic>
      <p:sp>
        <p:nvSpPr>
          <p:cNvPr id="4" name="Rectangle: Rounded Corners 3">
            <a:extLst>
              <a:ext uri="{FF2B5EF4-FFF2-40B4-BE49-F238E27FC236}">
                <a16:creationId xmlns:a16="http://schemas.microsoft.com/office/drawing/2014/main" id="{F30331E4-D3DE-DF0B-AF59-A61C4D48010A}"/>
              </a:ext>
            </a:extLst>
          </p:cNvPr>
          <p:cNvSpPr/>
          <p:nvPr/>
        </p:nvSpPr>
        <p:spPr>
          <a:xfrm>
            <a:off x="11404217" y="8950399"/>
            <a:ext cx="2252684" cy="402265"/>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row: Bent 9">
            <a:extLst>
              <a:ext uri="{FF2B5EF4-FFF2-40B4-BE49-F238E27FC236}">
                <a16:creationId xmlns:a16="http://schemas.microsoft.com/office/drawing/2014/main" id="{F8640C16-6465-0D63-5B5A-FA7EC3C2DA19}"/>
              </a:ext>
            </a:extLst>
          </p:cNvPr>
          <p:cNvSpPr/>
          <p:nvPr/>
        </p:nvSpPr>
        <p:spPr>
          <a:xfrm rot="5400000">
            <a:off x="13152962" y="4555267"/>
            <a:ext cx="1652410" cy="2551263"/>
          </a:xfrm>
          <a:prstGeom prst="ben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92957323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48115A-A318-FD9B-15AE-DE2B8DEC2E90}"/>
            </a:ext>
          </a:extLst>
        </p:cNvPr>
        <p:cNvGrpSpPr/>
        <p:nvPr/>
      </p:nvGrpSpPr>
      <p:grpSpPr>
        <a:xfrm>
          <a:off x="0" y="0"/>
          <a:ext cx="0" cy="0"/>
          <a:chOff x="0" y="0"/>
          <a:chExt cx="0" cy="0"/>
        </a:xfrm>
      </p:grpSpPr>
      <p:grpSp>
        <p:nvGrpSpPr>
          <p:cNvPr id="9" name="Group 9">
            <a:extLst>
              <a:ext uri="{FF2B5EF4-FFF2-40B4-BE49-F238E27FC236}">
                <a16:creationId xmlns:a16="http://schemas.microsoft.com/office/drawing/2014/main" id="{F78ED673-D9FE-D47E-0EDC-5BBA0FA5C922}"/>
              </a:ext>
            </a:extLst>
          </p:cNvPr>
          <p:cNvGrpSpPr/>
          <p:nvPr/>
        </p:nvGrpSpPr>
        <p:grpSpPr>
          <a:xfrm>
            <a:off x="685799" y="495300"/>
            <a:ext cx="17068801" cy="2638134"/>
            <a:chOff x="0" y="0"/>
            <a:chExt cx="2741709" cy="694817"/>
          </a:xfrm>
        </p:grpSpPr>
        <p:sp>
          <p:nvSpPr>
            <p:cNvPr id="10" name="Freeform 10">
              <a:extLst>
                <a:ext uri="{FF2B5EF4-FFF2-40B4-BE49-F238E27FC236}">
                  <a16:creationId xmlns:a16="http://schemas.microsoft.com/office/drawing/2014/main" id="{2CD4D920-B5E8-D168-D603-9352D9AC10C6}"/>
                </a:ext>
              </a:extLst>
            </p:cNvPr>
            <p:cNvSpPr/>
            <p:nvPr/>
          </p:nvSpPr>
          <p:spPr>
            <a:xfrm>
              <a:off x="0" y="0"/>
              <a:ext cx="2741709" cy="694817"/>
            </a:xfrm>
            <a:custGeom>
              <a:avLst/>
              <a:gdLst/>
              <a:ahLst/>
              <a:cxnLst/>
              <a:rect l="l" t="t" r="r" b="b"/>
              <a:pathLst>
                <a:path w="2741709" h="694817">
                  <a:moveTo>
                    <a:pt x="26030" y="0"/>
                  </a:moveTo>
                  <a:lnTo>
                    <a:pt x="2715679" y="0"/>
                  </a:lnTo>
                  <a:cubicBezTo>
                    <a:pt x="2722583" y="0"/>
                    <a:pt x="2729204" y="2742"/>
                    <a:pt x="2734085" y="7624"/>
                  </a:cubicBezTo>
                  <a:cubicBezTo>
                    <a:pt x="2738967" y="12505"/>
                    <a:pt x="2741709" y="19126"/>
                    <a:pt x="2741709" y="26030"/>
                  </a:cubicBezTo>
                  <a:lnTo>
                    <a:pt x="2741709" y="668787"/>
                  </a:lnTo>
                  <a:cubicBezTo>
                    <a:pt x="2741709" y="683163"/>
                    <a:pt x="2730055" y="694817"/>
                    <a:pt x="2715679" y="694817"/>
                  </a:cubicBezTo>
                  <a:lnTo>
                    <a:pt x="26030" y="694817"/>
                  </a:lnTo>
                  <a:cubicBezTo>
                    <a:pt x="19126" y="694817"/>
                    <a:pt x="12505" y="692075"/>
                    <a:pt x="7624" y="687193"/>
                  </a:cubicBezTo>
                  <a:cubicBezTo>
                    <a:pt x="2742" y="682312"/>
                    <a:pt x="0" y="675691"/>
                    <a:pt x="0" y="668787"/>
                  </a:cubicBezTo>
                  <a:lnTo>
                    <a:pt x="0" y="26030"/>
                  </a:lnTo>
                  <a:cubicBezTo>
                    <a:pt x="0" y="11654"/>
                    <a:pt x="11654" y="0"/>
                    <a:pt x="26030" y="0"/>
                  </a:cubicBezTo>
                  <a:close/>
                </a:path>
              </a:pathLst>
            </a:custGeom>
            <a:gradFill rotWithShape="1">
              <a:gsLst>
                <a:gs pos="0">
                  <a:srgbClr val="0C4A5B">
                    <a:alpha val="100000"/>
                  </a:srgbClr>
                </a:gs>
                <a:gs pos="100000">
                  <a:schemeClr val="bg1"/>
                </a:gs>
              </a:gsLst>
              <a:lin ang="2700000"/>
            </a:gradFill>
          </p:spPr>
          <p:txBody>
            <a:bodyPr/>
            <a:lstStyle/>
            <a:p>
              <a:endParaRPr lang="en-US" dirty="0"/>
            </a:p>
          </p:txBody>
        </p:sp>
        <p:sp>
          <p:nvSpPr>
            <p:cNvPr id="11" name="TextBox 11">
              <a:extLst>
                <a:ext uri="{FF2B5EF4-FFF2-40B4-BE49-F238E27FC236}">
                  <a16:creationId xmlns:a16="http://schemas.microsoft.com/office/drawing/2014/main" id="{32D5DA21-FF31-E1DE-CBED-90B4B84A6C5B}"/>
                </a:ext>
              </a:extLst>
            </p:cNvPr>
            <p:cNvSpPr txBox="1"/>
            <p:nvPr/>
          </p:nvSpPr>
          <p:spPr>
            <a:xfrm>
              <a:off x="0" y="19050"/>
              <a:ext cx="2741709" cy="675767"/>
            </a:xfrm>
            <a:prstGeom prst="rect">
              <a:avLst/>
            </a:prstGeom>
          </p:spPr>
          <p:txBody>
            <a:bodyPr lIns="50800" tIns="50800" rIns="50800" bIns="50800" rtlCol="0" anchor="ctr"/>
            <a:lstStyle/>
            <a:p>
              <a:pPr algn="l">
                <a:lnSpc>
                  <a:spcPts val="1387"/>
                </a:lnSpc>
              </a:pPr>
              <a:endParaRPr/>
            </a:p>
          </p:txBody>
        </p:sp>
      </p:grpSp>
      <p:sp>
        <p:nvSpPr>
          <p:cNvPr id="24" name="TextBox 24">
            <a:extLst>
              <a:ext uri="{FF2B5EF4-FFF2-40B4-BE49-F238E27FC236}">
                <a16:creationId xmlns:a16="http://schemas.microsoft.com/office/drawing/2014/main" id="{7F52ACF9-6CBF-3B93-3669-FD008C200988}"/>
              </a:ext>
            </a:extLst>
          </p:cNvPr>
          <p:cNvSpPr txBox="1"/>
          <p:nvPr/>
        </p:nvSpPr>
        <p:spPr>
          <a:xfrm>
            <a:off x="1214967" y="1077717"/>
            <a:ext cx="16082433" cy="654025"/>
          </a:xfrm>
          <a:prstGeom prst="rect">
            <a:avLst/>
          </a:prstGeom>
        </p:spPr>
        <p:txBody>
          <a:bodyPr wrap="square" lIns="0" tIns="0" rIns="0" bIns="0" rtlCol="0" anchor="t">
            <a:spAutoFit/>
          </a:bodyPr>
          <a:lstStyle/>
          <a:p>
            <a:pPr algn="l">
              <a:lnSpc>
                <a:spcPts val="5092"/>
              </a:lnSpc>
            </a:pPr>
            <a:r>
              <a:rPr lang="en-US" sz="4896" b="1" spc="-205" dirty="0">
                <a:solidFill>
                  <a:srgbClr val="FFFFFF"/>
                </a:solidFill>
                <a:latin typeface="Arial Bold"/>
                <a:ea typeface="Arial Bold"/>
                <a:cs typeface="Arial Bold"/>
                <a:sym typeface="Arial Bold"/>
              </a:rPr>
              <a:t>Reconciliation</a:t>
            </a:r>
          </a:p>
        </p:txBody>
      </p:sp>
      <p:sp>
        <p:nvSpPr>
          <p:cNvPr id="4" name="Freeform 2">
            <a:extLst>
              <a:ext uri="{FF2B5EF4-FFF2-40B4-BE49-F238E27FC236}">
                <a16:creationId xmlns:a16="http://schemas.microsoft.com/office/drawing/2014/main" id="{7944B9EE-39DA-8855-7A68-025542C70E9F}"/>
              </a:ext>
            </a:extLst>
          </p:cNvPr>
          <p:cNvSpPr/>
          <p:nvPr/>
        </p:nvSpPr>
        <p:spPr>
          <a:xfrm>
            <a:off x="414861" y="1135101"/>
            <a:ext cx="499539" cy="503199"/>
          </a:xfrm>
          <a:custGeom>
            <a:avLst/>
            <a:gdLst/>
            <a:ahLst/>
            <a:cxnLst/>
            <a:rect l="l" t="t" r="r" b="b"/>
            <a:pathLst>
              <a:path w="499539" h="503199">
                <a:moveTo>
                  <a:pt x="0" y="0"/>
                </a:moveTo>
                <a:lnTo>
                  <a:pt x="499540" y="0"/>
                </a:lnTo>
                <a:lnTo>
                  <a:pt x="499540" y="503199"/>
                </a:lnTo>
                <a:lnTo>
                  <a:pt x="0" y="50319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pic>
        <p:nvPicPr>
          <p:cNvPr id="5" name="Picture 4">
            <a:extLst>
              <a:ext uri="{FF2B5EF4-FFF2-40B4-BE49-F238E27FC236}">
                <a16:creationId xmlns:a16="http://schemas.microsoft.com/office/drawing/2014/main" id="{DEDBEC47-5E8B-E1D2-722D-DDCE82F19DDB}"/>
              </a:ext>
            </a:extLst>
          </p:cNvPr>
          <p:cNvPicPr>
            <a:picLocks noChangeAspect="1"/>
          </p:cNvPicPr>
          <p:nvPr/>
        </p:nvPicPr>
        <p:blipFill>
          <a:blip r:embed="rId4"/>
          <a:stretch>
            <a:fillRect/>
          </a:stretch>
        </p:blipFill>
        <p:spPr>
          <a:xfrm>
            <a:off x="13639800" y="654234"/>
            <a:ext cx="3534478" cy="1262664"/>
          </a:xfrm>
          <a:prstGeom prst="rect">
            <a:avLst/>
          </a:prstGeom>
        </p:spPr>
      </p:pic>
      <p:pic>
        <p:nvPicPr>
          <p:cNvPr id="6" name="Picture 5">
            <a:extLst>
              <a:ext uri="{FF2B5EF4-FFF2-40B4-BE49-F238E27FC236}">
                <a16:creationId xmlns:a16="http://schemas.microsoft.com/office/drawing/2014/main" id="{B568F927-1B45-67CE-1996-DB0BE1FC6D8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6699" y="1929385"/>
            <a:ext cx="6348089" cy="6643115"/>
          </a:xfrm>
          <a:prstGeom prst="rect">
            <a:avLst/>
          </a:prstGeom>
        </p:spPr>
      </p:pic>
      <p:sp>
        <p:nvSpPr>
          <p:cNvPr id="2" name="TextBox 1">
            <a:extLst>
              <a:ext uri="{FF2B5EF4-FFF2-40B4-BE49-F238E27FC236}">
                <a16:creationId xmlns:a16="http://schemas.microsoft.com/office/drawing/2014/main" id="{076BF0F1-36EE-E320-C42D-EF854F5BFA5D}"/>
              </a:ext>
            </a:extLst>
          </p:cNvPr>
          <p:cNvSpPr txBox="1"/>
          <p:nvPr/>
        </p:nvSpPr>
        <p:spPr>
          <a:xfrm>
            <a:off x="7033888" y="2231454"/>
            <a:ext cx="9935278" cy="800219"/>
          </a:xfrm>
          <a:prstGeom prst="rect">
            <a:avLst/>
          </a:prstGeom>
          <a:noFill/>
        </p:spPr>
        <p:txBody>
          <a:bodyPr wrap="square" rtlCol="1">
            <a:spAutoFit/>
          </a:bodyPr>
          <a:lstStyle/>
          <a:p>
            <a:r>
              <a:rPr lang="en-US" sz="2800" b="1" dirty="0"/>
              <a:t>Now we reconcile all the transactions made in AP &amp; AR modules</a:t>
            </a:r>
          </a:p>
          <a:p>
            <a:endParaRPr lang="ar-EG" b="1" dirty="0"/>
          </a:p>
        </p:txBody>
      </p:sp>
      <p:pic>
        <p:nvPicPr>
          <p:cNvPr id="3" name="Picture 2">
            <a:extLst>
              <a:ext uri="{FF2B5EF4-FFF2-40B4-BE49-F238E27FC236}">
                <a16:creationId xmlns:a16="http://schemas.microsoft.com/office/drawing/2014/main" id="{6BC3D5D0-F60A-5782-D36D-E2C8D47ECE2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81799" y="2857500"/>
            <a:ext cx="10820402" cy="7086600"/>
          </a:xfrm>
          <a:prstGeom prst="rect">
            <a:avLst/>
          </a:prstGeom>
        </p:spPr>
      </p:pic>
      <p:sp>
        <p:nvSpPr>
          <p:cNvPr id="7" name="Rectangle: Rounded Corners 6">
            <a:extLst>
              <a:ext uri="{FF2B5EF4-FFF2-40B4-BE49-F238E27FC236}">
                <a16:creationId xmlns:a16="http://schemas.microsoft.com/office/drawing/2014/main" id="{4449F333-21F2-D340-EBD3-3D0485F0502A}"/>
              </a:ext>
            </a:extLst>
          </p:cNvPr>
          <p:cNvSpPr/>
          <p:nvPr/>
        </p:nvSpPr>
        <p:spPr>
          <a:xfrm>
            <a:off x="13980640" y="9516762"/>
            <a:ext cx="1676400" cy="381000"/>
          </a:xfrm>
          <a:prstGeom prst="round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16" name="Rectangle: Rounded Corners 15">
            <a:extLst>
              <a:ext uri="{FF2B5EF4-FFF2-40B4-BE49-F238E27FC236}">
                <a16:creationId xmlns:a16="http://schemas.microsoft.com/office/drawing/2014/main" id="{9B7E4A47-2D92-8946-CFE1-3FCECDB8E615}"/>
              </a:ext>
            </a:extLst>
          </p:cNvPr>
          <p:cNvSpPr/>
          <p:nvPr/>
        </p:nvSpPr>
        <p:spPr>
          <a:xfrm>
            <a:off x="990600" y="6362700"/>
            <a:ext cx="4572000" cy="342900"/>
          </a:xfrm>
          <a:prstGeom prst="round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8" name="Arrow: Bent-Up 7">
            <a:extLst>
              <a:ext uri="{FF2B5EF4-FFF2-40B4-BE49-F238E27FC236}">
                <a16:creationId xmlns:a16="http://schemas.microsoft.com/office/drawing/2014/main" id="{5A23E2D9-E6B6-7BED-7A75-E0ABA48C2505}"/>
              </a:ext>
            </a:extLst>
          </p:cNvPr>
          <p:cNvSpPr/>
          <p:nvPr/>
        </p:nvSpPr>
        <p:spPr>
          <a:xfrm rot="5400000">
            <a:off x="4512563" y="7910973"/>
            <a:ext cx="1299032" cy="2278674"/>
          </a:xfrm>
          <a:prstGeom prst="ben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4805319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795203-8158-7C10-2722-E8DB2BB08EBE}"/>
            </a:ext>
          </a:extLst>
        </p:cNvPr>
        <p:cNvGrpSpPr/>
        <p:nvPr/>
      </p:nvGrpSpPr>
      <p:grpSpPr>
        <a:xfrm>
          <a:off x="0" y="0"/>
          <a:ext cx="0" cy="0"/>
          <a:chOff x="0" y="0"/>
          <a:chExt cx="0" cy="0"/>
        </a:xfrm>
      </p:grpSpPr>
      <p:grpSp>
        <p:nvGrpSpPr>
          <p:cNvPr id="9" name="Group 9">
            <a:extLst>
              <a:ext uri="{FF2B5EF4-FFF2-40B4-BE49-F238E27FC236}">
                <a16:creationId xmlns:a16="http://schemas.microsoft.com/office/drawing/2014/main" id="{388F13B6-61BB-7C29-05A4-DBFF4892DA0D}"/>
              </a:ext>
            </a:extLst>
          </p:cNvPr>
          <p:cNvGrpSpPr/>
          <p:nvPr/>
        </p:nvGrpSpPr>
        <p:grpSpPr>
          <a:xfrm>
            <a:off x="685799" y="495300"/>
            <a:ext cx="17068801" cy="2638134"/>
            <a:chOff x="0" y="0"/>
            <a:chExt cx="2741709" cy="694817"/>
          </a:xfrm>
        </p:grpSpPr>
        <p:sp>
          <p:nvSpPr>
            <p:cNvPr id="10" name="Freeform 10">
              <a:extLst>
                <a:ext uri="{FF2B5EF4-FFF2-40B4-BE49-F238E27FC236}">
                  <a16:creationId xmlns:a16="http://schemas.microsoft.com/office/drawing/2014/main" id="{9AB46A8C-0A5D-DFB1-9894-EDAB1BE84997}"/>
                </a:ext>
              </a:extLst>
            </p:cNvPr>
            <p:cNvSpPr/>
            <p:nvPr/>
          </p:nvSpPr>
          <p:spPr>
            <a:xfrm>
              <a:off x="0" y="0"/>
              <a:ext cx="2741709" cy="694817"/>
            </a:xfrm>
            <a:custGeom>
              <a:avLst/>
              <a:gdLst/>
              <a:ahLst/>
              <a:cxnLst/>
              <a:rect l="l" t="t" r="r" b="b"/>
              <a:pathLst>
                <a:path w="2741709" h="694817">
                  <a:moveTo>
                    <a:pt x="26030" y="0"/>
                  </a:moveTo>
                  <a:lnTo>
                    <a:pt x="2715679" y="0"/>
                  </a:lnTo>
                  <a:cubicBezTo>
                    <a:pt x="2722583" y="0"/>
                    <a:pt x="2729204" y="2742"/>
                    <a:pt x="2734085" y="7624"/>
                  </a:cubicBezTo>
                  <a:cubicBezTo>
                    <a:pt x="2738967" y="12505"/>
                    <a:pt x="2741709" y="19126"/>
                    <a:pt x="2741709" y="26030"/>
                  </a:cubicBezTo>
                  <a:lnTo>
                    <a:pt x="2741709" y="668787"/>
                  </a:lnTo>
                  <a:cubicBezTo>
                    <a:pt x="2741709" y="683163"/>
                    <a:pt x="2730055" y="694817"/>
                    <a:pt x="2715679" y="694817"/>
                  </a:cubicBezTo>
                  <a:lnTo>
                    <a:pt x="26030" y="694817"/>
                  </a:lnTo>
                  <a:cubicBezTo>
                    <a:pt x="19126" y="694817"/>
                    <a:pt x="12505" y="692075"/>
                    <a:pt x="7624" y="687193"/>
                  </a:cubicBezTo>
                  <a:cubicBezTo>
                    <a:pt x="2742" y="682312"/>
                    <a:pt x="0" y="675691"/>
                    <a:pt x="0" y="668787"/>
                  </a:cubicBezTo>
                  <a:lnTo>
                    <a:pt x="0" y="26030"/>
                  </a:lnTo>
                  <a:cubicBezTo>
                    <a:pt x="0" y="11654"/>
                    <a:pt x="11654" y="0"/>
                    <a:pt x="26030" y="0"/>
                  </a:cubicBezTo>
                  <a:close/>
                </a:path>
              </a:pathLst>
            </a:custGeom>
            <a:gradFill rotWithShape="1">
              <a:gsLst>
                <a:gs pos="0">
                  <a:srgbClr val="0C4A5B">
                    <a:alpha val="100000"/>
                  </a:srgbClr>
                </a:gs>
                <a:gs pos="100000">
                  <a:schemeClr val="bg1"/>
                </a:gs>
              </a:gsLst>
              <a:lin ang="2700000"/>
            </a:gradFill>
          </p:spPr>
          <p:txBody>
            <a:bodyPr/>
            <a:lstStyle/>
            <a:p>
              <a:endParaRPr lang="en-US" dirty="0"/>
            </a:p>
          </p:txBody>
        </p:sp>
        <p:sp>
          <p:nvSpPr>
            <p:cNvPr id="11" name="TextBox 11">
              <a:extLst>
                <a:ext uri="{FF2B5EF4-FFF2-40B4-BE49-F238E27FC236}">
                  <a16:creationId xmlns:a16="http://schemas.microsoft.com/office/drawing/2014/main" id="{D3F664D6-E4D2-C0AA-D524-30C4C48A6E41}"/>
                </a:ext>
              </a:extLst>
            </p:cNvPr>
            <p:cNvSpPr txBox="1"/>
            <p:nvPr/>
          </p:nvSpPr>
          <p:spPr>
            <a:xfrm>
              <a:off x="0" y="19050"/>
              <a:ext cx="2741709" cy="675767"/>
            </a:xfrm>
            <a:prstGeom prst="rect">
              <a:avLst/>
            </a:prstGeom>
          </p:spPr>
          <p:txBody>
            <a:bodyPr lIns="50800" tIns="50800" rIns="50800" bIns="50800" rtlCol="0" anchor="ctr"/>
            <a:lstStyle/>
            <a:p>
              <a:pPr algn="l">
                <a:lnSpc>
                  <a:spcPts val="1387"/>
                </a:lnSpc>
              </a:pPr>
              <a:endParaRPr/>
            </a:p>
          </p:txBody>
        </p:sp>
      </p:grpSp>
      <p:sp>
        <p:nvSpPr>
          <p:cNvPr id="24" name="TextBox 24">
            <a:extLst>
              <a:ext uri="{FF2B5EF4-FFF2-40B4-BE49-F238E27FC236}">
                <a16:creationId xmlns:a16="http://schemas.microsoft.com/office/drawing/2014/main" id="{DDBB2163-6243-6673-0D2F-C65B5F2F4E79}"/>
              </a:ext>
            </a:extLst>
          </p:cNvPr>
          <p:cNvSpPr txBox="1"/>
          <p:nvPr/>
        </p:nvSpPr>
        <p:spPr>
          <a:xfrm>
            <a:off x="1214967" y="1077717"/>
            <a:ext cx="16082433" cy="654025"/>
          </a:xfrm>
          <a:prstGeom prst="rect">
            <a:avLst/>
          </a:prstGeom>
        </p:spPr>
        <p:txBody>
          <a:bodyPr wrap="square" lIns="0" tIns="0" rIns="0" bIns="0" rtlCol="0" anchor="t">
            <a:spAutoFit/>
          </a:bodyPr>
          <a:lstStyle/>
          <a:p>
            <a:pPr algn="l">
              <a:lnSpc>
                <a:spcPts val="5092"/>
              </a:lnSpc>
            </a:pPr>
            <a:r>
              <a:rPr lang="en-US" sz="4896" b="1" spc="-205" dirty="0">
                <a:solidFill>
                  <a:srgbClr val="FFFFFF"/>
                </a:solidFill>
                <a:latin typeface="Arial Bold"/>
                <a:ea typeface="Arial Bold"/>
                <a:cs typeface="Arial Bold"/>
                <a:sym typeface="Arial Bold"/>
              </a:rPr>
              <a:t>Reconciliation</a:t>
            </a:r>
          </a:p>
        </p:txBody>
      </p:sp>
      <p:sp>
        <p:nvSpPr>
          <p:cNvPr id="4" name="Freeform 2">
            <a:extLst>
              <a:ext uri="{FF2B5EF4-FFF2-40B4-BE49-F238E27FC236}">
                <a16:creationId xmlns:a16="http://schemas.microsoft.com/office/drawing/2014/main" id="{2387B028-C495-AAA4-93C9-DEDA4A154A87}"/>
              </a:ext>
            </a:extLst>
          </p:cNvPr>
          <p:cNvSpPr/>
          <p:nvPr/>
        </p:nvSpPr>
        <p:spPr>
          <a:xfrm>
            <a:off x="414861" y="1135101"/>
            <a:ext cx="499539" cy="503199"/>
          </a:xfrm>
          <a:custGeom>
            <a:avLst/>
            <a:gdLst/>
            <a:ahLst/>
            <a:cxnLst/>
            <a:rect l="l" t="t" r="r" b="b"/>
            <a:pathLst>
              <a:path w="499539" h="503199">
                <a:moveTo>
                  <a:pt x="0" y="0"/>
                </a:moveTo>
                <a:lnTo>
                  <a:pt x="499540" y="0"/>
                </a:lnTo>
                <a:lnTo>
                  <a:pt x="499540" y="503199"/>
                </a:lnTo>
                <a:lnTo>
                  <a:pt x="0" y="50319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pic>
        <p:nvPicPr>
          <p:cNvPr id="5" name="Picture 4">
            <a:extLst>
              <a:ext uri="{FF2B5EF4-FFF2-40B4-BE49-F238E27FC236}">
                <a16:creationId xmlns:a16="http://schemas.microsoft.com/office/drawing/2014/main" id="{EF3AA0F0-3E12-0D0A-2AC0-9CF19649C4DF}"/>
              </a:ext>
            </a:extLst>
          </p:cNvPr>
          <p:cNvPicPr>
            <a:picLocks noChangeAspect="1"/>
          </p:cNvPicPr>
          <p:nvPr/>
        </p:nvPicPr>
        <p:blipFill>
          <a:blip r:embed="rId4"/>
          <a:stretch>
            <a:fillRect/>
          </a:stretch>
        </p:blipFill>
        <p:spPr>
          <a:xfrm>
            <a:off x="13639800" y="654234"/>
            <a:ext cx="3534478" cy="1262664"/>
          </a:xfrm>
          <a:prstGeom prst="rect">
            <a:avLst/>
          </a:prstGeom>
        </p:spPr>
      </p:pic>
      <p:pic>
        <p:nvPicPr>
          <p:cNvPr id="15" name="Picture 14">
            <a:extLst>
              <a:ext uri="{FF2B5EF4-FFF2-40B4-BE49-F238E27FC236}">
                <a16:creationId xmlns:a16="http://schemas.microsoft.com/office/drawing/2014/main" id="{FFA2390A-0FDB-97A2-4930-33A6CD5CF7B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4981" y="2262411"/>
            <a:ext cx="10835844" cy="6957787"/>
          </a:xfrm>
          <a:prstGeom prst="rect">
            <a:avLst/>
          </a:prstGeom>
        </p:spPr>
      </p:pic>
      <p:sp>
        <p:nvSpPr>
          <p:cNvPr id="16" name="Rectangle: Rounded Corners 15">
            <a:extLst>
              <a:ext uri="{FF2B5EF4-FFF2-40B4-BE49-F238E27FC236}">
                <a16:creationId xmlns:a16="http://schemas.microsoft.com/office/drawing/2014/main" id="{21F91ABA-05A4-E507-5F71-DB44D8B6149A}"/>
              </a:ext>
            </a:extLst>
          </p:cNvPr>
          <p:cNvSpPr/>
          <p:nvPr/>
        </p:nvSpPr>
        <p:spPr>
          <a:xfrm>
            <a:off x="7249297" y="8577649"/>
            <a:ext cx="1676400" cy="381000"/>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a:p>
        </p:txBody>
      </p:sp>
      <p:pic>
        <p:nvPicPr>
          <p:cNvPr id="18" name="Picture 17">
            <a:extLst>
              <a:ext uri="{FF2B5EF4-FFF2-40B4-BE49-F238E27FC236}">
                <a16:creationId xmlns:a16="http://schemas.microsoft.com/office/drawing/2014/main" id="{131323C9-47D5-E220-BBD2-606DB0E57B4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412494" y="3877962"/>
            <a:ext cx="5710782" cy="6120964"/>
          </a:xfrm>
          <a:prstGeom prst="rect">
            <a:avLst/>
          </a:prstGeom>
        </p:spPr>
      </p:pic>
      <p:sp>
        <p:nvSpPr>
          <p:cNvPr id="2" name="Rectangle: Rounded Corners 1">
            <a:extLst>
              <a:ext uri="{FF2B5EF4-FFF2-40B4-BE49-F238E27FC236}">
                <a16:creationId xmlns:a16="http://schemas.microsoft.com/office/drawing/2014/main" id="{6F262C91-A687-4C4B-A15E-784267ED1B6D}"/>
              </a:ext>
            </a:extLst>
          </p:cNvPr>
          <p:cNvSpPr/>
          <p:nvPr/>
        </p:nvSpPr>
        <p:spPr>
          <a:xfrm>
            <a:off x="15859935" y="9485661"/>
            <a:ext cx="1034585" cy="351302"/>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Arrow: Bent-Up 6">
            <a:extLst>
              <a:ext uri="{FF2B5EF4-FFF2-40B4-BE49-F238E27FC236}">
                <a16:creationId xmlns:a16="http://schemas.microsoft.com/office/drawing/2014/main" id="{4B237561-7DF4-C374-A239-2E9779BFC59C}"/>
              </a:ext>
            </a:extLst>
          </p:cNvPr>
          <p:cNvSpPr/>
          <p:nvPr/>
        </p:nvSpPr>
        <p:spPr>
          <a:xfrm rot="5400000">
            <a:off x="9069119" y="7849191"/>
            <a:ext cx="959220" cy="3328997"/>
          </a:xfrm>
          <a:prstGeom prst="ben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A9C44188-28E0-6202-11F9-84AAB0A639B6}"/>
              </a:ext>
            </a:extLst>
          </p:cNvPr>
          <p:cNvSpPr txBox="1"/>
          <p:nvPr/>
        </p:nvSpPr>
        <p:spPr>
          <a:xfrm>
            <a:off x="9220199" y="2270074"/>
            <a:ext cx="8257931" cy="461665"/>
          </a:xfrm>
          <a:prstGeom prst="rect">
            <a:avLst/>
          </a:prstGeom>
          <a:solidFill>
            <a:schemeClr val="accent3">
              <a:lumMod val="20000"/>
              <a:lumOff val="80000"/>
            </a:schemeClr>
          </a:solidFill>
        </p:spPr>
        <p:txBody>
          <a:bodyPr wrap="square" rtlCol="1">
            <a:spAutoFit/>
          </a:bodyPr>
          <a:lstStyle/>
          <a:p>
            <a:r>
              <a:rPr lang="en-US" sz="2400" b="1" dirty="0"/>
              <a:t>We fill in the bank details and the month we want to reconcile</a:t>
            </a:r>
            <a:endParaRPr lang="ar-EG" sz="2400" b="1" dirty="0"/>
          </a:p>
        </p:txBody>
      </p:sp>
    </p:spTree>
    <p:extLst>
      <p:ext uri="{BB962C8B-B14F-4D97-AF65-F5344CB8AC3E}">
        <p14:creationId xmlns:p14="http://schemas.microsoft.com/office/powerpoint/2010/main" val="309616947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59D221-A8DE-2FD0-37CC-51624FEDB598}"/>
            </a:ext>
          </a:extLst>
        </p:cNvPr>
        <p:cNvGrpSpPr/>
        <p:nvPr/>
      </p:nvGrpSpPr>
      <p:grpSpPr>
        <a:xfrm>
          <a:off x="0" y="0"/>
          <a:ext cx="0" cy="0"/>
          <a:chOff x="0" y="0"/>
          <a:chExt cx="0" cy="0"/>
        </a:xfrm>
      </p:grpSpPr>
      <p:grpSp>
        <p:nvGrpSpPr>
          <p:cNvPr id="9" name="Group 9">
            <a:extLst>
              <a:ext uri="{FF2B5EF4-FFF2-40B4-BE49-F238E27FC236}">
                <a16:creationId xmlns:a16="http://schemas.microsoft.com/office/drawing/2014/main" id="{844AEA76-BA61-26C3-F052-CAA0C43BB61C}"/>
              </a:ext>
            </a:extLst>
          </p:cNvPr>
          <p:cNvGrpSpPr/>
          <p:nvPr/>
        </p:nvGrpSpPr>
        <p:grpSpPr>
          <a:xfrm>
            <a:off x="685799" y="495300"/>
            <a:ext cx="17068801" cy="2638134"/>
            <a:chOff x="0" y="0"/>
            <a:chExt cx="2741709" cy="694817"/>
          </a:xfrm>
        </p:grpSpPr>
        <p:sp>
          <p:nvSpPr>
            <p:cNvPr id="10" name="Freeform 10">
              <a:extLst>
                <a:ext uri="{FF2B5EF4-FFF2-40B4-BE49-F238E27FC236}">
                  <a16:creationId xmlns:a16="http://schemas.microsoft.com/office/drawing/2014/main" id="{123CD643-0A62-7BB6-2018-B1E8DA0FBC45}"/>
                </a:ext>
              </a:extLst>
            </p:cNvPr>
            <p:cNvSpPr/>
            <p:nvPr/>
          </p:nvSpPr>
          <p:spPr>
            <a:xfrm>
              <a:off x="0" y="0"/>
              <a:ext cx="2741709" cy="694817"/>
            </a:xfrm>
            <a:custGeom>
              <a:avLst/>
              <a:gdLst/>
              <a:ahLst/>
              <a:cxnLst/>
              <a:rect l="l" t="t" r="r" b="b"/>
              <a:pathLst>
                <a:path w="2741709" h="694817">
                  <a:moveTo>
                    <a:pt x="26030" y="0"/>
                  </a:moveTo>
                  <a:lnTo>
                    <a:pt x="2715679" y="0"/>
                  </a:lnTo>
                  <a:cubicBezTo>
                    <a:pt x="2722583" y="0"/>
                    <a:pt x="2729204" y="2742"/>
                    <a:pt x="2734085" y="7624"/>
                  </a:cubicBezTo>
                  <a:cubicBezTo>
                    <a:pt x="2738967" y="12505"/>
                    <a:pt x="2741709" y="19126"/>
                    <a:pt x="2741709" y="26030"/>
                  </a:cubicBezTo>
                  <a:lnTo>
                    <a:pt x="2741709" y="668787"/>
                  </a:lnTo>
                  <a:cubicBezTo>
                    <a:pt x="2741709" y="683163"/>
                    <a:pt x="2730055" y="694817"/>
                    <a:pt x="2715679" y="694817"/>
                  </a:cubicBezTo>
                  <a:lnTo>
                    <a:pt x="26030" y="694817"/>
                  </a:lnTo>
                  <a:cubicBezTo>
                    <a:pt x="19126" y="694817"/>
                    <a:pt x="12505" y="692075"/>
                    <a:pt x="7624" y="687193"/>
                  </a:cubicBezTo>
                  <a:cubicBezTo>
                    <a:pt x="2742" y="682312"/>
                    <a:pt x="0" y="675691"/>
                    <a:pt x="0" y="668787"/>
                  </a:cubicBezTo>
                  <a:lnTo>
                    <a:pt x="0" y="26030"/>
                  </a:lnTo>
                  <a:cubicBezTo>
                    <a:pt x="0" y="11654"/>
                    <a:pt x="11654" y="0"/>
                    <a:pt x="26030" y="0"/>
                  </a:cubicBezTo>
                  <a:close/>
                </a:path>
              </a:pathLst>
            </a:custGeom>
            <a:gradFill rotWithShape="1">
              <a:gsLst>
                <a:gs pos="0">
                  <a:srgbClr val="0C4A5B">
                    <a:alpha val="100000"/>
                  </a:srgbClr>
                </a:gs>
                <a:gs pos="100000">
                  <a:schemeClr val="bg1"/>
                </a:gs>
              </a:gsLst>
              <a:lin ang="2700000"/>
            </a:gradFill>
          </p:spPr>
          <p:txBody>
            <a:bodyPr/>
            <a:lstStyle/>
            <a:p>
              <a:endParaRPr lang="en-US" dirty="0"/>
            </a:p>
          </p:txBody>
        </p:sp>
        <p:sp>
          <p:nvSpPr>
            <p:cNvPr id="11" name="TextBox 11">
              <a:extLst>
                <a:ext uri="{FF2B5EF4-FFF2-40B4-BE49-F238E27FC236}">
                  <a16:creationId xmlns:a16="http://schemas.microsoft.com/office/drawing/2014/main" id="{1B96E7DD-C138-56CE-A9BF-A3B029C6982F}"/>
                </a:ext>
              </a:extLst>
            </p:cNvPr>
            <p:cNvSpPr txBox="1"/>
            <p:nvPr/>
          </p:nvSpPr>
          <p:spPr>
            <a:xfrm>
              <a:off x="0" y="19050"/>
              <a:ext cx="2741709" cy="675767"/>
            </a:xfrm>
            <a:prstGeom prst="rect">
              <a:avLst/>
            </a:prstGeom>
          </p:spPr>
          <p:txBody>
            <a:bodyPr lIns="50800" tIns="50800" rIns="50800" bIns="50800" rtlCol="0" anchor="ctr"/>
            <a:lstStyle/>
            <a:p>
              <a:pPr algn="l">
                <a:lnSpc>
                  <a:spcPts val="1387"/>
                </a:lnSpc>
              </a:pPr>
              <a:endParaRPr/>
            </a:p>
          </p:txBody>
        </p:sp>
      </p:grpSp>
      <p:sp>
        <p:nvSpPr>
          <p:cNvPr id="24" name="TextBox 24">
            <a:extLst>
              <a:ext uri="{FF2B5EF4-FFF2-40B4-BE49-F238E27FC236}">
                <a16:creationId xmlns:a16="http://schemas.microsoft.com/office/drawing/2014/main" id="{15FB32F8-DD52-68FD-A9B2-D4EE6A537518}"/>
              </a:ext>
            </a:extLst>
          </p:cNvPr>
          <p:cNvSpPr txBox="1"/>
          <p:nvPr/>
        </p:nvSpPr>
        <p:spPr>
          <a:xfrm>
            <a:off x="1214967" y="1077717"/>
            <a:ext cx="16082433" cy="654025"/>
          </a:xfrm>
          <a:prstGeom prst="rect">
            <a:avLst/>
          </a:prstGeom>
        </p:spPr>
        <p:txBody>
          <a:bodyPr wrap="square" lIns="0" tIns="0" rIns="0" bIns="0" rtlCol="0" anchor="t">
            <a:spAutoFit/>
          </a:bodyPr>
          <a:lstStyle/>
          <a:p>
            <a:pPr algn="l">
              <a:lnSpc>
                <a:spcPts val="5092"/>
              </a:lnSpc>
            </a:pPr>
            <a:r>
              <a:rPr lang="en-US" sz="4896" b="1" spc="-205" dirty="0">
                <a:solidFill>
                  <a:srgbClr val="FFFFFF"/>
                </a:solidFill>
                <a:latin typeface="Arial Bold"/>
                <a:ea typeface="Arial Bold"/>
                <a:cs typeface="Arial Bold"/>
                <a:sym typeface="Arial Bold"/>
              </a:rPr>
              <a:t>Reconciliation</a:t>
            </a:r>
          </a:p>
        </p:txBody>
      </p:sp>
      <p:sp>
        <p:nvSpPr>
          <p:cNvPr id="4" name="Freeform 2">
            <a:extLst>
              <a:ext uri="{FF2B5EF4-FFF2-40B4-BE49-F238E27FC236}">
                <a16:creationId xmlns:a16="http://schemas.microsoft.com/office/drawing/2014/main" id="{3099EEDB-E2C6-CFB5-4FDC-32BB8B971524}"/>
              </a:ext>
            </a:extLst>
          </p:cNvPr>
          <p:cNvSpPr/>
          <p:nvPr/>
        </p:nvSpPr>
        <p:spPr>
          <a:xfrm>
            <a:off x="414861" y="1135101"/>
            <a:ext cx="499539" cy="503199"/>
          </a:xfrm>
          <a:custGeom>
            <a:avLst/>
            <a:gdLst/>
            <a:ahLst/>
            <a:cxnLst/>
            <a:rect l="l" t="t" r="r" b="b"/>
            <a:pathLst>
              <a:path w="499539" h="503199">
                <a:moveTo>
                  <a:pt x="0" y="0"/>
                </a:moveTo>
                <a:lnTo>
                  <a:pt x="499540" y="0"/>
                </a:lnTo>
                <a:lnTo>
                  <a:pt x="499540" y="503199"/>
                </a:lnTo>
                <a:lnTo>
                  <a:pt x="0" y="50319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pic>
        <p:nvPicPr>
          <p:cNvPr id="5" name="Picture 4">
            <a:extLst>
              <a:ext uri="{FF2B5EF4-FFF2-40B4-BE49-F238E27FC236}">
                <a16:creationId xmlns:a16="http://schemas.microsoft.com/office/drawing/2014/main" id="{6FDBA5DE-3CFC-EEA3-0B13-2A62C2492F32}"/>
              </a:ext>
            </a:extLst>
          </p:cNvPr>
          <p:cNvPicPr>
            <a:picLocks noChangeAspect="1"/>
          </p:cNvPicPr>
          <p:nvPr/>
        </p:nvPicPr>
        <p:blipFill>
          <a:blip r:embed="rId4"/>
          <a:stretch>
            <a:fillRect/>
          </a:stretch>
        </p:blipFill>
        <p:spPr>
          <a:xfrm>
            <a:off x="13639800" y="654234"/>
            <a:ext cx="3534478" cy="1262664"/>
          </a:xfrm>
          <a:prstGeom prst="rect">
            <a:avLst/>
          </a:prstGeom>
        </p:spPr>
      </p:pic>
      <p:sp>
        <p:nvSpPr>
          <p:cNvPr id="2" name="TextBox 1">
            <a:extLst>
              <a:ext uri="{FF2B5EF4-FFF2-40B4-BE49-F238E27FC236}">
                <a16:creationId xmlns:a16="http://schemas.microsoft.com/office/drawing/2014/main" id="{48919A70-E4C9-CA5C-074A-7913371BFFBB}"/>
              </a:ext>
            </a:extLst>
          </p:cNvPr>
          <p:cNvSpPr txBox="1"/>
          <p:nvPr/>
        </p:nvSpPr>
        <p:spPr>
          <a:xfrm>
            <a:off x="1981200" y="9420880"/>
            <a:ext cx="14782800" cy="523220"/>
          </a:xfrm>
          <a:prstGeom prst="rect">
            <a:avLst/>
          </a:prstGeom>
          <a:solidFill>
            <a:schemeClr val="accent3">
              <a:lumMod val="20000"/>
              <a:lumOff val="80000"/>
            </a:schemeClr>
          </a:solidFill>
        </p:spPr>
        <p:txBody>
          <a:bodyPr wrap="square" rtlCol="1">
            <a:spAutoFit/>
          </a:bodyPr>
          <a:lstStyle/>
          <a:p>
            <a:r>
              <a:rPr lang="en-US" sz="2800" b="1" dirty="0"/>
              <a:t>We have found some transactions we have made during that month, now we go reconcile them</a:t>
            </a:r>
            <a:endParaRPr lang="ar-EG" sz="2800" b="1" dirty="0"/>
          </a:p>
        </p:txBody>
      </p:sp>
      <p:pic>
        <p:nvPicPr>
          <p:cNvPr id="8" name="Picture 7">
            <a:extLst>
              <a:ext uri="{FF2B5EF4-FFF2-40B4-BE49-F238E27FC236}">
                <a16:creationId xmlns:a16="http://schemas.microsoft.com/office/drawing/2014/main" id="{1CFF60E1-49CC-12DB-3112-D4322F893CC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28800" y="2055149"/>
            <a:ext cx="14020800" cy="6898351"/>
          </a:xfrm>
          <a:prstGeom prst="rect">
            <a:avLst/>
          </a:prstGeom>
        </p:spPr>
      </p:pic>
      <p:sp>
        <p:nvSpPr>
          <p:cNvPr id="12" name="Rectangle: Rounded Corners 11">
            <a:extLst>
              <a:ext uri="{FF2B5EF4-FFF2-40B4-BE49-F238E27FC236}">
                <a16:creationId xmlns:a16="http://schemas.microsoft.com/office/drawing/2014/main" id="{892C1460-A586-F991-530A-10C8D5BB3377}"/>
              </a:ext>
            </a:extLst>
          </p:cNvPr>
          <p:cNvSpPr/>
          <p:nvPr/>
        </p:nvSpPr>
        <p:spPr>
          <a:xfrm>
            <a:off x="12954000" y="8420100"/>
            <a:ext cx="2590800" cy="381000"/>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a:p>
        </p:txBody>
      </p:sp>
      <p:pic>
        <p:nvPicPr>
          <p:cNvPr id="3" name="Picture 2" descr="A black number on a white background&#10;&#10;AI-generated content may be incorrect.">
            <a:extLst>
              <a:ext uri="{FF2B5EF4-FFF2-40B4-BE49-F238E27FC236}">
                <a16:creationId xmlns:a16="http://schemas.microsoft.com/office/drawing/2014/main" id="{9A218268-1CA3-B4D6-2F88-D48F65F179C4}"/>
              </a:ext>
            </a:extLst>
          </p:cNvPr>
          <p:cNvPicPr>
            <a:picLocks noChangeAspect="1"/>
          </p:cNvPicPr>
          <p:nvPr/>
        </p:nvPicPr>
        <p:blipFill>
          <a:blip r:embed="rId6"/>
          <a:stretch>
            <a:fillRect/>
          </a:stretch>
        </p:blipFill>
        <p:spPr>
          <a:xfrm>
            <a:off x="12811252" y="4612931"/>
            <a:ext cx="1268885" cy="257950"/>
          </a:xfrm>
          <a:prstGeom prst="rect">
            <a:avLst/>
          </a:prstGeom>
        </p:spPr>
      </p:pic>
      <p:pic>
        <p:nvPicPr>
          <p:cNvPr id="6" name="Picture 5" descr="A black number on a white background&#10;&#10;AI-generated content may be incorrect.">
            <a:extLst>
              <a:ext uri="{FF2B5EF4-FFF2-40B4-BE49-F238E27FC236}">
                <a16:creationId xmlns:a16="http://schemas.microsoft.com/office/drawing/2014/main" id="{1D675E04-B6ED-F0C0-1F11-644F0F6E1AE3}"/>
              </a:ext>
            </a:extLst>
          </p:cNvPr>
          <p:cNvPicPr>
            <a:picLocks noChangeAspect="1"/>
          </p:cNvPicPr>
          <p:nvPr/>
        </p:nvPicPr>
        <p:blipFill>
          <a:blip r:embed="rId6"/>
          <a:stretch>
            <a:fillRect/>
          </a:stretch>
        </p:blipFill>
        <p:spPr>
          <a:xfrm>
            <a:off x="12811252" y="5184431"/>
            <a:ext cx="1268885" cy="257950"/>
          </a:xfrm>
          <a:prstGeom prst="rect">
            <a:avLst/>
          </a:prstGeom>
        </p:spPr>
      </p:pic>
    </p:spTree>
    <p:extLst>
      <p:ext uri="{BB962C8B-B14F-4D97-AF65-F5344CB8AC3E}">
        <p14:creationId xmlns:p14="http://schemas.microsoft.com/office/powerpoint/2010/main" val="250497652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8ED164-B911-8A36-6448-82DD9B5AC178}"/>
            </a:ext>
          </a:extLst>
        </p:cNvPr>
        <p:cNvGrpSpPr/>
        <p:nvPr/>
      </p:nvGrpSpPr>
      <p:grpSpPr>
        <a:xfrm>
          <a:off x="0" y="0"/>
          <a:ext cx="0" cy="0"/>
          <a:chOff x="0" y="0"/>
          <a:chExt cx="0" cy="0"/>
        </a:xfrm>
      </p:grpSpPr>
      <p:grpSp>
        <p:nvGrpSpPr>
          <p:cNvPr id="9" name="Group 9">
            <a:extLst>
              <a:ext uri="{FF2B5EF4-FFF2-40B4-BE49-F238E27FC236}">
                <a16:creationId xmlns:a16="http://schemas.microsoft.com/office/drawing/2014/main" id="{845B9573-6C03-B6BC-CD5F-ED506B4973EE}"/>
              </a:ext>
            </a:extLst>
          </p:cNvPr>
          <p:cNvGrpSpPr/>
          <p:nvPr/>
        </p:nvGrpSpPr>
        <p:grpSpPr>
          <a:xfrm>
            <a:off x="685799" y="495300"/>
            <a:ext cx="17068801" cy="2638134"/>
            <a:chOff x="0" y="0"/>
            <a:chExt cx="2741709" cy="694817"/>
          </a:xfrm>
        </p:grpSpPr>
        <p:sp>
          <p:nvSpPr>
            <p:cNvPr id="10" name="Freeform 10">
              <a:extLst>
                <a:ext uri="{FF2B5EF4-FFF2-40B4-BE49-F238E27FC236}">
                  <a16:creationId xmlns:a16="http://schemas.microsoft.com/office/drawing/2014/main" id="{794945B9-BF92-038C-5E3E-CAC014FAB35B}"/>
                </a:ext>
              </a:extLst>
            </p:cNvPr>
            <p:cNvSpPr/>
            <p:nvPr/>
          </p:nvSpPr>
          <p:spPr>
            <a:xfrm>
              <a:off x="0" y="0"/>
              <a:ext cx="2741709" cy="694817"/>
            </a:xfrm>
            <a:custGeom>
              <a:avLst/>
              <a:gdLst/>
              <a:ahLst/>
              <a:cxnLst/>
              <a:rect l="l" t="t" r="r" b="b"/>
              <a:pathLst>
                <a:path w="2741709" h="694817">
                  <a:moveTo>
                    <a:pt x="26030" y="0"/>
                  </a:moveTo>
                  <a:lnTo>
                    <a:pt x="2715679" y="0"/>
                  </a:lnTo>
                  <a:cubicBezTo>
                    <a:pt x="2722583" y="0"/>
                    <a:pt x="2729204" y="2742"/>
                    <a:pt x="2734085" y="7624"/>
                  </a:cubicBezTo>
                  <a:cubicBezTo>
                    <a:pt x="2738967" y="12505"/>
                    <a:pt x="2741709" y="19126"/>
                    <a:pt x="2741709" y="26030"/>
                  </a:cubicBezTo>
                  <a:lnTo>
                    <a:pt x="2741709" y="668787"/>
                  </a:lnTo>
                  <a:cubicBezTo>
                    <a:pt x="2741709" y="683163"/>
                    <a:pt x="2730055" y="694817"/>
                    <a:pt x="2715679" y="694817"/>
                  </a:cubicBezTo>
                  <a:lnTo>
                    <a:pt x="26030" y="694817"/>
                  </a:lnTo>
                  <a:cubicBezTo>
                    <a:pt x="19126" y="694817"/>
                    <a:pt x="12505" y="692075"/>
                    <a:pt x="7624" y="687193"/>
                  </a:cubicBezTo>
                  <a:cubicBezTo>
                    <a:pt x="2742" y="682312"/>
                    <a:pt x="0" y="675691"/>
                    <a:pt x="0" y="668787"/>
                  </a:cubicBezTo>
                  <a:lnTo>
                    <a:pt x="0" y="26030"/>
                  </a:lnTo>
                  <a:cubicBezTo>
                    <a:pt x="0" y="11654"/>
                    <a:pt x="11654" y="0"/>
                    <a:pt x="26030" y="0"/>
                  </a:cubicBezTo>
                  <a:close/>
                </a:path>
              </a:pathLst>
            </a:custGeom>
            <a:gradFill rotWithShape="1">
              <a:gsLst>
                <a:gs pos="0">
                  <a:srgbClr val="0C4A5B">
                    <a:alpha val="100000"/>
                  </a:srgbClr>
                </a:gs>
                <a:gs pos="100000">
                  <a:schemeClr val="bg1"/>
                </a:gs>
              </a:gsLst>
              <a:lin ang="2700000"/>
            </a:gradFill>
          </p:spPr>
          <p:txBody>
            <a:bodyPr/>
            <a:lstStyle/>
            <a:p>
              <a:endParaRPr lang="en-US" dirty="0"/>
            </a:p>
          </p:txBody>
        </p:sp>
        <p:sp>
          <p:nvSpPr>
            <p:cNvPr id="11" name="TextBox 11">
              <a:extLst>
                <a:ext uri="{FF2B5EF4-FFF2-40B4-BE49-F238E27FC236}">
                  <a16:creationId xmlns:a16="http://schemas.microsoft.com/office/drawing/2014/main" id="{675792D5-E295-D787-56C4-C80EFC05761D}"/>
                </a:ext>
              </a:extLst>
            </p:cNvPr>
            <p:cNvSpPr txBox="1"/>
            <p:nvPr/>
          </p:nvSpPr>
          <p:spPr>
            <a:xfrm>
              <a:off x="0" y="19050"/>
              <a:ext cx="2741709" cy="675767"/>
            </a:xfrm>
            <a:prstGeom prst="rect">
              <a:avLst/>
            </a:prstGeom>
          </p:spPr>
          <p:txBody>
            <a:bodyPr lIns="50800" tIns="50800" rIns="50800" bIns="50800" rtlCol="0" anchor="ctr"/>
            <a:lstStyle/>
            <a:p>
              <a:pPr algn="l">
                <a:lnSpc>
                  <a:spcPts val="1387"/>
                </a:lnSpc>
              </a:pPr>
              <a:endParaRPr/>
            </a:p>
          </p:txBody>
        </p:sp>
      </p:grpSp>
      <p:sp>
        <p:nvSpPr>
          <p:cNvPr id="24" name="TextBox 24">
            <a:extLst>
              <a:ext uri="{FF2B5EF4-FFF2-40B4-BE49-F238E27FC236}">
                <a16:creationId xmlns:a16="http://schemas.microsoft.com/office/drawing/2014/main" id="{960046CC-9B82-8E48-27C7-A93F821F2D5C}"/>
              </a:ext>
            </a:extLst>
          </p:cNvPr>
          <p:cNvSpPr txBox="1"/>
          <p:nvPr/>
        </p:nvSpPr>
        <p:spPr>
          <a:xfrm>
            <a:off x="1214967" y="1077717"/>
            <a:ext cx="16082433" cy="654025"/>
          </a:xfrm>
          <a:prstGeom prst="rect">
            <a:avLst/>
          </a:prstGeom>
        </p:spPr>
        <p:txBody>
          <a:bodyPr wrap="square" lIns="0" tIns="0" rIns="0" bIns="0" rtlCol="0" anchor="t">
            <a:spAutoFit/>
          </a:bodyPr>
          <a:lstStyle/>
          <a:p>
            <a:pPr algn="l">
              <a:lnSpc>
                <a:spcPts val="5092"/>
              </a:lnSpc>
            </a:pPr>
            <a:r>
              <a:rPr lang="en-US" sz="4896" b="1" spc="-205" dirty="0">
                <a:solidFill>
                  <a:srgbClr val="FFFFFF"/>
                </a:solidFill>
                <a:latin typeface="Arial Bold"/>
                <a:ea typeface="Arial Bold"/>
                <a:cs typeface="Arial Bold"/>
                <a:sym typeface="Arial Bold"/>
              </a:rPr>
              <a:t>Reconciliation</a:t>
            </a:r>
          </a:p>
        </p:txBody>
      </p:sp>
      <p:sp>
        <p:nvSpPr>
          <p:cNvPr id="4" name="Freeform 2">
            <a:extLst>
              <a:ext uri="{FF2B5EF4-FFF2-40B4-BE49-F238E27FC236}">
                <a16:creationId xmlns:a16="http://schemas.microsoft.com/office/drawing/2014/main" id="{50962C43-7EBC-0DF0-BD88-E74E92BC4C89}"/>
              </a:ext>
            </a:extLst>
          </p:cNvPr>
          <p:cNvSpPr/>
          <p:nvPr/>
        </p:nvSpPr>
        <p:spPr>
          <a:xfrm>
            <a:off x="414861" y="1135101"/>
            <a:ext cx="499539" cy="503199"/>
          </a:xfrm>
          <a:custGeom>
            <a:avLst/>
            <a:gdLst/>
            <a:ahLst/>
            <a:cxnLst/>
            <a:rect l="l" t="t" r="r" b="b"/>
            <a:pathLst>
              <a:path w="499539" h="503199">
                <a:moveTo>
                  <a:pt x="0" y="0"/>
                </a:moveTo>
                <a:lnTo>
                  <a:pt x="499540" y="0"/>
                </a:lnTo>
                <a:lnTo>
                  <a:pt x="499540" y="503199"/>
                </a:lnTo>
                <a:lnTo>
                  <a:pt x="0" y="50319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pic>
        <p:nvPicPr>
          <p:cNvPr id="5" name="Picture 4">
            <a:extLst>
              <a:ext uri="{FF2B5EF4-FFF2-40B4-BE49-F238E27FC236}">
                <a16:creationId xmlns:a16="http://schemas.microsoft.com/office/drawing/2014/main" id="{A939FD7E-6DF6-23A0-40E2-C8E70B1CDDD3}"/>
              </a:ext>
            </a:extLst>
          </p:cNvPr>
          <p:cNvPicPr>
            <a:picLocks noChangeAspect="1"/>
          </p:cNvPicPr>
          <p:nvPr/>
        </p:nvPicPr>
        <p:blipFill>
          <a:blip r:embed="rId4"/>
          <a:stretch>
            <a:fillRect/>
          </a:stretch>
        </p:blipFill>
        <p:spPr>
          <a:xfrm>
            <a:off x="13639800" y="654234"/>
            <a:ext cx="3534478" cy="1262664"/>
          </a:xfrm>
          <a:prstGeom prst="rect">
            <a:avLst/>
          </a:prstGeom>
        </p:spPr>
      </p:pic>
      <p:pic>
        <p:nvPicPr>
          <p:cNvPr id="3" name="Picture 2">
            <a:extLst>
              <a:ext uri="{FF2B5EF4-FFF2-40B4-BE49-F238E27FC236}">
                <a16:creationId xmlns:a16="http://schemas.microsoft.com/office/drawing/2014/main" id="{90812B60-BCBE-7CD4-6B92-45D92D9EB82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963400" y="2776049"/>
            <a:ext cx="4424342" cy="1855552"/>
          </a:xfrm>
          <a:prstGeom prst="rect">
            <a:avLst/>
          </a:prstGeom>
        </p:spPr>
      </p:pic>
      <p:pic>
        <p:nvPicPr>
          <p:cNvPr id="7" name="Picture 6">
            <a:extLst>
              <a:ext uri="{FF2B5EF4-FFF2-40B4-BE49-F238E27FC236}">
                <a16:creationId xmlns:a16="http://schemas.microsoft.com/office/drawing/2014/main" id="{00027ADA-09CC-0C53-968A-5C9003B0C57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44025" y="4991100"/>
            <a:ext cx="5342975" cy="4343400"/>
          </a:xfrm>
          <a:prstGeom prst="rect">
            <a:avLst/>
          </a:prstGeom>
        </p:spPr>
      </p:pic>
      <p:sp>
        <p:nvSpPr>
          <p:cNvPr id="2" name="TextBox 1">
            <a:extLst>
              <a:ext uri="{FF2B5EF4-FFF2-40B4-BE49-F238E27FC236}">
                <a16:creationId xmlns:a16="http://schemas.microsoft.com/office/drawing/2014/main" id="{D184F6C8-8FEC-EE88-D84E-839449F33513}"/>
              </a:ext>
            </a:extLst>
          </p:cNvPr>
          <p:cNvSpPr txBox="1"/>
          <p:nvPr/>
        </p:nvSpPr>
        <p:spPr>
          <a:xfrm>
            <a:off x="685799" y="3271028"/>
            <a:ext cx="9601201" cy="1200329"/>
          </a:xfrm>
          <a:prstGeom prst="rect">
            <a:avLst/>
          </a:prstGeom>
          <a:noFill/>
        </p:spPr>
        <p:txBody>
          <a:bodyPr wrap="square" rtlCol="1">
            <a:spAutoFit/>
          </a:bodyPr>
          <a:lstStyle/>
          <a:p>
            <a:r>
              <a:rPr lang="en-US" sz="2400" b="1" dirty="0"/>
              <a:t>After we finish our reconciliation, we go back To AR module and we will find that the status of the transaction has been changed from remitted to Cleared, and that indicates that the reconciliation has been successful</a:t>
            </a:r>
            <a:endParaRPr lang="ar-EG" sz="2400" b="1" dirty="0"/>
          </a:p>
        </p:txBody>
      </p:sp>
      <p:sp>
        <p:nvSpPr>
          <p:cNvPr id="6" name="Arrow: Right 5">
            <a:extLst>
              <a:ext uri="{FF2B5EF4-FFF2-40B4-BE49-F238E27FC236}">
                <a16:creationId xmlns:a16="http://schemas.microsoft.com/office/drawing/2014/main" id="{6B0906EE-D447-4C78-73F0-68D0C0CA050C}"/>
              </a:ext>
            </a:extLst>
          </p:cNvPr>
          <p:cNvSpPr/>
          <p:nvPr/>
        </p:nvSpPr>
        <p:spPr>
          <a:xfrm>
            <a:off x="10559796" y="3461509"/>
            <a:ext cx="978408" cy="48463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8" name="TextBox 7">
            <a:extLst>
              <a:ext uri="{FF2B5EF4-FFF2-40B4-BE49-F238E27FC236}">
                <a16:creationId xmlns:a16="http://schemas.microsoft.com/office/drawing/2014/main" id="{74F4242C-A4B7-3098-5B8E-A32766679761}"/>
              </a:ext>
            </a:extLst>
          </p:cNvPr>
          <p:cNvSpPr txBox="1"/>
          <p:nvPr/>
        </p:nvSpPr>
        <p:spPr>
          <a:xfrm>
            <a:off x="685799" y="6286500"/>
            <a:ext cx="3055959" cy="954107"/>
          </a:xfrm>
          <a:prstGeom prst="rect">
            <a:avLst/>
          </a:prstGeom>
          <a:noFill/>
        </p:spPr>
        <p:txBody>
          <a:bodyPr wrap="square" rtlCol="1">
            <a:spAutoFit/>
          </a:bodyPr>
          <a:lstStyle/>
          <a:p>
            <a:r>
              <a:rPr lang="en-US" sz="2800" b="1" dirty="0"/>
              <a:t>Then finally we do create accounting</a:t>
            </a:r>
            <a:endParaRPr lang="ar-EG" sz="2800" b="1" dirty="0"/>
          </a:p>
        </p:txBody>
      </p:sp>
      <p:pic>
        <p:nvPicPr>
          <p:cNvPr id="12" name="Picture 11">
            <a:extLst>
              <a:ext uri="{FF2B5EF4-FFF2-40B4-BE49-F238E27FC236}">
                <a16:creationId xmlns:a16="http://schemas.microsoft.com/office/drawing/2014/main" id="{89B5EB37-2DC7-316F-DB98-DD8E8D07AE8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963400" y="5881285"/>
            <a:ext cx="4424342" cy="3327997"/>
          </a:xfrm>
          <a:prstGeom prst="rect">
            <a:avLst/>
          </a:prstGeom>
        </p:spPr>
      </p:pic>
      <p:sp>
        <p:nvSpPr>
          <p:cNvPr id="13" name="Arrow: Right 12">
            <a:extLst>
              <a:ext uri="{FF2B5EF4-FFF2-40B4-BE49-F238E27FC236}">
                <a16:creationId xmlns:a16="http://schemas.microsoft.com/office/drawing/2014/main" id="{89C1FF2D-A24C-A5D1-53B2-C2F07E21B7DB}"/>
              </a:ext>
            </a:extLst>
          </p:cNvPr>
          <p:cNvSpPr/>
          <p:nvPr/>
        </p:nvSpPr>
        <p:spPr>
          <a:xfrm>
            <a:off x="3673517" y="6528986"/>
            <a:ext cx="978408" cy="48463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14" name="Arrow: Right 13">
            <a:extLst>
              <a:ext uri="{FF2B5EF4-FFF2-40B4-BE49-F238E27FC236}">
                <a16:creationId xmlns:a16="http://schemas.microsoft.com/office/drawing/2014/main" id="{BA201A26-5E0C-56B5-E660-341B724F4F1C}"/>
              </a:ext>
            </a:extLst>
          </p:cNvPr>
          <p:cNvSpPr/>
          <p:nvPr/>
        </p:nvSpPr>
        <p:spPr>
          <a:xfrm>
            <a:off x="10553700" y="6771302"/>
            <a:ext cx="978408" cy="48463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a:p>
        </p:txBody>
      </p:sp>
    </p:spTree>
    <p:extLst>
      <p:ext uri="{BB962C8B-B14F-4D97-AF65-F5344CB8AC3E}">
        <p14:creationId xmlns:p14="http://schemas.microsoft.com/office/powerpoint/2010/main" val="2411377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67E359-C245-6537-16ED-A9E2F05A7FD4}"/>
            </a:ext>
          </a:extLst>
        </p:cNvPr>
        <p:cNvGrpSpPr/>
        <p:nvPr/>
      </p:nvGrpSpPr>
      <p:grpSpPr>
        <a:xfrm>
          <a:off x="0" y="0"/>
          <a:ext cx="0" cy="0"/>
          <a:chOff x="0" y="0"/>
          <a:chExt cx="0" cy="0"/>
        </a:xfrm>
      </p:grpSpPr>
      <p:grpSp>
        <p:nvGrpSpPr>
          <p:cNvPr id="9" name="Group 9">
            <a:extLst>
              <a:ext uri="{FF2B5EF4-FFF2-40B4-BE49-F238E27FC236}">
                <a16:creationId xmlns:a16="http://schemas.microsoft.com/office/drawing/2014/main" id="{A56D1AB8-DD12-1910-8651-894888554795}"/>
              </a:ext>
            </a:extLst>
          </p:cNvPr>
          <p:cNvGrpSpPr/>
          <p:nvPr/>
        </p:nvGrpSpPr>
        <p:grpSpPr>
          <a:xfrm>
            <a:off x="685799" y="495300"/>
            <a:ext cx="17068801" cy="2638134"/>
            <a:chOff x="0" y="0"/>
            <a:chExt cx="2741709" cy="694817"/>
          </a:xfrm>
        </p:grpSpPr>
        <p:sp>
          <p:nvSpPr>
            <p:cNvPr id="10" name="Freeform 10">
              <a:extLst>
                <a:ext uri="{FF2B5EF4-FFF2-40B4-BE49-F238E27FC236}">
                  <a16:creationId xmlns:a16="http://schemas.microsoft.com/office/drawing/2014/main" id="{D80183F9-986D-F802-F215-46D8D0E2D1D9}"/>
                </a:ext>
              </a:extLst>
            </p:cNvPr>
            <p:cNvSpPr/>
            <p:nvPr/>
          </p:nvSpPr>
          <p:spPr>
            <a:xfrm>
              <a:off x="0" y="0"/>
              <a:ext cx="2741709" cy="694817"/>
            </a:xfrm>
            <a:custGeom>
              <a:avLst/>
              <a:gdLst/>
              <a:ahLst/>
              <a:cxnLst/>
              <a:rect l="l" t="t" r="r" b="b"/>
              <a:pathLst>
                <a:path w="2741709" h="694817">
                  <a:moveTo>
                    <a:pt x="26030" y="0"/>
                  </a:moveTo>
                  <a:lnTo>
                    <a:pt x="2715679" y="0"/>
                  </a:lnTo>
                  <a:cubicBezTo>
                    <a:pt x="2722583" y="0"/>
                    <a:pt x="2729204" y="2742"/>
                    <a:pt x="2734085" y="7624"/>
                  </a:cubicBezTo>
                  <a:cubicBezTo>
                    <a:pt x="2738967" y="12505"/>
                    <a:pt x="2741709" y="19126"/>
                    <a:pt x="2741709" y="26030"/>
                  </a:cubicBezTo>
                  <a:lnTo>
                    <a:pt x="2741709" y="668787"/>
                  </a:lnTo>
                  <a:cubicBezTo>
                    <a:pt x="2741709" y="683163"/>
                    <a:pt x="2730055" y="694817"/>
                    <a:pt x="2715679" y="694817"/>
                  </a:cubicBezTo>
                  <a:lnTo>
                    <a:pt x="26030" y="694817"/>
                  </a:lnTo>
                  <a:cubicBezTo>
                    <a:pt x="19126" y="694817"/>
                    <a:pt x="12505" y="692075"/>
                    <a:pt x="7624" y="687193"/>
                  </a:cubicBezTo>
                  <a:cubicBezTo>
                    <a:pt x="2742" y="682312"/>
                    <a:pt x="0" y="675691"/>
                    <a:pt x="0" y="668787"/>
                  </a:cubicBezTo>
                  <a:lnTo>
                    <a:pt x="0" y="26030"/>
                  </a:lnTo>
                  <a:cubicBezTo>
                    <a:pt x="0" y="11654"/>
                    <a:pt x="11654" y="0"/>
                    <a:pt x="26030" y="0"/>
                  </a:cubicBezTo>
                  <a:close/>
                </a:path>
              </a:pathLst>
            </a:custGeom>
            <a:gradFill rotWithShape="1">
              <a:gsLst>
                <a:gs pos="0">
                  <a:srgbClr val="0C4A5B">
                    <a:alpha val="100000"/>
                  </a:srgbClr>
                </a:gs>
                <a:gs pos="100000">
                  <a:schemeClr val="bg1"/>
                </a:gs>
              </a:gsLst>
              <a:lin ang="2700000"/>
            </a:gradFill>
          </p:spPr>
          <p:txBody>
            <a:bodyPr/>
            <a:lstStyle/>
            <a:p>
              <a:endParaRPr lang="en-US" dirty="0"/>
            </a:p>
          </p:txBody>
        </p:sp>
        <p:sp>
          <p:nvSpPr>
            <p:cNvPr id="11" name="TextBox 11">
              <a:extLst>
                <a:ext uri="{FF2B5EF4-FFF2-40B4-BE49-F238E27FC236}">
                  <a16:creationId xmlns:a16="http://schemas.microsoft.com/office/drawing/2014/main" id="{AD337D56-B80D-34CE-E2FD-4F8E1476391F}"/>
                </a:ext>
              </a:extLst>
            </p:cNvPr>
            <p:cNvSpPr txBox="1"/>
            <p:nvPr/>
          </p:nvSpPr>
          <p:spPr>
            <a:xfrm>
              <a:off x="0" y="19050"/>
              <a:ext cx="2741709" cy="675767"/>
            </a:xfrm>
            <a:prstGeom prst="rect">
              <a:avLst/>
            </a:prstGeom>
          </p:spPr>
          <p:txBody>
            <a:bodyPr lIns="50800" tIns="50800" rIns="50800" bIns="50800" rtlCol="0" anchor="ctr"/>
            <a:lstStyle/>
            <a:p>
              <a:pPr algn="l">
                <a:lnSpc>
                  <a:spcPts val="1387"/>
                </a:lnSpc>
              </a:pPr>
              <a:endParaRPr/>
            </a:p>
          </p:txBody>
        </p:sp>
      </p:grpSp>
      <p:sp>
        <p:nvSpPr>
          <p:cNvPr id="24" name="TextBox 24">
            <a:extLst>
              <a:ext uri="{FF2B5EF4-FFF2-40B4-BE49-F238E27FC236}">
                <a16:creationId xmlns:a16="http://schemas.microsoft.com/office/drawing/2014/main" id="{EA5C19E9-BF21-9886-F7C4-6A1933767F29}"/>
              </a:ext>
            </a:extLst>
          </p:cNvPr>
          <p:cNvSpPr txBox="1"/>
          <p:nvPr/>
        </p:nvSpPr>
        <p:spPr>
          <a:xfrm>
            <a:off x="1214967" y="1077717"/>
            <a:ext cx="16082433" cy="654025"/>
          </a:xfrm>
          <a:prstGeom prst="rect">
            <a:avLst/>
          </a:prstGeom>
        </p:spPr>
        <p:txBody>
          <a:bodyPr wrap="square" lIns="0" tIns="0" rIns="0" bIns="0" rtlCol="0" anchor="t">
            <a:spAutoFit/>
          </a:bodyPr>
          <a:lstStyle/>
          <a:p>
            <a:pPr algn="l">
              <a:lnSpc>
                <a:spcPts val="5092"/>
              </a:lnSpc>
            </a:pPr>
            <a:r>
              <a:rPr lang="en-US" sz="4896" b="1" spc="-205" dirty="0">
                <a:solidFill>
                  <a:srgbClr val="FFFFFF"/>
                </a:solidFill>
                <a:latin typeface="Arial Bold"/>
                <a:ea typeface="Arial Bold"/>
                <a:cs typeface="Arial Bold"/>
                <a:sym typeface="Arial Bold"/>
              </a:rPr>
              <a:t>Coding</a:t>
            </a:r>
          </a:p>
        </p:txBody>
      </p:sp>
      <p:sp>
        <p:nvSpPr>
          <p:cNvPr id="4" name="Freeform 2">
            <a:extLst>
              <a:ext uri="{FF2B5EF4-FFF2-40B4-BE49-F238E27FC236}">
                <a16:creationId xmlns:a16="http://schemas.microsoft.com/office/drawing/2014/main" id="{01C32C99-7401-A473-B120-BB9BD78821CB}"/>
              </a:ext>
            </a:extLst>
          </p:cNvPr>
          <p:cNvSpPr/>
          <p:nvPr/>
        </p:nvSpPr>
        <p:spPr>
          <a:xfrm>
            <a:off x="414861" y="1135101"/>
            <a:ext cx="499539" cy="503199"/>
          </a:xfrm>
          <a:custGeom>
            <a:avLst/>
            <a:gdLst/>
            <a:ahLst/>
            <a:cxnLst/>
            <a:rect l="l" t="t" r="r" b="b"/>
            <a:pathLst>
              <a:path w="499539" h="503199">
                <a:moveTo>
                  <a:pt x="0" y="0"/>
                </a:moveTo>
                <a:lnTo>
                  <a:pt x="499540" y="0"/>
                </a:lnTo>
                <a:lnTo>
                  <a:pt x="499540" y="503199"/>
                </a:lnTo>
                <a:lnTo>
                  <a:pt x="0" y="50319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pic>
        <p:nvPicPr>
          <p:cNvPr id="5" name="Picture 4">
            <a:extLst>
              <a:ext uri="{FF2B5EF4-FFF2-40B4-BE49-F238E27FC236}">
                <a16:creationId xmlns:a16="http://schemas.microsoft.com/office/drawing/2014/main" id="{F19303E6-2EEB-4E23-A66B-B9FF2EB4AC9E}"/>
              </a:ext>
            </a:extLst>
          </p:cNvPr>
          <p:cNvPicPr>
            <a:picLocks noChangeAspect="1"/>
          </p:cNvPicPr>
          <p:nvPr/>
        </p:nvPicPr>
        <p:blipFill>
          <a:blip r:embed="rId4"/>
          <a:stretch>
            <a:fillRect/>
          </a:stretch>
        </p:blipFill>
        <p:spPr>
          <a:xfrm>
            <a:off x="13639800" y="654234"/>
            <a:ext cx="3534478" cy="1262664"/>
          </a:xfrm>
          <a:prstGeom prst="rect">
            <a:avLst/>
          </a:prstGeom>
        </p:spPr>
      </p:pic>
      <p:pic>
        <p:nvPicPr>
          <p:cNvPr id="7" name="Picture 6">
            <a:extLst>
              <a:ext uri="{FF2B5EF4-FFF2-40B4-BE49-F238E27FC236}">
                <a16:creationId xmlns:a16="http://schemas.microsoft.com/office/drawing/2014/main" id="{B9C9F95F-8472-E8B2-EFC5-56060A1B9B0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76145" y="3709730"/>
            <a:ext cx="7576549" cy="5609082"/>
          </a:xfrm>
          <a:prstGeom prst="rect">
            <a:avLst/>
          </a:prstGeom>
          <a:ln>
            <a:solidFill>
              <a:srgbClr val="4472C4"/>
            </a:solidFill>
          </a:ln>
        </p:spPr>
      </p:pic>
      <p:sp>
        <p:nvSpPr>
          <p:cNvPr id="2" name="TextBox 1">
            <a:extLst>
              <a:ext uri="{FF2B5EF4-FFF2-40B4-BE49-F238E27FC236}">
                <a16:creationId xmlns:a16="http://schemas.microsoft.com/office/drawing/2014/main" id="{59FAC04F-06B9-9171-3889-5911B89A7DE8}"/>
              </a:ext>
            </a:extLst>
          </p:cNvPr>
          <p:cNvSpPr txBox="1"/>
          <p:nvPr/>
        </p:nvSpPr>
        <p:spPr>
          <a:xfrm>
            <a:off x="685798" y="3380244"/>
            <a:ext cx="6096001" cy="2246769"/>
          </a:xfrm>
          <a:prstGeom prst="rect">
            <a:avLst/>
          </a:prstGeom>
          <a:solidFill>
            <a:schemeClr val="accent3">
              <a:lumMod val="20000"/>
              <a:lumOff val="80000"/>
            </a:schemeClr>
          </a:solidFill>
        </p:spPr>
        <p:txBody>
          <a:bodyPr wrap="square" lIns="91440" tIns="45720" rIns="91440" bIns="45720" rtlCol="1" anchor="t">
            <a:spAutoFit/>
          </a:bodyPr>
          <a:lstStyle/>
          <a:p>
            <a:r>
              <a:rPr lang="en-US" sz="2800" b="1" dirty="0"/>
              <a:t>Now we do transaction coding which is important because it will give a code number to different transaction types and link them to the account which we want the transactions to affect </a:t>
            </a:r>
            <a:endParaRPr lang="ar-EG" sz="2800" b="1" dirty="0"/>
          </a:p>
        </p:txBody>
      </p:sp>
      <p:sp>
        <p:nvSpPr>
          <p:cNvPr id="6" name="TextBox 5">
            <a:extLst>
              <a:ext uri="{FF2B5EF4-FFF2-40B4-BE49-F238E27FC236}">
                <a16:creationId xmlns:a16="http://schemas.microsoft.com/office/drawing/2014/main" id="{F9D5B676-26D8-CBC0-DEA3-0656E10C09D3}"/>
              </a:ext>
            </a:extLst>
          </p:cNvPr>
          <p:cNvSpPr txBox="1"/>
          <p:nvPr/>
        </p:nvSpPr>
        <p:spPr>
          <a:xfrm>
            <a:off x="1155879" y="6515100"/>
            <a:ext cx="5029200" cy="1384995"/>
          </a:xfrm>
          <a:prstGeom prst="rect">
            <a:avLst/>
          </a:prstGeom>
          <a:solidFill>
            <a:schemeClr val="accent3">
              <a:lumMod val="20000"/>
              <a:lumOff val="80000"/>
            </a:schemeClr>
          </a:solidFill>
        </p:spPr>
        <p:txBody>
          <a:bodyPr wrap="square" rtlCol="1">
            <a:spAutoFit/>
          </a:bodyPr>
          <a:lstStyle/>
          <a:p>
            <a:r>
              <a:rPr lang="en-US" sz="2800" b="1" dirty="0"/>
              <a:t>And it is very helpful to accountants to use the codes to make their workflow easier</a:t>
            </a:r>
            <a:endParaRPr lang="ar-EG" sz="2800" b="1" dirty="0"/>
          </a:p>
        </p:txBody>
      </p:sp>
      <p:sp>
        <p:nvSpPr>
          <p:cNvPr id="8" name="Rectangle: Rounded Corners 7">
            <a:extLst>
              <a:ext uri="{FF2B5EF4-FFF2-40B4-BE49-F238E27FC236}">
                <a16:creationId xmlns:a16="http://schemas.microsoft.com/office/drawing/2014/main" id="{617B641E-5810-BF38-21B7-DC1D446412B7}"/>
              </a:ext>
            </a:extLst>
          </p:cNvPr>
          <p:cNvSpPr/>
          <p:nvPr/>
        </p:nvSpPr>
        <p:spPr>
          <a:xfrm>
            <a:off x="9256182" y="7112246"/>
            <a:ext cx="6441017" cy="618833"/>
          </a:xfrm>
          <a:prstGeom prst="round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12" name="Arrow: Right 11">
            <a:extLst>
              <a:ext uri="{FF2B5EF4-FFF2-40B4-BE49-F238E27FC236}">
                <a16:creationId xmlns:a16="http://schemas.microsoft.com/office/drawing/2014/main" id="{1A3AD32A-5810-76E3-BC00-AD8E82C085C7}"/>
              </a:ext>
            </a:extLst>
          </p:cNvPr>
          <p:cNvSpPr/>
          <p:nvPr/>
        </p:nvSpPr>
        <p:spPr>
          <a:xfrm>
            <a:off x="6347880" y="6886866"/>
            <a:ext cx="978408" cy="48463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a:p>
        </p:txBody>
      </p:sp>
    </p:spTree>
    <p:extLst>
      <p:ext uri="{BB962C8B-B14F-4D97-AF65-F5344CB8AC3E}">
        <p14:creationId xmlns:p14="http://schemas.microsoft.com/office/powerpoint/2010/main" val="130459368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D97C8A-0D0B-BB9A-3793-787B40CFCA92}"/>
            </a:ext>
          </a:extLst>
        </p:cNvPr>
        <p:cNvGrpSpPr/>
        <p:nvPr/>
      </p:nvGrpSpPr>
      <p:grpSpPr>
        <a:xfrm>
          <a:off x="0" y="0"/>
          <a:ext cx="0" cy="0"/>
          <a:chOff x="0" y="0"/>
          <a:chExt cx="0" cy="0"/>
        </a:xfrm>
      </p:grpSpPr>
      <p:grpSp>
        <p:nvGrpSpPr>
          <p:cNvPr id="9" name="Group 9">
            <a:extLst>
              <a:ext uri="{FF2B5EF4-FFF2-40B4-BE49-F238E27FC236}">
                <a16:creationId xmlns:a16="http://schemas.microsoft.com/office/drawing/2014/main" id="{23368849-9DF3-173A-9DF3-002FB2CE24F6}"/>
              </a:ext>
            </a:extLst>
          </p:cNvPr>
          <p:cNvGrpSpPr/>
          <p:nvPr/>
        </p:nvGrpSpPr>
        <p:grpSpPr>
          <a:xfrm>
            <a:off x="685799" y="495300"/>
            <a:ext cx="17068801" cy="2638134"/>
            <a:chOff x="0" y="0"/>
            <a:chExt cx="2741709" cy="694817"/>
          </a:xfrm>
        </p:grpSpPr>
        <p:sp>
          <p:nvSpPr>
            <p:cNvPr id="10" name="Freeform 10">
              <a:extLst>
                <a:ext uri="{FF2B5EF4-FFF2-40B4-BE49-F238E27FC236}">
                  <a16:creationId xmlns:a16="http://schemas.microsoft.com/office/drawing/2014/main" id="{3ED3F190-B579-C06C-F5F4-9F44B618A52A}"/>
                </a:ext>
              </a:extLst>
            </p:cNvPr>
            <p:cNvSpPr/>
            <p:nvPr/>
          </p:nvSpPr>
          <p:spPr>
            <a:xfrm>
              <a:off x="0" y="0"/>
              <a:ext cx="2741709" cy="694817"/>
            </a:xfrm>
            <a:custGeom>
              <a:avLst/>
              <a:gdLst/>
              <a:ahLst/>
              <a:cxnLst/>
              <a:rect l="l" t="t" r="r" b="b"/>
              <a:pathLst>
                <a:path w="2741709" h="694817">
                  <a:moveTo>
                    <a:pt x="26030" y="0"/>
                  </a:moveTo>
                  <a:lnTo>
                    <a:pt x="2715679" y="0"/>
                  </a:lnTo>
                  <a:cubicBezTo>
                    <a:pt x="2722583" y="0"/>
                    <a:pt x="2729204" y="2742"/>
                    <a:pt x="2734085" y="7624"/>
                  </a:cubicBezTo>
                  <a:cubicBezTo>
                    <a:pt x="2738967" y="12505"/>
                    <a:pt x="2741709" y="19126"/>
                    <a:pt x="2741709" y="26030"/>
                  </a:cubicBezTo>
                  <a:lnTo>
                    <a:pt x="2741709" y="668787"/>
                  </a:lnTo>
                  <a:cubicBezTo>
                    <a:pt x="2741709" y="683163"/>
                    <a:pt x="2730055" y="694817"/>
                    <a:pt x="2715679" y="694817"/>
                  </a:cubicBezTo>
                  <a:lnTo>
                    <a:pt x="26030" y="694817"/>
                  </a:lnTo>
                  <a:cubicBezTo>
                    <a:pt x="19126" y="694817"/>
                    <a:pt x="12505" y="692075"/>
                    <a:pt x="7624" y="687193"/>
                  </a:cubicBezTo>
                  <a:cubicBezTo>
                    <a:pt x="2742" y="682312"/>
                    <a:pt x="0" y="675691"/>
                    <a:pt x="0" y="668787"/>
                  </a:cubicBezTo>
                  <a:lnTo>
                    <a:pt x="0" y="26030"/>
                  </a:lnTo>
                  <a:cubicBezTo>
                    <a:pt x="0" y="11654"/>
                    <a:pt x="11654" y="0"/>
                    <a:pt x="26030" y="0"/>
                  </a:cubicBezTo>
                  <a:close/>
                </a:path>
              </a:pathLst>
            </a:custGeom>
            <a:gradFill rotWithShape="1">
              <a:gsLst>
                <a:gs pos="0">
                  <a:srgbClr val="0C4A5B">
                    <a:alpha val="100000"/>
                  </a:srgbClr>
                </a:gs>
                <a:gs pos="100000">
                  <a:schemeClr val="bg1"/>
                </a:gs>
              </a:gsLst>
              <a:lin ang="2700000"/>
            </a:gradFill>
          </p:spPr>
          <p:txBody>
            <a:bodyPr/>
            <a:lstStyle/>
            <a:p>
              <a:endParaRPr lang="en-US" dirty="0"/>
            </a:p>
          </p:txBody>
        </p:sp>
        <p:sp>
          <p:nvSpPr>
            <p:cNvPr id="11" name="TextBox 11">
              <a:extLst>
                <a:ext uri="{FF2B5EF4-FFF2-40B4-BE49-F238E27FC236}">
                  <a16:creationId xmlns:a16="http://schemas.microsoft.com/office/drawing/2014/main" id="{1B2E10C3-50A9-97DC-3A1D-CEFC57CF90B5}"/>
                </a:ext>
              </a:extLst>
            </p:cNvPr>
            <p:cNvSpPr txBox="1"/>
            <p:nvPr/>
          </p:nvSpPr>
          <p:spPr>
            <a:xfrm>
              <a:off x="0" y="19050"/>
              <a:ext cx="2741709" cy="675767"/>
            </a:xfrm>
            <a:prstGeom prst="rect">
              <a:avLst/>
            </a:prstGeom>
          </p:spPr>
          <p:txBody>
            <a:bodyPr lIns="50800" tIns="50800" rIns="50800" bIns="50800" rtlCol="0" anchor="ctr"/>
            <a:lstStyle/>
            <a:p>
              <a:pPr algn="l">
                <a:lnSpc>
                  <a:spcPts val="1387"/>
                </a:lnSpc>
              </a:pPr>
              <a:endParaRPr/>
            </a:p>
          </p:txBody>
        </p:sp>
      </p:grpSp>
      <p:sp>
        <p:nvSpPr>
          <p:cNvPr id="24" name="TextBox 24">
            <a:extLst>
              <a:ext uri="{FF2B5EF4-FFF2-40B4-BE49-F238E27FC236}">
                <a16:creationId xmlns:a16="http://schemas.microsoft.com/office/drawing/2014/main" id="{D8C4BD15-97A4-CD34-78A0-A166AAACFBD3}"/>
              </a:ext>
            </a:extLst>
          </p:cNvPr>
          <p:cNvSpPr txBox="1"/>
          <p:nvPr/>
        </p:nvSpPr>
        <p:spPr>
          <a:xfrm>
            <a:off x="1214967" y="1077717"/>
            <a:ext cx="16082433" cy="654025"/>
          </a:xfrm>
          <a:prstGeom prst="rect">
            <a:avLst/>
          </a:prstGeom>
        </p:spPr>
        <p:txBody>
          <a:bodyPr wrap="square" lIns="0" tIns="0" rIns="0" bIns="0" rtlCol="0" anchor="t">
            <a:spAutoFit/>
          </a:bodyPr>
          <a:lstStyle/>
          <a:p>
            <a:pPr algn="l">
              <a:lnSpc>
                <a:spcPts val="5092"/>
              </a:lnSpc>
            </a:pPr>
            <a:r>
              <a:rPr lang="en-US" sz="4896" b="1" spc="-205" dirty="0">
                <a:solidFill>
                  <a:srgbClr val="FFFFFF"/>
                </a:solidFill>
                <a:latin typeface="Arial Bold"/>
                <a:ea typeface="Arial Bold"/>
                <a:cs typeface="Arial Bold"/>
                <a:sym typeface="Arial Bold"/>
              </a:rPr>
              <a:t>Coding</a:t>
            </a:r>
          </a:p>
        </p:txBody>
      </p:sp>
      <p:sp>
        <p:nvSpPr>
          <p:cNvPr id="4" name="Freeform 2">
            <a:extLst>
              <a:ext uri="{FF2B5EF4-FFF2-40B4-BE49-F238E27FC236}">
                <a16:creationId xmlns:a16="http://schemas.microsoft.com/office/drawing/2014/main" id="{3F08372F-8586-0F2A-94BF-9BE997E82B0B}"/>
              </a:ext>
            </a:extLst>
          </p:cNvPr>
          <p:cNvSpPr/>
          <p:nvPr/>
        </p:nvSpPr>
        <p:spPr>
          <a:xfrm>
            <a:off x="414861" y="1135101"/>
            <a:ext cx="499539" cy="503199"/>
          </a:xfrm>
          <a:custGeom>
            <a:avLst/>
            <a:gdLst/>
            <a:ahLst/>
            <a:cxnLst/>
            <a:rect l="l" t="t" r="r" b="b"/>
            <a:pathLst>
              <a:path w="499539" h="503199">
                <a:moveTo>
                  <a:pt x="0" y="0"/>
                </a:moveTo>
                <a:lnTo>
                  <a:pt x="499540" y="0"/>
                </a:lnTo>
                <a:lnTo>
                  <a:pt x="499540" y="503199"/>
                </a:lnTo>
                <a:lnTo>
                  <a:pt x="0" y="50319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pic>
        <p:nvPicPr>
          <p:cNvPr id="5" name="Picture 4">
            <a:extLst>
              <a:ext uri="{FF2B5EF4-FFF2-40B4-BE49-F238E27FC236}">
                <a16:creationId xmlns:a16="http://schemas.microsoft.com/office/drawing/2014/main" id="{8DAF2891-023E-9713-914B-BEB81301CE09}"/>
              </a:ext>
            </a:extLst>
          </p:cNvPr>
          <p:cNvPicPr>
            <a:picLocks noChangeAspect="1"/>
          </p:cNvPicPr>
          <p:nvPr/>
        </p:nvPicPr>
        <p:blipFill>
          <a:blip r:embed="rId4"/>
          <a:stretch>
            <a:fillRect/>
          </a:stretch>
        </p:blipFill>
        <p:spPr>
          <a:xfrm>
            <a:off x="13639800" y="654234"/>
            <a:ext cx="3534478" cy="1262664"/>
          </a:xfrm>
          <a:prstGeom prst="rect">
            <a:avLst/>
          </a:prstGeom>
        </p:spPr>
      </p:pic>
      <p:pic>
        <p:nvPicPr>
          <p:cNvPr id="7" name="Picture 6">
            <a:extLst>
              <a:ext uri="{FF2B5EF4-FFF2-40B4-BE49-F238E27FC236}">
                <a16:creationId xmlns:a16="http://schemas.microsoft.com/office/drawing/2014/main" id="{72681D3C-F10C-6AC6-39F2-FB4097C34DF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5374" y="1905653"/>
            <a:ext cx="13586702" cy="8160950"/>
          </a:xfrm>
          <a:prstGeom prst="rect">
            <a:avLst/>
          </a:prstGeom>
        </p:spPr>
      </p:pic>
      <p:pic>
        <p:nvPicPr>
          <p:cNvPr id="12" name="Picture 11">
            <a:extLst>
              <a:ext uri="{FF2B5EF4-FFF2-40B4-BE49-F238E27FC236}">
                <a16:creationId xmlns:a16="http://schemas.microsoft.com/office/drawing/2014/main" id="{77123BF2-1887-8DFE-441A-1475CDA8410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320074" y="6566407"/>
            <a:ext cx="7412656" cy="2187005"/>
          </a:xfrm>
          <a:prstGeom prst="rect">
            <a:avLst/>
          </a:prstGeom>
        </p:spPr>
      </p:pic>
      <p:sp>
        <p:nvSpPr>
          <p:cNvPr id="3" name="Callout: Right Arrow 2">
            <a:extLst>
              <a:ext uri="{FF2B5EF4-FFF2-40B4-BE49-F238E27FC236}">
                <a16:creationId xmlns:a16="http://schemas.microsoft.com/office/drawing/2014/main" id="{69ED71F7-A559-9555-7982-75A16EDCDB55}"/>
              </a:ext>
            </a:extLst>
          </p:cNvPr>
          <p:cNvSpPr/>
          <p:nvPr/>
        </p:nvSpPr>
        <p:spPr>
          <a:xfrm>
            <a:off x="5490919" y="7079867"/>
            <a:ext cx="4364576" cy="2252684"/>
          </a:xfrm>
          <a:prstGeom prst="rightArrowCallou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baseline="0">
                <a:latin typeface="Calibri"/>
              </a:rPr>
              <a:t>We start by coding misc receipts and payment</a:t>
            </a:r>
            <a:r>
              <a:rPr lang="en-US" sz="2800">
                <a:latin typeface="Calibri"/>
                <a:ea typeface="Calibri"/>
                <a:cs typeface="Calibri"/>
              </a:rPr>
              <a:t>​</a:t>
            </a:r>
            <a:endParaRPr lang="en-US"/>
          </a:p>
        </p:txBody>
      </p:sp>
    </p:spTree>
    <p:extLst>
      <p:ext uri="{BB962C8B-B14F-4D97-AF65-F5344CB8AC3E}">
        <p14:creationId xmlns:p14="http://schemas.microsoft.com/office/powerpoint/2010/main" val="58177809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472B07-18FB-058A-D143-8061594E6887}"/>
            </a:ext>
          </a:extLst>
        </p:cNvPr>
        <p:cNvGrpSpPr/>
        <p:nvPr/>
      </p:nvGrpSpPr>
      <p:grpSpPr>
        <a:xfrm>
          <a:off x="0" y="0"/>
          <a:ext cx="0" cy="0"/>
          <a:chOff x="0" y="0"/>
          <a:chExt cx="0" cy="0"/>
        </a:xfrm>
      </p:grpSpPr>
      <p:grpSp>
        <p:nvGrpSpPr>
          <p:cNvPr id="9" name="Group 9">
            <a:extLst>
              <a:ext uri="{FF2B5EF4-FFF2-40B4-BE49-F238E27FC236}">
                <a16:creationId xmlns:a16="http://schemas.microsoft.com/office/drawing/2014/main" id="{23B03FE3-2259-27EE-A636-A6B1460C1A35}"/>
              </a:ext>
            </a:extLst>
          </p:cNvPr>
          <p:cNvGrpSpPr/>
          <p:nvPr/>
        </p:nvGrpSpPr>
        <p:grpSpPr>
          <a:xfrm>
            <a:off x="685799" y="495300"/>
            <a:ext cx="17068801" cy="2638134"/>
            <a:chOff x="0" y="0"/>
            <a:chExt cx="2741709" cy="694817"/>
          </a:xfrm>
        </p:grpSpPr>
        <p:sp>
          <p:nvSpPr>
            <p:cNvPr id="10" name="Freeform 10">
              <a:extLst>
                <a:ext uri="{FF2B5EF4-FFF2-40B4-BE49-F238E27FC236}">
                  <a16:creationId xmlns:a16="http://schemas.microsoft.com/office/drawing/2014/main" id="{C87928D5-1EF5-0018-DFB6-4AAC87F36E11}"/>
                </a:ext>
              </a:extLst>
            </p:cNvPr>
            <p:cNvSpPr/>
            <p:nvPr/>
          </p:nvSpPr>
          <p:spPr>
            <a:xfrm>
              <a:off x="0" y="0"/>
              <a:ext cx="2741709" cy="694817"/>
            </a:xfrm>
            <a:custGeom>
              <a:avLst/>
              <a:gdLst/>
              <a:ahLst/>
              <a:cxnLst/>
              <a:rect l="l" t="t" r="r" b="b"/>
              <a:pathLst>
                <a:path w="2741709" h="694817">
                  <a:moveTo>
                    <a:pt x="26030" y="0"/>
                  </a:moveTo>
                  <a:lnTo>
                    <a:pt x="2715679" y="0"/>
                  </a:lnTo>
                  <a:cubicBezTo>
                    <a:pt x="2722583" y="0"/>
                    <a:pt x="2729204" y="2742"/>
                    <a:pt x="2734085" y="7624"/>
                  </a:cubicBezTo>
                  <a:cubicBezTo>
                    <a:pt x="2738967" y="12505"/>
                    <a:pt x="2741709" y="19126"/>
                    <a:pt x="2741709" y="26030"/>
                  </a:cubicBezTo>
                  <a:lnTo>
                    <a:pt x="2741709" y="668787"/>
                  </a:lnTo>
                  <a:cubicBezTo>
                    <a:pt x="2741709" y="683163"/>
                    <a:pt x="2730055" y="694817"/>
                    <a:pt x="2715679" y="694817"/>
                  </a:cubicBezTo>
                  <a:lnTo>
                    <a:pt x="26030" y="694817"/>
                  </a:lnTo>
                  <a:cubicBezTo>
                    <a:pt x="19126" y="694817"/>
                    <a:pt x="12505" y="692075"/>
                    <a:pt x="7624" y="687193"/>
                  </a:cubicBezTo>
                  <a:cubicBezTo>
                    <a:pt x="2742" y="682312"/>
                    <a:pt x="0" y="675691"/>
                    <a:pt x="0" y="668787"/>
                  </a:cubicBezTo>
                  <a:lnTo>
                    <a:pt x="0" y="26030"/>
                  </a:lnTo>
                  <a:cubicBezTo>
                    <a:pt x="0" y="11654"/>
                    <a:pt x="11654" y="0"/>
                    <a:pt x="26030" y="0"/>
                  </a:cubicBezTo>
                  <a:close/>
                </a:path>
              </a:pathLst>
            </a:custGeom>
            <a:gradFill rotWithShape="1">
              <a:gsLst>
                <a:gs pos="0">
                  <a:srgbClr val="0C4A5B">
                    <a:alpha val="100000"/>
                  </a:srgbClr>
                </a:gs>
                <a:gs pos="100000">
                  <a:schemeClr val="bg1"/>
                </a:gs>
              </a:gsLst>
              <a:lin ang="2700000"/>
            </a:gradFill>
          </p:spPr>
          <p:txBody>
            <a:bodyPr/>
            <a:lstStyle/>
            <a:p>
              <a:endParaRPr lang="en-US" dirty="0"/>
            </a:p>
          </p:txBody>
        </p:sp>
        <p:sp>
          <p:nvSpPr>
            <p:cNvPr id="11" name="TextBox 11">
              <a:extLst>
                <a:ext uri="{FF2B5EF4-FFF2-40B4-BE49-F238E27FC236}">
                  <a16:creationId xmlns:a16="http://schemas.microsoft.com/office/drawing/2014/main" id="{F5217A35-4263-AAB5-E4A8-5FC58F18C935}"/>
                </a:ext>
              </a:extLst>
            </p:cNvPr>
            <p:cNvSpPr txBox="1"/>
            <p:nvPr/>
          </p:nvSpPr>
          <p:spPr>
            <a:xfrm>
              <a:off x="0" y="19050"/>
              <a:ext cx="2741709" cy="675767"/>
            </a:xfrm>
            <a:prstGeom prst="rect">
              <a:avLst/>
            </a:prstGeom>
          </p:spPr>
          <p:txBody>
            <a:bodyPr lIns="50800" tIns="50800" rIns="50800" bIns="50800" rtlCol="0" anchor="ctr"/>
            <a:lstStyle/>
            <a:p>
              <a:pPr algn="l">
                <a:lnSpc>
                  <a:spcPts val="1387"/>
                </a:lnSpc>
              </a:pPr>
              <a:endParaRPr/>
            </a:p>
          </p:txBody>
        </p:sp>
      </p:grpSp>
      <p:sp>
        <p:nvSpPr>
          <p:cNvPr id="24" name="TextBox 24">
            <a:extLst>
              <a:ext uri="{FF2B5EF4-FFF2-40B4-BE49-F238E27FC236}">
                <a16:creationId xmlns:a16="http://schemas.microsoft.com/office/drawing/2014/main" id="{286CA066-3868-8168-58CA-7B8B07F2FC07}"/>
              </a:ext>
            </a:extLst>
          </p:cNvPr>
          <p:cNvSpPr txBox="1"/>
          <p:nvPr/>
        </p:nvSpPr>
        <p:spPr>
          <a:xfrm>
            <a:off x="1214967" y="1077717"/>
            <a:ext cx="16082433" cy="654025"/>
          </a:xfrm>
          <a:prstGeom prst="rect">
            <a:avLst/>
          </a:prstGeom>
        </p:spPr>
        <p:txBody>
          <a:bodyPr wrap="square" lIns="0" tIns="0" rIns="0" bIns="0" rtlCol="0" anchor="t">
            <a:spAutoFit/>
          </a:bodyPr>
          <a:lstStyle/>
          <a:p>
            <a:pPr algn="l">
              <a:lnSpc>
                <a:spcPts val="5092"/>
              </a:lnSpc>
            </a:pPr>
            <a:r>
              <a:rPr lang="en-US" sz="4896" b="1" spc="-205" dirty="0">
                <a:solidFill>
                  <a:srgbClr val="FFFFFF"/>
                </a:solidFill>
                <a:latin typeface="Arial Bold"/>
                <a:ea typeface="Arial Bold"/>
                <a:cs typeface="Arial Bold"/>
                <a:sym typeface="Arial Bold"/>
              </a:rPr>
              <a:t>Coding</a:t>
            </a:r>
          </a:p>
        </p:txBody>
      </p:sp>
      <p:sp>
        <p:nvSpPr>
          <p:cNvPr id="4" name="Freeform 2">
            <a:extLst>
              <a:ext uri="{FF2B5EF4-FFF2-40B4-BE49-F238E27FC236}">
                <a16:creationId xmlns:a16="http://schemas.microsoft.com/office/drawing/2014/main" id="{0CE20611-2E78-FA64-CC0D-24BFC3318D3F}"/>
              </a:ext>
            </a:extLst>
          </p:cNvPr>
          <p:cNvSpPr/>
          <p:nvPr/>
        </p:nvSpPr>
        <p:spPr>
          <a:xfrm>
            <a:off x="414861" y="1135101"/>
            <a:ext cx="499539" cy="503199"/>
          </a:xfrm>
          <a:custGeom>
            <a:avLst/>
            <a:gdLst/>
            <a:ahLst/>
            <a:cxnLst/>
            <a:rect l="l" t="t" r="r" b="b"/>
            <a:pathLst>
              <a:path w="499539" h="503199">
                <a:moveTo>
                  <a:pt x="0" y="0"/>
                </a:moveTo>
                <a:lnTo>
                  <a:pt x="499540" y="0"/>
                </a:lnTo>
                <a:lnTo>
                  <a:pt x="499540" y="503199"/>
                </a:lnTo>
                <a:lnTo>
                  <a:pt x="0" y="50319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pic>
        <p:nvPicPr>
          <p:cNvPr id="5" name="Picture 4">
            <a:extLst>
              <a:ext uri="{FF2B5EF4-FFF2-40B4-BE49-F238E27FC236}">
                <a16:creationId xmlns:a16="http://schemas.microsoft.com/office/drawing/2014/main" id="{82351461-10BA-B707-0DEB-C8B48C08247F}"/>
              </a:ext>
            </a:extLst>
          </p:cNvPr>
          <p:cNvPicPr>
            <a:picLocks noChangeAspect="1"/>
          </p:cNvPicPr>
          <p:nvPr/>
        </p:nvPicPr>
        <p:blipFill>
          <a:blip r:embed="rId4"/>
          <a:stretch>
            <a:fillRect/>
          </a:stretch>
        </p:blipFill>
        <p:spPr>
          <a:xfrm>
            <a:off x="13639800" y="654234"/>
            <a:ext cx="3534478" cy="1262664"/>
          </a:xfrm>
          <a:prstGeom prst="rect">
            <a:avLst/>
          </a:prstGeom>
        </p:spPr>
      </p:pic>
      <p:pic>
        <p:nvPicPr>
          <p:cNvPr id="7" name="Picture 6">
            <a:extLst>
              <a:ext uri="{FF2B5EF4-FFF2-40B4-BE49-F238E27FC236}">
                <a16:creationId xmlns:a16="http://schemas.microsoft.com/office/drawing/2014/main" id="{49EF7160-4D9E-4F65-AA83-DC2BEADAF62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09229" y="2879913"/>
            <a:ext cx="7859805" cy="5357722"/>
          </a:xfrm>
          <a:prstGeom prst="rect">
            <a:avLst/>
          </a:prstGeom>
        </p:spPr>
      </p:pic>
      <p:sp>
        <p:nvSpPr>
          <p:cNvPr id="6" name="TextBox 5">
            <a:extLst>
              <a:ext uri="{FF2B5EF4-FFF2-40B4-BE49-F238E27FC236}">
                <a16:creationId xmlns:a16="http://schemas.microsoft.com/office/drawing/2014/main" id="{CFBF72CA-02AD-C1F5-C246-2639CD9D4A78}"/>
              </a:ext>
            </a:extLst>
          </p:cNvPr>
          <p:cNvSpPr txBox="1"/>
          <p:nvPr/>
        </p:nvSpPr>
        <p:spPr>
          <a:xfrm>
            <a:off x="631012" y="4967728"/>
            <a:ext cx="4576233" cy="1384995"/>
          </a:xfrm>
          <a:prstGeom prst="rect">
            <a:avLst/>
          </a:prstGeom>
          <a:solidFill>
            <a:schemeClr val="accent3">
              <a:lumMod val="20000"/>
              <a:lumOff val="80000"/>
            </a:schemeClr>
          </a:solidFill>
        </p:spPr>
        <p:txBody>
          <a:bodyPr wrap="square" lIns="91440" tIns="45720" rIns="91440" bIns="45720" rtlCol="1" anchor="t">
            <a:spAutoFit/>
          </a:bodyPr>
          <a:lstStyle/>
          <a:p>
            <a:r>
              <a:rPr lang="en-US" sz="2800" b="1" dirty="0"/>
              <a:t>Now we bind the code to the account number, for that we go to cashflow mapping</a:t>
            </a:r>
            <a:endParaRPr lang="ar-EG" sz="2800" b="1" dirty="0"/>
          </a:p>
        </p:txBody>
      </p:sp>
      <p:sp>
        <p:nvSpPr>
          <p:cNvPr id="8" name="Arrow: Right 7">
            <a:extLst>
              <a:ext uri="{FF2B5EF4-FFF2-40B4-BE49-F238E27FC236}">
                <a16:creationId xmlns:a16="http://schemas.microsoft.com/office/drawing/2014/main" id="{D0B84038-F0C7-0F2E-C569-7EF934977CCE}"/>
              </a:ext>
            </a:extLst>
          </p:cNvPr>
          <p:cNvSpPr/>
          <p:nvPr/>
        </p:nvSpPr>
        <p:spPr>
          <a:xfrm>
            <a:off x="4548207" y="5812317"/>
            <a:ext cx="978408" cy="48463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12" name="Rectangle: Rounded Corners 11">
            <a:extLst>
              <a:ext uri="{FF2B5EF4-FFF2-40B4-BE49-F238E27FC236}">
                <a16:creationId xmlns:a16="http://schemas.microsoft.com/office/drawing/2014/main" id="{151594B8-2B3E-E1A9-2194-9BF6300F112A}"/>
              </a:ext>
            </a:extLst>
          </p:cNvPr>
          <p:cNvSpPr/>
          <p:nvPr/>
        </p:nvSpPr>
        <p:spPr>
          <a:xfrm>
            <a:off x="6585697" y="7481047"/>
            <a:ext cx="7890063" cy="762487"/>
          </a:xfrm>
          <a:prstGeom prst="round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a:p>
        </p:txBody>
      </p:sp>
    </p:spTree>
    <p:extLst>
      <p:ext uri="{BB962C8B-B14F-4D97-AF65-F5344CB8AC3E}">
        <p14:creationId xmlns:p14="http://schemas.microsoft.com/office/powerpoint/2010/main" val="3344390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EBCC53-9664-7F9F-0941-93F001B9B574}"/>
            </a:ext>
          </a:extLst>
        </p:cNvPr>
        <p:cNvGrpSpPr/>
        <p:nvPr/>
      </p:nvGrpSpPr>
      <p:grpSpPr>
        <a:xfrm>
          <a:off x="0" y="0"/>
          <a:ext cx="0" cy="0"/>
          <a:chOff x="0" y="0"/>
          <a:chExt cx="0" cy="0"/>
        </a:xfrm>
      </p:grpSpPr>
      <p:sp>
        <p:nvSpPr>
          <p:cNvPr id="5" name="Freeform 10">
            <a:extLst>
              <a:ext uri="{FF2B5EF4-FFF2-40B4-BE49-F238E27FC236}">
                <a16:creationId xmlns:a16="http://schemas.microsoft.com/office/drawing/2014/main" id="{8D6BEB0B-3CCF-5D50-C35A-9843ECE13D9E}"/>
              </a:ext>
            </a:extLst>
          </p:cNvPr>
          <p:cNvSpPr/>
          <p:nvPr/>
        </p:nvSpPr>
        <p:spPr>
          <a:xfrm>
            <a:off x="685799" y="495300"/>
            <a:ext cx="17068801" cy="2638134"/>
          </a:xfrm>
          <a:custGeom>
            <a:avLst/>
            <a:gdLst/>
            <a:ahLst/>
            <a:cxnLst/>
            <a:rect l="l" t="t" r="r" b="b"/>
            <a:pathLst>
              <a:path w="2741709" h="694817">
                <a:moveTo>
                  <a:pt x="26030" y="0"/>
                </a:moveTo>
                <a:lnTo>
                  <a:pt x="2715679" y="0"/>
                </a:lnTo>
                <a:cubicBezTo>
                  <a:pt x="2722583" y="0"/>
                  <a:pt x="2729204" y="2742"/>
                  <a:pt x="2734085" y="7624"/>
                </a:cubicBezTo>
                <a:cubicBezTo>
                  <a:pt x="2738967" y="12505"/>
                  <a:pt x="2741709" y="19126"/>
                  <a:pt x="2741709" y="26030"/>
                </a:cubicBezTo>
                <a:lnTo>
                  <a:pt x="2741709" y="668787"/>
                </a:lnTo>
                <a:cubicBezTo>
                  <a:pt x="2741709" y="683163"/>
                  <a:pt x="2730055" y="694817"/>
                  <a:pt x="2715679" y="694817"/>
                </a:cubicBezTo>
                <a:lnTo>
                  <a:pt x="26030" y="694817"/>
                </a:lnTo>
                <a:cubicBezTo>
                  <a:pt x="19126" y="694817"/>
                  <a:pt x="12505" y="692075"/>
                  <a:pt x="7624" y="687193"/>
                </a:cubicBezTo>
                <a:cubicBezTo>
                  <a:pt x="2742" y="682312"/>
                  <a:pt x="0" y="675691"/>
                  <a:pt x="0" y="668787"/>
                </a:cubicBezTo>
                <a:lnTo>
                  <a:pt x="0" y="26030"/>
                </a:lnTo>
                <a:cubicBezTo>
                  <a:pt x="0" y="11654"/>
                  <a:pt x="11654" y="0"/>
                  <a:pt x="26030" y="0"/>
                </a:cubicBezTo>
                <a:close/>
              </a:path>
            </a:pathLst>
          </a:custGeom>
          <a:gradFill rotWithShape="1">
            <a:gsLst>
              <a:gs pos="0">
                <a:srgbClr val="0C4A5B">
                  <a:alpha val="100000"/>
                </a:srgbClr>
              </a:gs>
              <a:gs pos="100000">
                <a:schemeClr val="bg1"/>
              </a:gs>
            </a:gsLst>
            <a:lin ang="2700000"/>
          </a:gradFill>
        </p:spPr>
        <p:txBody>
          <a:bodyPr/>
          <a:lstStyle/>
          <a:p>
            <a:endParaRPr lang="en-US" dirty="0"/>
          </a:p>
        </p:txBody>
      </p:sp>
      <p:sp>
        <p:nvSpPr>
          <p:cNvPr id="24" name="TextBox 24">
            <a:extLst>
              <a:ext uri="{FF2B5EF4-FFF2-40B4-BE49-F238E27FC236}">
                <a16:creationId xmlns:a16="http://schemas.microsoft.com/office/drawing/2014/main" id="{82318D62-AA5A-277D-DDF3-A18145371C80}"/>
              </a:ext>
            </a:extLst>
          </p:cNvPr>
          <p:cNvSpPr txBox="1"/>
          <p:nvPr/>
        </p:nvSpPr>
        <p:spPr>
          <a:xfrm>
            <a:off x="1214967" y="1077717"/>
            <a:ext cx="16082433" cy="654025"/>
          </a:xfrm>
          <a:prstGeom prst="rect">
            <a:avLst/>
          </a:prstGeom>
        </p:spPr>
        <p:txBody>
          <a:bodyPr wrap="square" lIns="0" tIns="0" rIns="0" bIns="0" rtlCol="0" anchor="t">
            <a:spAutoFit/>
          </a:bodyPr>
          <a:lstStyle/>
          <a:p>
            <a:pPr>
              <a:lnSpc>
                <a:spcPts val="5092"/>
              </a:lnSpc>
            </a:pPr>
            <a:r>
              <a:rPr lang="en-US" sz="4896" b="1" spc="-205" dirty="0">
                <a:solidFill>
                  <a:srgbClr val="FFFFFF"/>
                </a:solidFill>
                <a:latin typeface="Arial Bold"/>
                <a:ea typeface="Arial Bold"/>
                <a:cs typeface="Arial Bold"/>
                <a:sym typeface="Arial Bold"/>
              </a:rPr>
              <a:t>Define Responsibility</a:t>
            </a:r>
          </a:p>
        </p:txBody>
      </p:sp>
      <p:pic>
        <p:nvPicPr>
          <p:cNvPr id="4" name="Picture 3">
            <a:extLst>
              <a:ext uri="{FF2B5EF4-FFF2-40B4-BE49-F238E27FC236}">
                <a16:creationId xmlns:a16="http://schemas.microsoft.com/office/drawing/2014/main" id="{7D137987-B06C-46B9-5E7D-C31EE49D0F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0601" y="1943100"/>
            <a:ext cx="16459200" cy="8001000"/>
          </a:xfrm>
          <a:prstGeom prst="rect">
            <a:avLst/>
          </a:prstGeom>
        </p:spPr>
      </p:pic>
      <p:sp>
        <p:nvSpPr>
          <p:cNvPr id="6" name="Freeform 2">
            <a:extLst>
              <a:ext uri="{FF2B5EF4-FFF2-40B4-BE49-F238E27FC236}">
                <a16:creationId xmlns:a16="http://schemas.microsoft.com/office/drawing/2014/main" id="{8BFB85A4-7D6A-0A22-81F6-42FE20B0F50E}"/>
              </a:ext>
            </a:extLst>
          </p:cNvPr>
          <p:cNvSpPr/>
          <p:nvPr/>
        </p:nvSpPr>
        <p:spPr>
          <a:xfrm>
            <a:off x="414861" y="1135101"/>
            <a:ext cx="499539" cy="503199"/>
          </a:xfrm>
          <a:custGeom>
            <a:avLst/>
            <a:gdLst/>
            <a:ahLst/>
            <a:cxnLst/>
            <a:rect l="l" t="t" r="r" b="b"/>
            <a:pathLst>
              <a:path w="499539" h="503199">
                <a:moveTo>
                  <a:pt x="0" y="0"/>
                </a:moveTo>
                <a:lnTo>
                  <a:pt x="499540" y="0"/>
                </a:lnTo>
                <a:lnTo>
                  <a:pt x="499540" y="503199"/>
                </a:lnTo>
                <a:lnTo>
                  <a:pt x="0" y="50319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pic>
        <p:nvPicPr>
          <p:cNvPr id="2" name="Picture 1">
            <a:extLst>
              <a:ext uri="{FF2B5EF4-FFF2-40B4-BE49-F238E27FC236}">
                <a16:creationId xmlns:a16="http://schemas.microsoft.com/office/drawing/2014/main" id="{FC1CF1FF-7ACB-54E3-D9BB-7A3385B8C46A}"/>
              </a:ext>
            </a:extLst>
          </p:cNvPr>
          <p:cNvPicPr>
            <a:picLocks noChangeAspect="1"/>
          </p:cNvPicPr>
          <p:nvPr/>
        </p:nvPicPr>
        <p:blipFill>
          <a:blip r:embed="rId5"/>
          <a:stretch>
            <a:fillRect/>
          </a:stretch>
        </p:blipFill>
        <p:spPr>
          <a:xfrm>
            <a:off x="13639800" y="654234"/>
            <a:ext cx="3534478" cy="1262664"/>
          </a:xfrm>
          <a:prstGeom prst="rect">
            <a:avLst/>
          </a:prstGeom>
        </p:spPr>
      </p:pic>
      <p:sp>
        <p:nvSpPr>
          <p:cNvPr id="3" name="Rectangle 2"/>
          <p:cNvSpPr/>
          <p:nvPr/>
        </p:nvSpPr>
        <p:spPr>
          <a:xfrm>
            <a:off x="14478000" y="3314700"/>
            <a:ext cx="2514600" cy="3048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02263137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3FC76A-BF16-BCC7-5022-ACA26FA00109}"/>
            </a:ext>
          </a:extLst>
        </p:cNvPr>
        <p:cNvGrpSpPr/>
        <p:nvPr/>
      </p:nvGrpSpPr>
      <p:grpSpPr>
        <a:xfrm>
          <a:off x="0" y="0"/>
          <a:ext cx="0" cy="0"/>
          <a:chOff x="0" y="0"/>
          <a:chExt cx="0" cy="0"/>
        </a:xfrm>
      </p:grpSpPr>
      <p:grpSp>
        <p:nvGrpSpPr>
          <p:cNvPr id="9" name="Group 9">
            <a:extLst>
              <a:ext uri="{FF2B5EF4-FFF2-40B4-BE49-F238E27FC236}">
                <a16:creationId xmlns:a16="http://schemas.microsoft.com/office/drawing/2014/main" id="{B62C32C8-BCD5-4019-0E19-B3F0E3ADA060}"/>
              </a:ext>
            </a:extLst>
          </p:cNvPr>
          <p:cNvGrpSpPr/>
          <p:nvPr/>
        </p:nvGrpSpPr>
        <p:grpSpPr>
          <a:xfrm>
            <a:off x="685799" y="495300"/>
            <a:ext cx="17068801" cy="2638134"/>
            <a:chOff x="0" y="0"/>
            <a:chExt cx="2741709" cy="694817"/>
          </a:xfrm>
        </p:grpSpPr>
        <p:sp>
          <p:nvSpPr>
            <p:cNvPr id="10" name="Freeform 10">
              <a:extLst>
                <a:ext uri="{FF2B5EF4-FFF2-40B4-BE49-F238E27FC236}">
                  <a16:creationId xmlns:a16="http://schemas.microsoft.com/office/drawing/2014/main" id="{8EA75DF0-83B2-59AA-D0DE-B7846C74147F}"/>
                </a:ext>
              </a:extLst>
            </p:cNvPr>
            <p:cNvSpPr/>
            <p:nvPr/>
          </p:nvSpPr>
          <p:spPr>
            <a:xfrm>
              <a:off x="0" y="0"/>
              <a:ext cx="2741709" cy="694817"/>
            </a:xfrm>
            <a:custGeom>
              <a:avLst/>
              <a:gdLst/>
              <a:ahLst/>
              <a:cxnLst/>
              <a:rect l="l" t="t" r="r" b="b"/>
              <a:pathLst>
                <a:path w="2741709" h="694817">
                  <a:moveTo>
                    <a:pt x="26030" y="0"/>
                  </a:moveTo>
                  <a:lnTo>
                    <a:pt x="2715679" y="0"/>
                  </a:lnTo>
                  <a:cubicBezTo>
                    <a:pt x="2722583" y="0"/>
                    <a:pt x="2729204" y="2742"/>
                    <a:pt x="2734085" y="7624"/>
                  </a:cubicBezTo>
                  <a:cubicBezTo>
                    <a:pt x="2738967" y="12505"/>
                    <a:pt x="2741709" y="19126"/>
                    <a:pt x="2741709" y="26030"/>
                  </a:cubicBezTo>
                  <a:lnTo>
                    <a:pt x="2741709" y="668787"/>
                  </a:lnTo>
                  <a:cubicBezTo>
                    <a:pt x="2741709" y="683163"/>
                    <a:pt x="2730055" y="694817"/>
                    <a:pt x="2715679" y="694817"/>
                  </a:cubicBezTo>
                  <a:lnTo>
                    <a:pt x="26030" y="694817"/>
                  </a:lnTo>
                  <a:cubicBezTo>
                    <a:pt x="19126" y="694817"/>
                    <a:pt x="12505" y="692075"/>
                    <a:pt x="7624" y="687193"/>
                  </a:cubicBezTo>
                  <a:cubicBezTo>
                    <a:pt x="2742" y="682312"/>
                    <a:pt x="0" y="675691"/>
                    <a:pt x="0" y="668787"/>
                  </a:cubicBezTo>
                  <a:lnTo>
                    <a:pt x="0" y="26030"/>
                  </a:lnTo>
                  <a:cubicBezTo>
                    <a:pt x="0" y="11654"/>
                    <a:pt x="11654" y="0"/>
                    <a:pt x="26030" y="0"/>
                  </a:cubicBezTo>
                  <a:close/>
                </a:path>
              </a:pathLst>
            </a:custGeom>
            <a:gradFill rotWithShape="1">
              <a:gsLst>
                <a:gs pos="0">
                  <a:srgbClr val="0C4A5B">
                    <a:alpha val="100000"/>
                  </a:srgbClr>
                </a:gs>
                <a:gs pos="100000">
                  <a:schemeClr val="bg1"/>
                </a:gs>
              </a:gsLst>
              <a:lin ang="2700000"/>
            </a:gradFill>
          </p:spPr>
          <p:txBody>
            <a:bodyPr/>
            <a:lstStyle/>
            <a:p>
              <a:endParaRPr lang="en-US" dirty="0"/>
            </a:p>
          </p:txBody>
        </p:sp>
        <p:sp>
          <p:nvSpPr>
            <p:cNvPr id="11" name="TextBox 11">
              <a:extLst>
                <a:ext uri="{FF2B5EF4-FFF2-40B4-BE49-F238E27FC236}">
                  <a16:creationId xmlns:a16="http://schemas.microsoft.com/office/drawing/2014/main" id="{9726FBA3-A904-F97A-83F1-227639CC0534}"/>
                </a:ext>
              </a:extLst>
            </p:cNvPr>
            <p:cNvSpPr txBox="1"/>
            <p:nvPr/>
          </p:nvSpPr>
          <p:spPr>
            <a:xfrm>
              <a:off x="0" y="19050"/>
              <a:ext cx="2741709" cy="675767"/>
            </a:xfrm>
            <a:prstGeom prst="rect">
              <a:avLst/>
            </a:prstGeom>
          </p:spPr>
          <p:txBody>
            <a:bodyPr lIns="50800" tIns="50800" rIns="50800" bIns="50800" rtlCol="0" anchor="ctr"/>
            <a:lstStyle/>
            <a:p>
              <a:pPr algn="l">
                <a:lnSpc>
                  <a:spcPts val="1387"/>
                </a:lnSpc>
              </a:pPr>
              <a:endParaRPr/>
            </a:p>
          </p:txBody>
        </p:sp>
      </p:grpSp>
      <p:sp>
        <p:nvSpPr>
          <p:cNvPr id="24" name="TextBox 24">
            <a:extLst>
              <a:ext uri="{FF2B5EF4-FFF2-40B4-BE49-F238E27FC236}">
                <a16:creationId xmlns:a16="http://schemas.microsoft.com/office/drawing/2014/main" id="{DE4C94E2-20C0-A6A6-5A47-A70FC44C7687}"/>
              </a:ext>
            </a:extLst>
          </p:cNvPr>
          <p:cNvSpPr txBox="1"/>
          <p:nvPr/>
        </p:nvSpPr>
        <p:spPr>
          <a:xfrm>
            <a:off x="1214967" y="1077717"/>
            <a:ext cx="16082433" cy="654025"/>
          </a:xfrm>
          <a:prstGeom prst="rect">
            <a:avLst/>
          </a:prstGeom>
        </p:spPr>
        <p:txBody>
          <a:bodyPr wrap="square" lIns="0" tIns="0" rIns="0" bIns="0" rtlCol="0" anchor="t">
            <a:spAutoFit/>
          </a:bodyPr>
          <a:lstStyle/>
          <a:p>
            <a:pPr algn="l">
              <a:lnSpc>
                <a:spcPts val="5092"/>
              </a:lnSpc>
            </a:pPr>
            <a:r>
              <a:rPr lang="en-US" sz="4896" b="1" spc="-205" dirty="0">
                <a:solidFill>
                  <a:srgbClr val="FFFFFF"/>
                </a:solidFill>
                <a:latin typeface="Arial Bold"/>
                <a:ea typeface="Arial Bold"/>
                <a:cs typeface="Arial Bold"/>
                <a:sym typeface="Arial Bold"/>
              </a:rPr>
              <a:t>Coding</a:t>
            </a:r>
          </a:p>
        </p:txBody>
      </p:sp>
      <p:sp>
        <p:nvSpPr>
          <p:cNvPr id="4" name="Freeform 2">
            <a:extLst>
              <a:ext uri="{FF2B5EF4-FFF2-40B4-BE49-F238E27FC236}">
                <a16:creationId xmlns:a16="http://schemas.microsoft.com/office/drawing/2014/main" id="{386F083A-AD4C-81E5-D99C-C799B5F232F9}"/>
              </a:ext>
            </a:extLst>
          </p:cNvPr>
          <p:cNvSpPr/>
          <p:nvPr/>
        </p:nvSpPr>
        <p:spPr>
          <a:xfrm>
            <a:off x="414861" y="1135101"/>
            <a:ext cx="499539" cy="503199"/>
          </a:xfrm>
          <a:custGeom>
            <a:avLst/>
            <a:gdLst/>
            <a:ahLst/>
            <a:cxnLst/>
            <a:rect l="l" t="t" r="r" b="b"/>
            <a:pathLst>
              <a:path w="499539" h="503199">
                <a:moveTo>
                  <a:pt x="0" y="0"/>
                </a:moveTo>
                <a:lnTo>
                  <a:pt x="499540" y="0"/>
                </a:lnTo>
                <a:lnTo>
                  <a:pt x="499540" y="503199"/>
                </a:lnTo>
                <a:lnTo>
                  <a:pt x="0" y="50319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pic>
        <p:nvPicPr>
          <p:cNvPr id="5" name="Picture 4">
            <a:extLst>
              <a:ext uri="{FF2B5EF4-FFF2-40B4-BE49-F238E27FC236}">
                <a16:creationId xmlns:a16="http://schemas.microsoft.com/office/drawing/2014/main" id="{4C85B810-00D6-0586-F9E1-DD67F36690BF}"/>
              </a:ext>
            </a:extLst>
          </p:cNvPr>
          <p:cNvPicPr>
            <a:picLocks noChangeAspect="1"/>
          </p:cNvPicPr>
          <p:nvPr/>
        </p:nvPicPr>
        <p:blipFill>
          <a:blip r:embed="rId4"/>
          <a:stretch>
            <a:fillRect/>
          </a:stretch>
        </p:blipFill>
        <p:spPr>
          <a:xfrm>
            <a:off x="13639800" y="654234"/>
            <a:ext cx="3534478" cy="1262664"/>
          </a:xfrm>
          <a:prstGeom prst="rect">
            <a:avLst/>
          </a:prstGeom>
        </p:spPr>
      </p:pic>
      <p:sp>
        <p:nvSpPr>
          <p:cNvPr id="2" name="TextBox 1">
            <a:extLst>
              <a:ext uri="{FF2B5EF4-FFF2-40B4-BE49-F238E27FC236}">
                <a16:creationId xmlns:a16="http://schemas.microsoft.com/office/drawing/2014/main" id="{C929B0B0-711E-D5A0-3164-7103683D1C12}"/>
              </a:ext>
            </a:extLst>
          </p:cNvPr>
          <p:cNvSpPr txBox="1"/>
          <p:nvPr/>
        </p:nvSpPr>
        <p:spPr>
          <a:xfrm>
            <a:off x="478869" y="4255994"/>
            <a:ext cx="3026331" cy="1384995"/>
          </a:xfrm>
          <a:prstGeom prst="rect">
            <a:avLst/>
          </a:prstGeom>
          <a:solidFill>
            <a:schemeClr val="accent3">
              <a:lumMod val="20000"/>
              <a:lumOff val="80000"/>
            </a:schemeClr>
          </a:solidFill>
        </p:spPr>
        <p:txBody>
          <a:bodyPr wrap="square" rtlCol="1">
            <a:spAutoFit/>
          </a:bodyPr>
          <a:lstStyle/>
          <a:p>
            <a:r>
              <a:rPr lang="en-US" sz="2800" b="1" dirty="0"/>
              <a:t>We enter the code for both </a:t>
            </a:r>
            <a:r>
              <a:rPr lang="en-US" sz="2800" b="1" dirty="0" err="1"/>
              <a:t>misc</a:t>
            </a:r>
            <a:r>
              <a:rPr lang="en-US" sz="2800" b="1" dirty="0"/>
              <a:t> transaction types</a:t>
            </a:r>
            <a:endParaRPr lang="ar-EG" sz="2800" b="1" dirty="0"/>
          </a:p>
        </p:txBody>
      </p:sp>
      <p:sp>
        <p:nvSpPr>
          <p:cNvPr id="7" name="Arrow: Right 6">
            <a:extLst>
              <a:ext uri="{FF2B5EF4-FFF2-40B4-BE49-F238E27FC236}">
                <a16:creationId xmlns:a16="http://schemas.microsoft.com/office/drawing/2014/main" id="{A6DA8A58-CEC7-55DA-2D30-23075867B504}"/>
              </a:ext>
            </a:extLst>
          </p:cNvPr>
          <p:cNvSpPr/>
          <p:nvPr/>
        </p:nvSpPr>
        <p:spPr>
          <a:xfrm>
            <a:off x="1917192" y="5774448"/>
            <a:ext cx="978408" cy="48463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a:p>
        </p:txBody>
      </p:sp>
      <p:pic>
        <p:nvPicPr>
          <p:cNvPr id="12" name="Picture 11">
            <a:extLst>
              <a:ext uri="{FF2B5EF4-FFF2-40B4-BE49-F238E27FC236}">
                <a16:creationId xmlns:a16="http://schemas.microsoft.com/office/drawing/2014/main" id="{D3955F6B-8141-BDF6-CA07-68E4707DD3B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57600" y="2426985"/>
            <a:ext cx="11125200" cy="7136115"/>
          </a:xfrm>
          <a:prstGeom prst="rect">
            <a:avLst/>
          </a:prstGeom>
        </p:spPr>
      </p:pic>
    </p:spTree>
    <p:extLst>
      <p:ext uri="{BB962C8B-B14F-4D97-AF65-F5344CB8AC3E}">
        <p14:creationId xmlns:p14="http://schemas.microsoft.com/office/powerpoint/2010/main" val="375366346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D6461A-E054-71F8-230A-28BBA0B2AB2F}"/>
            </a:ext>
          </a:extLst>
        </p:cNvPr>
        <p:cNvGrpSpPr/>
        <p:nvPr/>
      </p:nvGrpSpPr>
      <p:grpSpPr>
        <a:xfrm>
          <a:off x="0" y="0"/>
          <a:ext cx="0" cy="0"/>
          <a:chOff x="0" y="0"/>
          <a:chExt cx="0" cy="0"/>
        </a:xfrm>
      </p:grpSpPr>
      <p:grpSp>
        <p:nvGrpSpPr>
          <p:cNvPr id="9" name="Group 9">
            <a:extLst>
              <a:ext uri="{FF2B5EF4-FFF2-40B4-BE49-F238E27FC236}">
                <a16:creationId xmlns:a16="http://schemas.microsoft.com/office/drawing/2014/main" id="{68580C6C-EDCE-EAAE-D789-CE7C19557F12}"/>
              </a:ext>
            </a:extLst>
          </p:cNvPr>
          <p:cNvGrpSpPr/>
          <p:nvPr/>
        </p:nvGrpSpPr>
        <p:grpSpPr>
          <a:xfrm>
            <a:off x="685799" y="495300"/>
            <a:ext cx="17068801" cy="2638134"/>
            <a:chOff x="0" y="0"/>
            <a:chExt cx="2741709" cy="694817"/>
          </a:xfrm>
        </p:grpSpPr>
        <p:sp>
          <p:nvSpPr>
            <p:cNvPr id="10" name="Freeform 10">
              <a:extLst>
                <a:ext uri="{FF2B5EF4-FFF2-40B4-BE49-F238E27FC236}">
                  <a16:creationId xmlns:a16="http://schemas.microsoft.com/office/drawing/2014/main" id="{67B85496-A9AD-23B8-FAD8-1EC3272F6F80}"/>
                </a:ext>
              </a:extLst>
            </p:cNvPr>
            <p:cNvSpPr/>
            <p:nvPr/>
          </p:nvSpPr>
          <p:spPr>
            <a:xfrm>
              <a:off x="0" y="0"/>
              <a:ext cx="2741709" cy="694817"/>
            </a:xfrm>
            <a:custGeom>
              <a:avLst/>
              <a:gdLst/>
              <a:ahLst/>
              <a:cxnLst/>
              <a:rect l="l" t="t" r="r" b="b"/>
              <a:pathLst>
                <a:path w="2741709" h="694817">
                  <a:moveTo>
                    <a:pt x="26030" y="0"/>
                  </a:moveTo>
                  <a:lnTo>
                    <a:pt x="2715679" y="0"/>
                  </a:lnTo>
                  <a:cubicBezTo>
                    <a:pt x="2722583" y="0"/>
                    <a:pt x="2729204" y="2742"/>
                    <a:pt x="2734085" y="7624"/>
                  </a:cubicBezTo>
                  <a:cubicBezTo>
                    <a:pt x="2738967" y="12505"/>
                    <a:pt x="2741709" y="19126"/>
                    <a:pt x="2741709" y="26030"/>
                  </a:cubicBezTo>
                  <a:lnTo>
                    <a:pt x="2741709" y="668787"/>
                  </a:lnTo>
                  <a:cubicBezTo>
                    <a:pt x="2741709" y="683163"/>
                    <a:pt x="2730055" y="694817"/>
                    <a:pt x="2715679" y="694817"/>
                  </a:cubicBezTo>
                  <a:lnTo>
                    <a:pt x="26030" y="694817"/>
                  </a:lnTo>
                  <a:cubicBezTo>
                    <a:pt x="19126" y="694817"/>
                    <a:pt x="12505" y="692075"/>
                    <a:pt x="7624" y="687193"/>
                  </a:cubicBezTo>
                  <a:cubicBezTo>
                    <a:pt x="2742" y="682312"/>
                    <a:pt x="0" y="675691"/>
                    <a:pt x="0" y="668787"/>
                  </a:cubicBezTo>
                  <a:lnTo>
                    <a:pt x="0" y="26030"/>
                  </a:lnTo>
                  <a:cubicBezTo>
                    <a:pt x="0" y="11654"/>
                    <a:pt x="11654" y="0"/>
                    <a:pt x="26030" y="0"/>
                  </a:cubicBezTo>
                  <a:close/>
                </a:path>
              </a:pathLst>
            </a:custGeom>
            <a:gradFill rotWithShape="1">
              <a:gsLst>
                <a:gs pos="0">
                  <a:srgbClr val="0C4A5B">
                    <a:alpha val="100000"/>
                  </a:srgbClr>
                </a:gs>
                <a:gs pos="100000">
                  <a:schemeClr val="bg1"/>
                </a:gs>
              </a:gsLst>
              <a:lin ang="2700000"/>
            </a:gradFill>
          </p:spPr>
          <p:txBody>
            <a:bodyPr/>
            <a:lstStyle/>
            <a:p>
              <a:endParaRPr lang="en-US" dirty="0"/>
            </a:p>
          </p:txBody>
        </p:sp>
        <p:sp>
          <p:nvSpPr>
            <p:cNvPr id="11" name="TextBox 11">
              <a:extLst>
                <a:ext uri="{FF2B5EF4-FFF2-40B4-BE49-F238E27FC236}">
                  <a16:creationId xmlns:a16="http://schemas.microsoft.com/office/drawing/2014/main" id="{944445C9-A8B4-B831-064C-27173654D3EE}"/>
                </a:ext>
              </a:extLst>
            </p:cNvPr>
            <p:cNvSpPr txBox="1"/>
            <p:nvPr/>
          </p:nvSpPr>
          <p:spPr>
            <a:xfrm>
              <a:off x="0" y="19050"/>
              <a:ext cx="2741709" cy="675767"/>
            </a:xfrm>
            <a:prstGeom prst="rect">
              <a:avLst/>
            </a:prstGeom>
          </p:spPr>
          <p:txBody>
            <a:bodyPr lIns="50800" tIns="50800" rIns="50800" bIns="50800" rtlCol="0" anchor="ctr"/>
            <a:lstStyle/>
            <a:p>
              <a:pPr algn="l">
                <a:lnSpc>
                  <a:spcPts val="1387"/>
                </a:lnSpc>
              </a:pPr>
              <a:endParaRPr/>
            </a:p>
          </p:txBody>
        </p:sp>
      </p:grpSp>
      <p:sp>
        <p:nvSpPr>
          <p:cNvPr id="24" name="TextBox 24">
            <a:extLst>
              <a:ext uri="{FF2B5EF4-FFF2-40B4-BE49-F238E27FC236}">
                <a16:creationId xmlns:a16="http://schemas.microsoft.com/office/drawing/2014/main" id="{9201D3CE-8CF4-F84C-68A0-D9A91D0110CE}"/>
              </a:ext>
            </a:extLst>
          </p:cNvPr>
          <p:cNvSpPr txBox="1"/>
          <p:nvPr/>
        </p:nvSpPr>
        <p:spPr>
          <a:xfrm>
            <a:off x="1214967" y="1077717"/>
            <a:ext cx="16082433" cy="654025"/>
          </a:xfrm>
          <a:prstGeom prst="rect">
            <a:avLst/>
          </a:prstGeom>
        </p:spPr>
        <p:txBody>
          <a:bodyPr wrap="square" lIns="0" tIns="0" rIns="0" bIns="0" rtlCol="0" anchor="t">
            <a:spAutoFit/>
          </a:bodyPr>
          <a:lstStyle/>
          <a:p>
            <a:pPr algn="l">
              <a:lnSpc>
                <a:spcPts val="5092"/>
              </a:lnSpc>
            </a:pPr>
            <a:r>
              <a:rPr lang="en-US" sz="4896" b="1" spc="-205" dirty="0">
                <a:solidFill>
                  <a:srgbClr val="FFFFFF"/>
                </a:solidFill>
                <a:latin typeface="Arial Bold"/>
                <a:ea typeface="Arial Bold"/>
                <a:cs typeface="Arial Bold"/>
                <a:sym typeface="Arial Bold"/>
              </a:rPr>
              <a:t>Coding</a:t>
            </a:r>
          </a:p>
        </p:txBody>
      </p:sp>
      <p:sp>
        <p:nvSpPr>
          <p:cNvPr id="4" name="Freeform 2">
            <a:extLst>
              <a:ext uri="{FF2B5EF4-FFF2-40B4-BE49-F238E27FC236}">
                <a16:creationId xmlns:a16="http://schemas.microsoft.com/office/drawing/2014/main" id="{449D219E-F1FC-23AF-3E7C-551579C96868}"/>
              </a:ext>
            </a:extLst>
          </p:cNvPr>
          <p:cNvSpPr/>
          <p:nvPr/>
        </p:nvSpPr>
        <p:spPr>
          <a:xfrm>
            <a:off x="414861" y="1135101"/>
            <a:ext cx="499539" cy="503199"/>
          </a:xfrm>
          <a:custGeom>
            <a:avLst/>
            <a:gdLst/>
            <a:ahLst/>
            <a:cxnLst/>
            <a:rect l="l" t="t" r="r" b="b"/>
            <a:pathLst>
              <a:path w="499539" h="503199">
                <a:moveTo>
                  <a:pt x="0" y="0"/>
                </a:moveTo>
                <a:lnTo>
                  <a:pt x="499540" y="0"/>
                </a:lnTo>
                <a:lnTo>
                  <a:pt x="499540" y="503199"/>
                </a:lnTo>
                <a:lnTo>
                  <a:pt x="0" y="50319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pic>
        <p:nvPicPr>
          <p:cNvPr id="5" name="Picture 4">
            <a:extLst>
              <a:ext uri="{FF2B5EF4-FFF2-40B4-BE49-F238E27FC236}">
                <a16:creationId xmlns:a16="http://schemas.microsoft.com/office/drawing/2014/main" id="{BD37FC8E-CB6E-7981-6E9D-866F9196932F}"/>
              </a:ext>
            </a:extLst>
          </p:cNvPr>
          <p:cNvPicPr>
            <a:picLocks noChangeAspect="1"/>
          </p:cNvPicPr>
          <p:nvPr/>
        </p:nvPicPr>
        <p:blipFill>
          <a:blip r:embed="rId4"/>
          <a:stretch>
            <a:fillRect/>
          </a:stretch>
        </p:blipFill>
        <p:spPr>
          <a:xfrm>
            <a:off x="13639800" y="654234"/>
            <a:ext cx="3534478" cy="1262664"/>
          </a:xfrm>
          <a:prstGeom prst="rect">
            <a:avLst/>
          </a:prstGeom>
        </p:spPr>
      </p:pic>
      <p:sp>
        <p:nvSpPr>
          <p:cNvPr id="6" name="TextBox 5">
            <a:extLst>
              <a:ext uri="{FF2B5EF4-FFF2-40B4-BE49-F238E27FC236}">
                <a16:creationId xmlns:a16="http://schemas.microsoft.com/office/drawing/2014/main" id="{5429142F-4385-1362-14EA-12E1FC6AB613}"/>
              </a:ext>
            </a:extLst>
          </p:cNvPr>
          <p:cNvSpPr txBox="1"/>
          <p:nvPr/>
        </p:nvSpPr>
        <p:spPr>
          <a:xfrm>
            <a:off x="784001" y="6184026"/>
            <a:ext cx="3810000" cy="1384995"/>
          </a:xfrm>
          <a:prstGeom prst="rect">
            <a:avLst/>
          </a:prstGeom>
          <a:solidFill>
            <a:schemeClr val="accent3">
              <a:lumMod val="20000"/>
              <a:lumOff val="80000"/>
            </a:schemeClr>
          </a:solidFill>
        </p:spPr>
        <p:txBody>
          <a:bodyPr wrap="square" rtlCol="1">
            <a:spAutoFit/>
          </a:bodyPr>
          <a:lstStyle/>
          <a:p>
            <a:r>
              <a:rPr lang="en-US" sz="2800" b="1" dirty="0"/>
              <a:t>We enter the bank details that we want the transaction to affect</a:t>
            </a:r>
            <a:endParaRPr lang="ar-EG" sz="2800" b="1" dirty="0"/>
          </a:p>
        </p:txBody>
      </p:sp>
      <p:pic>
        <p:nvPicPr>
          <p:cNvPr id="12" name="Picture 11">
            <a:extLst>
              <a:ext uri="{FF2B5EF4-FFF2-40B4-BE49-F238E27FC236}">
                <a16:creationId xmlns:a16="http://schemas.microsoft.com/office/drawing/2014/main" id="{16E4FB52-1B4C-EB66-4AA8-D16060E354B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81800" y="2301420"/>
            <a:ext cx="10635411" cy="7642680"/>
          </a:xfrm>
          <a:prstGeom prst="rect">
            <a:avLst/>
          </a:prstGeom>
        </p:spPr>
      </p:pic>
      <p:pic>
        <p:nvPicPr>
          <p:cNvPr id="13" name="Picture 12">
            <a:extLst>
              <a:ext uri="{FF2B5EF4-FFF2-40B4-BE49-F238E27FC236}">
                <a16:creationId xmlns:a16="http://schemas.microsoft.com/office/drawing/2014/main" id="{244C2022-D286-6C2F-B2E2-983CE17642A8}"/>
              </a:ext>
            </a:extLst>
          </p:cNvPr>
          <p:cNvPicPr>
            <a:picLocks noChangeAspect="1"/>
          </p:cNvPicPr>
          <p:nvPr/>
        </p:nvPicPr>
        <p:blipFill>
          <a:blip r:embed="rId6">
            <a:extLst>
              <a:ext uri="{28A0092B-C50C-407E-A947-70E740481C1C}">
                <a14:useLocalDpi xmlns:a14="http://schemas.microsoft.com/office/drawing/2010/main" val="0"/>
              </a:ext>
            </a:extLst>
          </a:blip>
          <a:srcRect l="7352" t="42323" r="61747" b="32518"/>
          <a:stretch/>
        </p:blipFill>
        <p:spPr>
          <a:xfrm>
            <a:off x="888737" y="2983069"/>
            <a:ext cx="5719234" cy="2743200"/>
          </a:xfrm>
          <a:prstGeom prst="rect">
            <a:avLst/>
          </a:prstGeom>
          <a:ln>
            <a:solidFill>
              <a:srgbClr val="4472C4"/>
            </a:solidFill>
          </a:ln>
        </p:spPr>
      </p:pic>
      <p:sp>
        <p:nvSpPr>
          <p:cNvPr id="2" name="Callout: Down Arrow 1">
            <a:extLst>
              <a:ext uri="{FF2B5EF4-FFF2-40B4-BE49-F238E27FC236}">
                <a16:creationId xmlns:a16="http://schemas.microsoft.com/office/drawing/2014/main" id="{58ED01D5-5622-B282-C34C-4BC6B46444A7}"/>
              </a:ext>
            </a:extLst>
          </p:cNvPr>
          <p:cNvSpPr/>
          <p:nvPr/>
        </p:nvSpPr>
        <p:spPr>
          <a:xfrm>
            <a:off x="13828009" y="7539941"/>
            <a:ext cx="3332815" cy="1779168"/>
          </a:xfrm>
          <a:prstGeom prst="downArrowCallou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000000"/>
                </a:solidFill>
                <a:ea typeface="Calibri"/>
                <a:cs typeface="Calibri"/>
              </a:rPr>
              <a:t>Then we open lines</a:t>
            </a:r>
            <a:endParaRPr lang="en-US" dirty="0"/>
          </a:p>
        </p:txBody>
      </p:sp>
      <p:sp>
        <p:nvSpPr>
          <p:cNvPr id="3" name="Arrow: Bent-Up 2">
            <a:extLst>
              <a:ext uri="{FF2B5EF4-FFF2-40B4-BE49-F238E27FC236}">
                <a16:creationId xmlns:a16="http://schemas.microsoft.com/office/drawing/2014/main" id="{E7DC284F-3703-C5C1-C2E3-FF44D1F2707F}"/>
              </a:ext>
            </a:extLst>
          </p:cNvPr>
          <p:cNvSpPr/>
          <p:nvPr/>
        </p:nvSpPr>
        <p:spPr>
          <a:xfrm rot="5400000">
            <a:off x="4247125" y="6010123"/>
            <a:ext cx="2648595" cy="2117557"/>
          </a:xfrm>
          <a:prstGeom prst="ben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8571023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4CE8D4-6949-AAB6-F287-BE3E9F7253BB}"/>
            </a:ext>
          </a:extLst>
        </p:cNvPr>
        <p:cNvGrpSpPr/>
        <p:nvPr/>
      </p:nvGrpSpPr>
      <p:grpSpPr>
        <a:xfrm>
          <a:off x="0" y="0"/>
          <a:ext cx="0" cy="0"/>
          <a:chOff x="0" y="0"/>
          <a:chExt cx="0" cy="0"/>
        </a:xfrm>
      </p:grpSpPr>
      <p:grpSp>
        <p:nvGrpSpPr>
          <p:cNvPr id="9" name="Group 9">
            <a:extLst>
              <a:ext uri="{FF2B5EF4-FFF2-40B4-BE49-F238E27FC236}">
                <a16:creationId xmlns:a16="http://schemas.microsoft.com/office/drawing/2014/main" id="{3C54DE60-1CAC-2326-36AB-D7653567D41D}"/>
              </a:ext>
            </a:extLst>
          </p:cNvPr>
          <p:cNvGrpSpPr/>
          <p:nvPr/>
        </p:nvGrpSpPr>
        <p:grpSpPr>
          <a:xfrm>
            <a:off x="685799" y="495300"/>
            <a:ext cx="17068801" cy="2638134"/>
            <a:chOff x="0" y="0"/>
            <a:chExt cx="2741709" cy="694817"/>
          </a:xfrm>
        </p:grpSpPr>
        <p:sp>
          <p:nvSpPr>
            <p:cNvPr id="10" name="Freeform 10">
              <a:extLst>
                <a:ext uri="{FF2B5EF4-FFF2-40B4-BE49-F238E27FC236}">
                  <a16:creationId xmlns:a16="http://schemas.microsoft.com/office/drawing/2014/main" id="{60CFF397-74D6-680B-1876-89AB37433178}"/>
                </a:ext>
              </a:extLst>
            </p:cNvPr>
            <p:cNvSpPr/>
            <p:nvPr/>
          </p:nvSpPr>
          <p:spPr>
            <a:xfrm>
              <a:off x="0" y="0"/>
              <a:ext cx="2741709" cy="694817"/>
            </a:xfrm>
            <a:custGeom>
              <a:avLst/>
              <a:gdLst/>
              <a:ahLst/>
              <a:cxnLst/>
              <a:rect l="l" t="t" r="r" b="b"/>
              <a:pathLst>
                <a:path w="2741709" h="694817">
                  <a:moveTo>
                    <a:pt x="26030" y="0"/>
                  </a:moveTo>
                  <a:lnTo>
                    <a:pt x="2715679" y="0"/>
                  </a:lnTo>
                  <a:cubicBezTo>
                    <a:pt x="2722583" y="0"/>
                    <a:pt x="2729204" y="2742"/>
                    <a:pt x="2734085" y="7624"/>
                  </a:cubicBezTo>
                  <a:cubicBezTo>
                    <a:pt x="2738967" y="12505"/>
                    <a:pt x="2741709" y="19126"/>
                    <a:pt x="2741709" y="26030"/>
                  </a:cubicBezTo>
                  <a:lnTo>
                    <a:pt x="2741709" y="668787"/>
                  </a:lnTo>
                  <a:cubicBezTo>
                    <a:pt x="2741709" y="683163"/>
                    <a:pt x="2730055" y="694817"/>
                    <a:pt x="2715679" y="694817"/>
                  </a:cubicBezTo>
                  <a:lnTo>
                    <a:pt x="26030" y="694817"/>
                  </a:lnTo>
                  <a:cubicBezTo>
                    <a:pt x="19126" y="694817"/>
                    <a:pt x="12505" y="692075"/>
                    <a:pt x="7624" y="687193"/>
                  </a:cubicBezTo>
                  <a:cubicBezTo>
                    <a:pt x="2742" y="682312"/>
                    <a:pt x="0" y="675691"/>
                    <a:pt x="0" y="668787"/>
                  </a:cubicBezTo>
                  <a:lnTo>
                    <a:pt x="0" y="26030"/>
                  </a:lnTo>
                  <a:cubicBezTo>
                    <a:pt x="0" y="11654"/>
                    <a:pt x="11654" y="0"/>
                    <a:pt x="26030" y="0"/>
                  </a:cubicBezTo>
                  <a:close/>
                </a:path>
              </a:pathLst>
            </a:custGeom>
            <a:gradFill rotWithShape="1">
              <a:gsLst>
                <a:gs pos="0">
                  <a:srgbClr val="0C4A5B">
                    <a:alpha val="100000"/>
                  </a:srgbClr>
                </a:gs>
                <a:gs pos="100000">
                  <a:schemeClr val="bg1"/>
                </a:gs>
              </a:gsLst>
              <a:lin ang="2700000"/>
            </a:gradFill>
          </p:spPr>
          <p:txBody>
            <a:bodyPr/>
            <a:lstStyle/>
            <a:p>
              <a:endParaRPr lang="en-US" dirty="0"/>
            </a:p>
          </p:txBody>
        </p:sp>
        <p:sp>
          <p:nvSpPr>
            <p:cNvPr id="11" name="TextBox 11">
              <a:extLst>
                <a:ext uri="{FF2B5EF4-FFF2-40B4-BE49-F238E27FC236}">
                  <a16:creationId xmlns:a16="http://schemas.microsoft.com/office/drawing/2014/main" id="{3EFBBB04-758E-8088-3DB4-53A9541E8A3E}"/>
                </a:ext>
              </a:extLst>
            </p:cNvPr>
            <p:cNvSpPr txBox="1"/>
            <p:nvPr/>
          </p:nvSpPr>
          <p:spPr>
            <a:xfrm>
              <a:off x="0" y="19050"/>
              <a:ext cx="2741709" cy="675767"/>
            </a:xfrm>
            <a:prstGeom prst="rect">
              <a:avLst/>
            </a:prstGeom>
          </p:spPr>
          <p:txBody>
            <a:bodyPr lIns="50800" tIns="50800" rIns="50800" bIns="50800" rtlCol="0" anchor="ctr"/>
            <a:lstStyle/>
            <a:p>
              <a:pPr algn="l">
                <a:lnSpc>
                  <a:spcPts val="1387"/>
                </a:lnSpc>
              </a:pPr>
              <a:endParaRPr/>
            </a:p>
          </p:txBody>
        </p:sp>
      </p:grpSp>
      <p:sp>
        <p:nvSpPr>
          <p:cNvPr id="24" name="TextBox 24">
            <a:extLst>
              <a:ext uri="{FF2B5EF4-FFF2-40B4-BE49-F238E27FC236}">
                <a16:creationId xmlns:a16="http://schemas.microsoft.com/office/drawing/2014/main" id="{D72ACC4F-F7CB-A5A8-41AF-54918F345343}"/>
              </a:ext>
            </a:extLst>
          </p:cNvPr>
          <p:cNvSpPr txBox="1"/>
          <p:nvPr/>
        </p:nvSpPr>
        <p:spPr>
          <a:xfrm>
            <a:off x="1214967" y="1077717"/>
            <a:ext cx="16082433" cy="654025"/>
          </a:xfrm>
          <a:prstGeom prst="rect">
            <a:avLst/>
          </a:prstGeom>
        </p:spPr>
        <p:txBody>
          <a:bodyPr wrap="square" lIns="0" tIns="0" rIns="0" bIns="0" rtlCol="0" anchor="t">
            <a:spAutoFit/>
          </a:bodyPr>
          <a:lstStyle/>
          <a:p>
            <a:pPr algn="l">
              <a:lnSpc>
                <a:spcPts val="5092"/>
              </a:lnSpc>
            </a:pPr>
            <a:r>
              <a:rPr lang="en-US" sz="4896" b="1" spc="-205" dirty="0">
                <a:solidFill>
                  <a:srgbClr val="FFFFFF"/>
                </a:solidFill>
                <a:latin typeface="Arial Bold"/>
                <a:ea typeface="Arial Bold"/>
                <a:cs typeface="Arial Bold"/>
                <a:sym typeface="Arial Bold"/>
              </a:rPr>
              <a:t>Coding</a:t>
            </a:r>
          </a:p>
        </p:txBody>
      </p:sp>
      <p:sp>
        <p:nvSpPr>
          <p:cNvPr id="4" name="Freeform 2">
            <a:extLst>
              <a:ext uri="{FF2B5EF4-FFF2-40B4-BE49-F238E27FC236}">
                <a16:creationId xmlns:a16="http://schemas.microsoft.com/office/drawing/2014/main" id="{16E03FD2-1BBD-DD71-C7DC-24F1689A7C2D}"/>
              </a:ext>
            </a:extLst>
          </p:cNvPr>
          <p:cNvSpPr/>
          <p:nvPr/>
        </p:nvSpPr>
        <p:spPr>
          <a:xfrm>
            <a:off x="414861" y="1135101"/>
            <a:ext cx="499539" cy="503199"/>
          </a:xfrm>
          <a:custGeom>
            <a:avLst/>
            <a:gdLst/>
            <a:ahLst/>
            <a:cxnLst/>
            <a:rect l="l" t="t" r="r" b="b"/>
            <a:pathLst>
              <a:path w="499539" h="503199">
                <a:moveTo>
                  <a:pt x="0" y="0"/>
                </a:moveTo>
                <a:lnTo>
                  <a:pt x="499540" y="0"/>
                </a:lnTo>
                <a:lnTo>
                  <a:pt x="499540" y="503199"/>
                </a:lnTo>
                <a:lnTo>
                  <a:pt x="0" y="50319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pic>
        <p:nvPicPr>
          <p:cNvPr id="5" name="Picture 4">
            <a:extLst>
              <a:ext uri="{FF2B5EF4-FFF2-40B4-BE49-F238E27FC236}">
                <a16:creationId xmlns:a16="http://schemas.microsoft.com/office/drawing/2014/main" id="{7841D6A9-B0FB-ACE4-1BB0-F9DB26658F86}"/>
              </a:ext>
            </a:extLst>
          </p:cNvPr>
          <p:cNvPicPr>
            <a:picLocks noChangeAspect="1"/>
          </p:cNvPicPr>
          <p:nvPr/>
        </p:nvPicPr>
        <p:blipFill>
          <a:blip r:embed="rId4"/>
          <a:stretch>
            <a:fillRect/>
          </a:stretch>
        </p:blipFill>
        <p:spPr>
          <a:xfrm>
            <a:off x="13639800" y="654234"/>
            <a:ext cx="3534478" cy="1262664"/>
          </a:xfrm>
          <a:prstGeom prst="rect">
            <a:avLst/>
          </a:prstGeom>
        </p:spPr>
      </p:pic>
      <p:sp>
        <p:nvSpPr>
          <p:cNvPr id="2" name="TextBox 1">
            <a:extLst>
              <a:ext uri="{FF2B5EF4-FFF2-40B4-BE49-F238E27FC236}">
                <a16:creationId xmlns:a16="http://schemas.microsoft.com/office/drawing/2014/main" id="{08D8ED01-A749-E982-9A62-CAD9F39F4C72}"/>
              </a:ext>
            </a:extLst>
          </p:cNvPr>
          <p:cNvSpPr txBox="1"/>
          <p:nvPr/>
        </p:nvSpPr>
        <p:spPr>
          <a:xfrm>
            <a:off x="2469292" y="9342042"/>
            <a:ext cx="13487400" cy="523220"/>
          </a:xfrm>
          <a:prstGeom prst="rect">
            <a:avLst/>
          </a:prstGeom>
          <a:solidFill>
            <a:schemeClr val="accent3">
              <a:lumMod val="20000"/>
              <a:lumOff val="80000"/>
            </a:schemeClr>
          </a:solidFill>
        </p:spPr>
        <p:txBody>
          <a:bodyPr wrap="square" lIns="91440" tIns="45720" rIns="91440" bIns="45720" rtlCol="1" anchor="t">
            <a:spAutoFit/>
          </a:bodyPr>
          <a:lstStyle/>
          <a:p>
            <a:r>
              <a:rPr lang="en-US" sz="2800" b="1" dirty="0"/>
              <a:t>Then we add 2 lines where we receive a </a:t>
            </a:r>
            <a:r>
              <a:rPr lang="en-US" sz="2800" b="1" dirty="0" err="1"/>
              <a:t>misc</a:t>
            </a:r>
            <a:r>
              <a:rPr lang="en-US" sz="2800" b="1" dirty="0"/>
              <a:t> payment &amp; receipt</a:t>
            </a:r>
            <a:endParaRPr lang="ar-EG" sz="2800" b="1" dirty="0"/>
          </a:p>
        </p:txBody>
      </p:sp>
      <p:pic>
        <p:nvPicPr>
          <p:cNvPr id="7" name="Picture 6">
            <a:extLst>
              <a:ext uri="{FF2B5EF4-FFF2-40B4-BE49-F238E27FC236}">
                <a16:creationId xmlns:a16="http://schemas.microsoft.com/office/drawing/2014/main" id="{0B238606-3604-65CA-4F83-534DE299DC9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1521" y="1909924"/>
            <a:ext cx="16280603" cy="7119776"/>
          </a:xfrm>
          <a:prstGeom prst="rect">
            <a:avLst/>
          </a:prstGeom>
        </p:spPr>
      </p:pic>
    </p:spTree>
    <p:extLst>
      <p:ext uri="{BB962C8B-B14F-4D97-AF65-F5344CB8AC3E}">
        <p14:creationId xmlns:p14="http://schemas.microsoft.com/office/powerpoint/2010/main" val="2819647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83C353-1DCD-842B-F6B1-CB8184F951AC}"/>
            </a:ext>
          </a:extLst>
        </p:cNvPr>
        <p:cNvGrpSpPr/>
        <p:nvPr/>
      </p:nvGrpSpPr>
      <p:grpSpPr>
        <a:xfrm>
          <a:off x="0" y="0"/>
          <a:ext cx="0" cy="0"/>
          <a:chOff x="0" y="0"/>
          <a:chExt cx="0" cy="0"/>
        </a:xfrm>
      </p:grpSpPr>
      <p:grpSp>
        <p:nvGrpSpPr>
          <p:cNvPr id="9" name="Group 9">
            <a:extLst>
              <a:ext uri="{FF2B5EF4-FFF2-40B4-BE49-F238E27FC236}">
                <a16:creationId xmlns:a16="http://schemas.microsoft.com/office/drawing/2014/main" id="{CB3151F4-FB0A-6066-CDD1-A746DC4C5EDF}"/>
              </a:ext>
            </a:extLst>
          </p:cNvPr>
          <p:cNvGrpSpPr/>
          <p:nvPr/>
        </p:nvGrpSpPr>
        <p:grpSpPr>
          <a:xfrm>
            <a:off x="685799" y="495300"/>
            <a:ext cx="17068801" cy="2638134"/>
            <a:chOff x="0" y="0"/>
            <a:chExt cx="2741709" cy="694817"/>
          </a:xfrm>
        </p:grpSpPr>
        <p:sp>
          <p:nvSpPr>
            <p:cNvPr id="10" name="Freeform 10">
              <a:extLst>
                <a:ext uri="{FF2B5EF4-FFF2-40B4-BE49-F238E27FC236}">
                  <a16:creationId xmlns:a16="http://schemas.microsoft.com/office/drawing/2014/main" id="{88FDC204-D9FE-21DF-E26D-32493474B37F}"/>
                </a:ext>
              </a:extLst>
            </p:cNvPr>
            <p:cNvSpPr/>
            <p:nvPr/>
          </p:nvSpPr>
          <p:spPr>
            <a:xfrm>
              <a:off x="0" y="0"/>
              <a:ext cx="2741709" cy="694817"/>
            </a:xfrm>
            <a:custGeom>
              <a:avLst/>
              <a:gdLst/>
              <a:ahLst/>
              <a:cxnLst/>
              <a:rect l="l" t="t" r="r" b="b"/>
              <a:pathLst>
                <a:path w="2741709" h="694817">
                  <a:moveTo>
                    <a:pt x="26030" y="0"/>
                  </a:moveTo>
                  <a:lnTo>
                    <a:pt x="2715679" y="0"/>
                  </a:lnTo>
                  <a:cubicBezTo>
                    <a:pt x="2722583" y="0"/>
                    <a:pt x="2729204" y="2742"/>
                    <a:pt x="2734085" y="7624"/>
                  </a:cubicBezTo>
                  <a:cubicBezTo>
                    <a:pt x="2738967" y="12505"/>
                    <a:pt x="2741709" y="19126"/>
                    <a:pt x="2741709" y="26030"/>
                  </a:cubicBezTo>
                  <a:lnTo>
                    <a:pt x="2741709" y="668787"/>
                  </a:lnTo>
                  <a:cubicBezTo>
                    <a:pt x="2741709" y="683163"/>
                    <a:pt x="2730055" y="694817"/>
                    <a:pt x="2715679" y="694817"/>
                  </a:cubicBezTo>
                  <a:lnTo>
                    <a:pt x="26030" y="694817"/>
                  </a:lnTo>
                  <a:cubicBezTo>
                    <a:pt x="19126" y="694817"/>
                    <a:pt x="12505" y="692075"/>
                    <a:pt x="7624" y="687193"/>
                  </a:cubicBezTo>
                  <a:cubicBezTo>
                    <a:pt x="2742" y="682312"/>
                    <a:pt x="0" y="675691"/>
                    <a:pt x="0" y="668787"/>
                  </a:cubicBezTo>
                  <a:lnTo>
                    <a:pt x="0" y="26030"/>
                  </a:lnTo>
                  <a:cubicBezTo>
                    <a:pt x="0" y="11654"/>
                    <a:pt x="11654" y="0"/>
                    <a:pt x="26030" y="0"/>
                  </a:cubicBezTo>
                  <a:close/>
                </a:path>
              </a:pathLst>
            </a:custGeom>
            <a:gradFill rotWithShape="1">
              <a:gsLst>
                <a:gs pos="0">
                  <a:srgbClr val="0C4A5B">
                    <a:alpha val="100000"/>
                  </a:srgbClr>
                </a:gs>
                <a:gs pos="100000">
                  <a:schemeClr val="bg1"/>
                </a:gs>
              </a:gsLst>
              <a:lin ang="2700000"/>
            </a:gradFill>
          </p:spPr>
          <p:txBody>
            <a:bodyPr/>
            <a:lstStyle/>
            <a:p>
              <a:endParaRPr lang="en-US" dirty="0"/>
            </a:p>
          </p:txBody>
        </p:sp>
        <p:sp>
          <p:nvSpPr>
            <p:cNvPr id="11" name="TextBox 11">
              <a:extLst>
                <a:ext uri="{FF2B5EF4-FFF2-40B4-BE49-F238E27FC236}">
                  <a16:creationId xmlns:a16="http://schemas.microsoft.com/office/drawing/2014/main" id="{27C360DA-8DB2-FFBA-662C-131C1EED49A2}"/>
                </a:ext>
              </a:extLst>
            </p:cNvPr>
            <p:cNvSpPr txBox="1"/>
            <p:nvPr/>
          </p:nvSpPr>
          <p:spPr>
            <a:xfrm>
              <a:off x="0" y="19050"/>
              <a:ext cx="2741709" cy="675767"/>
            </a:xfrm>
            <a:prstGeom prst="rect">
              <a:avLst/>
            </a:prstGeom>
          </p:spPr>
          <p:txBody>
            <a:bodyPr lIns="50800" tIns="50800" rIns="50800" bIns="50800" rtlCol="0" anchor="ctr"/>
            <a:lstStyle/>
            <a:p>
              <a:pPr algn="l">
                <a:lnSpc>
                  <a:spcPts val="1387"/>
                </a:lnSpc>
              </a:pPr>
              <a:endParaRPr/>
            </a:p>
          </p:txBody>
        </p:sp>
      </p:grpSp>
      <p:sp>
        <p:nvSpPr>
          <p:cNvPr id="24" name="TextBox 24">
            <a:extLst>
              <a:ext uri="{FF2B5EF4-FFF2-40B4-BE49-F238E27FC236}">
                <a16:creationId xmlns:a16="http://schemas.microsoft.com/office/drawing/2014/main" id="{A172D1AF-CB0B-595B-95D0-39DB0DC9A96A}"/>
              </a:ext>
            </a:extLst>
          </p:cNvPr>
          <p:cNvSpPr txBox="1"/>
          <p:nvPr/>
        </p:nvSpPr>
        <p:spPr>
          <a:xfrm>
            <a:off x="1214967" y="1077717"/>
            <a:ext cx="16082433" cy="654025"/>
          </a:xfrm>
          <a:prstGeom prst="rect">
            <a:avLst/>
          </a:prstGeom>
        </p:spPr>
        <p:txBody>
          <a:bodyPr wrap="square" lIns="0" tIns="0" rIns="0" bIns="0" rtlCol="0" anchor="t">
            <a:spAutoFit/>
          </a:bodyPr>
          <a:lstStyle/>
          <a:p>
            <a:pPr algn="l">
              <a:lnSpc>
                <a:spcPts val="5092"/>
              </a:lnSpc>
            </a:pPr>
            <a:r>
              <a:rPr lang="en-US" sz="4896" b="1" spc="-205" dirty="0">
                <a:solidFill>
                  <a:srgbClr val="FFFFFF"/>
                </a:solidFill>
                <a:latin typeface="Arial Bold"/>
                <a:ea typeface="Arial Bold"/>
                <a:cs typeface="Arial Bold"/>
                <a:sym typeface="Arial Bold"/>
              </a:rPr>
              <a:t>Coding</a:t>
            </a:r>
          </a:p>
        </p:txBody>
      </p:sp>
      <p:sp>
        <p:nvSpPr>
          <p:cNvPr id="4" name="Freeform 2">
            <a:extLst>
              <a:ext uri="{FF2B5EF4-FFF2-40B4-BE49-F238E27FC236}">
                <a16:creationId xmlns:a16="http://schemas.microsoft.com/office/drawing/2014/main" id="{1865468C-E71D-7454-846C-78DFD2E56C81}"/>
              </a:ext>
            </a:extLst>
          </p:cNvPr>
          <p:cNvSpPr/>
          <p:nvPr/>
        </p:nvSpPr>
        <p:spPr>
          <a:xfrm>
            <a:off x="414861" y="1135101"/>
            <a:ext cx="499539" cy="503199"/>
          </a:xfrm>
          <a:custGeom>
            <a:avLst/>
            <a:gdLst/>
            <a:ahLst/>
            <a:cxnLst/>
            <a:rect l="l" t="t" r="r" b="b"/>
            <a:pathLst>
              <a:path w="499539" h="503199">
                <a:moveTo>
                  <a:pt x="0" y="0"/>
                </a:moveTo>
                <a:lnTo>
                  <a:pt x="499540" y="0"/>
                </a:lnTo>
                <a:lnTo>
                  <a:pt x="499540" y="503199"/>
                </a:lnTo>
                <a:lnTo>
                  <a:pt x="0" y="50319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pic>
        <p:nvPicPr>
          <p:cNvPr id="5" name="Picture 4">
            <a:extLst>
              <a:ext uri="{FF2B5EF4-FFF2-40B4-BE49-F238E27FC236}">
                <a16:creationId xmlns:a16="http://schemas.microsoft.com/office/drawing/2014/main" id="{03CA1B27-F723-86D7-8E2C-682A4541A0B2}"/>
              </a:ext>
            </a:extLst>
          </p:cNvPr>
          <p:cNvPicPr>
            <a:picLocks noChangeAspect="1"/>
          </p:cNvPicPr>
          <p:nvPr/>
        </p:nvPicPr>
        <p:blipFill>
          <a:blip r:embed="rId4"/>
          <a:stretch>
            <a:fillRect/>
          </a:stretch>
        </p:blipFill>
        <p:spPr>
          <a:xfrm>
            <a:off x="13639800" y="654234"/>
            <a:ext cx="3534478" cy="1262664"/>
          </a:xfrm>
          <a:prstGeom prst="rect">
            <a:avLst/>
          </a:prstGeom>
        </p:spPr>
      </p:pic>
      <p:pic>
        <p:nvPicPr>
          <p:cNvPr id="3" name="Picture 2">
            <a:extLst>
              <a:ext uri="{FF2B5EF4-FFF2-40B4-BE49-F238E27FC236}">
                <a16:creationId xmlns:a16="http://schemas.microsoft.com/office/drawing/2014/main" id="{B6C20064-4ABF-03E6-F74B-F6C1E961F4E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97001" y="2558193"/>
            <a:ext cx="11716355" cy="7385907"/>
          </a:xfrm>
          <a:prstGeom prst="rect">
            <a:avLst/>
          </a:prstGeom>
        </p:spPr>
      </p:pic>
      <p:sp>
        <p:nvSpPr>
          <p:cNvPr id="2" name="TextBox 1">
            <a:extLst>
              <a:ext uri="{FF2B5EF4-FFF2-40B4-BE49-F238E27FC236}">
                <a16:creationId xmlns:a16="http://schemas.microsoft.com/office/drawing/2014/main" id="{7A563613-99F4-F532-26DA-6DAFBBBDA66E}"/>
              </a:ext>
            </a:extLst>
          </p:cNvPr>
          <p:cNvSpPr txBox="1"/>
          <p:nvPr/>
        </p:nvSpPr>
        <p:spPr>
          <a:xfrm>
            <a:off x="249588" y="3924300"/>
            <a:ext cx="4876801" cy="3416000"/>
          </a:xfrm>
          <a:prstGeom prst="rect">
            <a:avLst/>
          </a:prstGeom>
          <a:noFill/>
        </p:spPr>
        <p:txBody>
          <a:bodyPr wrap="square" rtlCol="1">
            <a:spAutoFit/>
          </a:bodyPr>
          <a:lstStyle/>
          <a:p>
            <a:pPr>
              <a:lnSpc>
                <a:spcPct val="200000"/>
              </a:lnSpc>
            </a:pPr>
            <a:r>
              <a:rPr lang="en-US" sz="2800" b="1" dirty="0"/>
              <a:t>Now we do multiple requests</a:t>
            </a:r>
          </a:p>
          <a:p>
            <a:pPr>
              <a:lnSpc>
                <a:spcPct val="200000"/>
              </a:lnSpc>
            </a:pPr>
            <a:r>
              <a:rPr lang="en-US" sz="2800" b="1" dirty="0"/>
              <a:t>1-cashflow creation</a:t>
            </a:r>
          </a:p>
          <a:p>
            <a:pPr>
              <a:lnSpc>
                <a:spcPct val="200000"/>
              </a:lnSpc>
            </a:pPr>
            <a:r>
              <a:rPr lang="en-US" sz="2800" b="1" dirty="0"/>
              <a:t>2-create accounting</a:t>
            </a:r>
          </a:p>
          <a:p>
            <a:pPr>
              <a:lnSpc>
                <a:spcPct val="200000"/>
              </a:lnSpc>
            </a:pPr>
            <a:r>
              <a:rPr lang="en-US" sz="2800" b="1" dirty="0"/>
              <a:t>3-transfer to GL</a:t>
            </a:r>
            <a:endParaRPr lang="ar-EG" sz="2800" b="1" dirty="0"/>
          </a:p>
        </p:txBody>
      </p:sp>
    </p:spTree>
    <p:extLst>
      <p:ext uri="{BB962C8B-B14F-4D97-AF65-F5344CB8AC3E}">
        <p14:creationId xmlns:p14="http://schemas.microsoft.com/office/powerpoint/2010/main" val="120241468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777D24-E451-3708-6981-860ADCEFDC88}"/>
            </a:ext>
          </a:extLst>
        </p:cNvPr>
        <p:cNvGrpSpPr/>
        <p:nvPr/>
      </p:nvGrpSpPr>
      <p:grpSpPr>
        <a:xfrm>
          <a:off x="0" y="0"/>
          <a:ext cx="0" cy="0"/>
          <a:chOff x="0" y="0"/>
          <a:chExt cx="0" cy="0"/>
        </a:xfrm>
      </p:grpSpPr>
      <p:grpSp>
        <p:nvGrpSpPr>
          <p:cNvPr id="9" name="Group 9">
            <a:extLst>
              <a:ext uri="{FF2B5EF4-FFF2-40B4-BE49-F238E27FC236}">
                <a16:creationId xmlns:a16="http://schemas.microsoft.com/office/drawing/2014/main" id="{4219CA9F-E5C1-E273-EC94-92AD4CCE84F6}"/>
              </a:ext>
            </a:extLst>
          </p:cNvPr>
          <p:cNvGrpSpPr/>
          <p:nvPr/>
        </p:nvGrpSpPr>
        <p:grpSpPr>
          <a:xfrm>
            <a:off x="685799" y="495300"/>
            <a:ext cx="17068801" cy="2638134"/>
            <a:chOff x="0" y="0"/>
            <a:chExt cx="2741709" cy="694817"/>
          </a:xfrm>
        </p:grpSpPr>
        <p:sp>
          <p:nvSpPr>
            <p:cNvPr id="10" name="Freeform 10">
              <a:extLst>
                <a:ext uri="{FF2B5EF4-FFF2-40B4-BE49-F238E27FC236}">
                  <a16:creationId xmlns:a16="http://schemas.microsoft.com/office/drawing/2014/main" id="{276647EB-AAB2-8A10-0E12-1E037ECDE1A6}"/>
                </a:ext>
              </a:extLst>
            </p:cNvPr>
            <p:cNvSpPr/>
            <p:nvPr/>
          </p:nvSpPr>
          <p:spPr>
            <a:xfrm>
              <a:off x="0" y="0"/>
              <a:ext cx="2741709" cy="694817"/>
            </a:xfrm>
            <a:custGeom>
              <a:avLst/>
              <a:gdLst/>
              <a:ahLst/>
              <a:cxnLst/>
              <a:rect l="l" t="t" r="r" b="b"/>
              <a:pathLst>
                <a:path w="2741709" h="694817">
                  <a:moveTo>
                    <a:pt x="26030" y="0"/>
                  </a:moveTo>
                  <a:lnTo>
                    <a:pt x="2715679" y="0"/>
                  </a:lnTo>
                  <a:cubicBezTo>
                    <a:pt x="2722583" y="0"/>
                    <a:pt x="2729204" y="2742"/>
                    <a:pt x="2734085" y="7624"/>
                  </a:cubicBezTo>
                  <a:cubicBezTo>
                    <a:pt x="2738967" y="12505"/>
                    <a:pt x="2741709" y="19126"/>
                    <a:pt x="2741709" y="26030"/>
                  </a:cubicBezTo>
                  <a:lnTo>
                    <a:pt x="2741709" y="668787"/>
                  </a:lnTo>
                  <a:cubicBezTo>
                    <a:pt x="2741709" y="683163"/>
                    <a:pt x="2730055" y="694817"/>
                    <a:pt x="2715679" y="694817"/>
                  </a:cubicBezTo>
                  <a:lnTo>
                    <a:pt x="26030" y="694817"/>
                  </a:lnTo>
                  <a:cubicBezTo>
                    <a:pt x="19126" y="694817"/>
                    <a:pt x="12505" y="692075"/>
                    <a:pt x="7624" y="687193"/>
                  </a:cubicBezTo>
                  <a:cubicBezTo>
                    <a:pt x="2742" y="682312"/>
                    <a:pt x="0" y="675691"/>
                    <a:pt x="0" y="668787"/>
                  </a:cubicBezTo>
                  <a:lnTo>
                    <a:pt x="0" y="26030"/>
                  </a:lnTo>
                  <a:cubicBezTo>
                    <a:pt x="0" y="11654"/>
                    <a:pt x="11654" y="0"/>
                    <a:pt x="26030" y="0"/>
                  </a:cubicBezTo>
                  <a:close/>
                </a:path>
              </a:pathLst>
            </a:custGeom>
            <a:gradFill rotWithShape="1">
              <a:gsLst>
                <a:gs pos="0">
                  <a:srgbClr val="0C4A5B">
                    <a:alpha val="100000"/>
                  </a:srgbClr>
                </a:gs>
                <a:gs pos="100000">
                  <a:schemeClr val="bg1"/>
                </a:gs>
              </a:gsLst>
              <a:lin ang="2700000"/>
            </a:gradFill>
          </p:spPr>
          <p:txBody>
            <a:bodyPr/>
            <a:lstStyle/>
            <a:p>
              <a:endParaRPr lang="en-US" dirty="0"/>
            </a:p>
          </p:txBody>
        </p:sp>
        <p:sp>
          <p:nvSpPr>
            <p:cNvPr id="11" name="TextBox 11">
              <a:extLst>
                <a:ext uri="{FF2B5EF4-FFF2-40B4-BE49-F238E27FC236}">
                  <a16:creationId xmlns:a16="http://schemas.microsoft.com/office/drawing/2014/main" id="{8DDFC61C-BE81-EB67-D92C-52E9228553C8}"/>
                </a:ext>
              </a:extLst>
            </p:cNvPr>
            <p:cNvSpPr txBox="1"/>
            <p:nvPr/>
          </p:nvSpPr>
          <p:spPr>
            <a:xfrm>
              <a:off x="0" y="19050"/>
              <a:ext cx="2741709" cy="675767"/>
            </a:xfrm>
            <a:prstGeom prst="rect">
              <a:avLst/>
            </a:prstGeom>
          </p:spPr>
          <p:txBody>
            <a:bodyPr lIns="50800" tIns="50800" rIns="50800" bIns="50800" rtlCol="0" anchor="ctr"/>
            <a:lstStyle/>
            <a:p>
              <a:pPr algn="l">
                <a:lnSpc>
                  <a:spcPts val="1387"/>
                </a:lnSpc>
              </a:pPr>
              <a:endParaRPr/>
            </a:p>
          </p:txBody>
        </p:sp>
      </p:grpSp>
      <p:sp>
        <p:nvSpPr>
          <p:cNvPr id="24" name="TextBox 24">
            <a:extLst>
              <a:ext uri="{FF2B5EF4-FFF2-40B4-BE49-F238E27FC236}">
                <a16:creationId xmlns:a16="http://schemas.microsoft.com/office/drawing/2014/main" id="{F18376FE-B7E2-6048-7316-A48A58B6C44B}"/>
              </a:ext>
            </a:extLst>
          </p:cNvPr>
          <p:cNvSpPr txBox="1"/>
          <p:nvPr/>
        </p:nvSpPr>
        <p:spPr>
          <a:xfrm>
            <a:off x="1214967" y="1077717"/>
            <a:ext cx="16082433" cy="654025"/>
          </a:xfrm>
          <a:prstGeom prst="rect">
            <a:avLst/>
          </a:prstGeom>
        </p:spPr>
        <p:txBody>
          <a:bodyPr wrap="square" lIns="0" tIns="0" rIns="0" bIns="0" rtlCol="0" anchor="t">
            <a:spAutoFit/>
          </a:bodyPr>
          <a:lstStyle/>
          <a:p>
            <a:pPr algn="l">
              <a:lnSpc>
                <a:spcPts val="5092"/>
              </a:lnSpc>
            </a:pPr>
            <a:r>
              <a:rPr lang="en-US" sz="4896" b="1" spc="-205" dirty="0">
                <a:solidFill>
                  <a:srgbClr val="FFFFFF"/>
                </a:solidFill>
                <a:latin typeface="Arial Bold"/>
                <a:ea typeface="Arial Bold"/>
                <a:cs typeface="Arial Bold"/>
                <a:sym typeface="Arial Bold"/>
              </a:rPr>
              <a:t>Coding</a:t>
            </a:r>
          </a:p>
        </p:txBody>
      </p:sp>
      <p:sp>
        <p:nvSpPr>
          <p:cNvPr id="4" name="Freeform 2">
            <a:extLst>
              <a:ext uri="{FF2B5EF4-FFF2-40B4-BE49-F238E27FC236}">
                <a16:creationId xmlns:a16="http://schemas.microsoft.com/office/drawing/2014/main" id="{D07E6A70-4E4A-4391-D64E-81937ADCBD9A}"/>
              </a:ext>
            </a:extLst>
          </p:cNvPr>
          <p:cNvSpPr/>
          <p:nvPr/>
        </p:nvSpPr>
        <p:spPr>
          <a:xfrm>
            <a:off x="414861" y="1135101"/>
            <a:ext cx="499539" cy="503199"/>
          </a:xfrm>
          <a:custGeom>
            <a:avLst/>
            <a:gdLst/>
            <a:ahLst/>
            <a:cxnLst/>
            <a:rect l="l" t="t" r="r" b="b"/>
            <a:pathLst>
              <a:path w="499539" h="503199">
                <a:moveTo>
                  <a:pt x="0" y="0"/>
                </a:moveTo>
                <a:lnTo>
                  <a:pt x="499540" y="0"/>
                </a:lnTo>
                <a:lnTo>
                  <a:pt x="499540" y="503199"/>
                </a:lnTo>
                <a:lnTo>
                  <a:pt x="0" y="50319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pic>
        <p:nvPicPr>
          <p:cNvPr id="5" name="Picture 4">
            <a:extLst>
              <a:ext uri="{FF2B5EF4-FFF2-40B4-BE49-F238E27FC236}">
                <a16:creationId xmlns:a16="http://schemas.microsoft.com/office/drawing/2014/main" id="{4F8FB8ED-F2C4-F5CA-9571-084BF1A966F1}"/>
              </a:ext>
            </a:extLst>
          </p:cNvPr>
          <p:cNvPicPr>
            <a:picLocks noChangeAspect="1"/>
          </p:cNvPicPr>
          <p:nvPr/>
        </p:nvPicPr>
        <p:blipFill>
          <a:blip r:embed="rId4"/>
          <a:stretch>
            <a:fillRect/>
          </a:stretch>
        </p:blipFill>
        <p:spPr>
          <a:xfrm>
            <a:off x="13639800" y="654234"/>
            <a:ext cx="3534478" cy="1262664"/>
          </a:xfrm>
          <a:prstGeom prst="rect">
            <a:avLst/>
          </a:prstGeom>
        </p:spPr>
      </p:pic>
      <p:pic>
        <p:nvPicPr>
          <p:cNvPr id="3" name="Picture 2">
            <a:extLst>
              <a:ext uri="{FF2B5EF4-FFF2-40B4-BE49-F238E27FC236}">
                <a16:creationId xmlns:a16="http://schemas.microsoft.com/office/drawing/2014/main" id="{A59759F4-4879-CA8E-87D3-9EF6618CD9A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29000" y="2241828"/>
            <a:ext cx="13843000" cy="7549871"/>
          </a:xfrm>
          <a:prstGeom prst="rect">
            <a:avLst/>
          </a:prstGeom>
        </p:spPr>
      </p:pic>
      <p:sp>
        <p:nvSpPr>
          <p:cNvPr id="2" name="TextBox 1">
            <a:extLst>
              <a:ext uri="{FF2B5EF4-FFF2-40B4-BE49-F238E27FC236}">
                <a16:creationId xmlns:a16="http://schemas.microsoft.com/office/drawing/2014/main" id="{051765D1-B4F0-3CC9-0B35-F3D8FA470315}"/>
              </a:ext>
            </a:extLst>
          </p:cNvPr>
          <p:cNvSpPr txBox="1"/>
          <p:nvPr/>
        </p:nvSpPr>
        <p:spPr>
          <a:xfrm>
            <a:off x="414861" y="5755153"/>
            <a:ext cx="2895601" cy="523220"/>
          </a:xfrm>
          <a:prstGeom prst="rect">
            <a:avLst/>
          </a:prstGeom>
          <a:noFill/>
        </p:spPr>
        <p:txBody>
          <a:bodyPr wrap="square" rtlCol="1">
            <a:spAutoFit/>
          </a:bodyPr>
          <a:lstStyle/>
          <a:p>
            <a:r>
              <a:rPr lang="en-US" sz="2800" b="1" dirty="0"/>
              <a:t>Open parameters</a:t>
            </a:r>
            <a:endParaRPr lang="ar-EG" sz="2800" b="1" dirty="0"/>
          </a:p>
        </p:txBody>
      </p:sp>
      <p:sp>
        <p:nvSpPr>
          <p:cNvPr id="6" name="Rectangle: Rounded Corners 5">
            <a:extLst>
              <a:ext uri="{FF2B5EF4-FFF2-40B4-BE49-F238E27FC236}">
                <a16:creationId xmlns:a16="http://schemas.microsoft.com/office/drawing/2014/main" id="{E283B9CF-1A14-36EC-6315-214051132D64}"/>
              </a:ext>
            </a:extLst>
          </p:cNvPr>
          <p:cNvSpPr/>
          <p:nvPr/>
        </p:nvSpPr>
        <p:spPr>
          <a:xfrm>
            <a:off x="4724400" y="4046817"/>
            <a:ext cx="1524000" cy="304800"/>
          </a:xfrm>
          <a:prstGeom prst="round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a:p>
        </p:txBody>
      </p:sp>
    </p:spTree>
    <p:extLst>
      <p:ext uri="{BB962C8B-B14F-4D97-AF65-F5344CB8AC3E}">
        <p14:creationId xmlns:p14="http://schemas.microsoft.com/office/powerpoint/2010/main" val="136313109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80E5D5-EAB3-1553-48A8-B4A04BCBB735}"/>
            </a:ext>
          </a:extLst>
        </p:cNvPr>
        <p:cNvGrpSpPr/>
        <p:nvPr/>
      </p:nvGrpSpPr>
      <p:grpSpPr>
        <a:xfrm>
          <a:off x="0" y="0"/>
          <a:ext cx="0" cy="0"/>
          <a:chOff x="0" y="0"/>
          <a:chExt cx="0" cy="0"/>
        </a:xfrm>
      </p:grpSpPr>
      <p:grpSp>
        <p:nvGrpSpPr>
          <p:cNvPr id="9" name="Group 9">
            <a:extLst>
              <a:ext uri="{FF2B5EF4-FFF2-40B4-BE49-F238E27FC236}">
                <a16:creationId xmlns:a16="http://schemas.microsoft.com/office/drawing/2014/main" id="{BF38EBEF-EB75-1E36-3C62-EBC78BC8217C}"/>
              </a:ext>
            </a:extLst>
          </p:cNvPr>
          <p:cNvGrpSpPr/>
          <p:nvPr/>
        </p:nvGrpSpPr>
        <p:grpSpPr>
          <a:xfrm>
            <a:off x="685799" y="495300"/>
            <a:ext cx="17068801" cy="2638134"/>
            <a:chOff x="0" y="0"/>
            <a:chExt cx="2741709" cy="694817"/>
          </a:xfrm>
        </p:grpSpPr>
        <p:sp>
          <p:nvSpPr>
            <p:cNvPr id="10" name="Freeform 10">
              <a:extLst>
                <a:ext uri="{FF2B5EF4-FFF2-40B4-BE49-F238E27FC236}">
                  <a16:creationId xmlns:a16="http://schemas.microsoft.com/office/drawing/2014/main" id="{E6582CA2-6657-8D28-58BD-F89E5BB1DA1A}"/>
                </a:ext>
              </a:extLst>
            </p:cNvPr>
            <p:cNvSpPr/>
            <p:nvPr/>
          </p:nvSpPr>
          <p:spPr>
            <a:xfrm>
              <a:off x="0" y="0"/>
              <a:ext cx="2741709" cy="694817"/>
            </a:xfrm>
            <a:custGeom>
              <a:avLst/>
              <a:gdLst/>
              <a:ahLst/>
              <a:cxnLst/>
              <a:rect l="l" t="t" r="r" b="b"/>
              <a:pathLst>
                <a:path w="2741709" h="694817">
                  <a:moveTo>
                    <a:pt x="26030" y="0"/>
                  </a:moveTo>
                  <a:lnTo>
                    <a:pt x="2715679" y="0"/>
                  </a:lnTo>
                  <a:cubicBezTo>
                    <a:pt x="2722583" y="0"/>
                    <a:pt x="2729204" y="2742"/>
                    <a:pt x="2734085" y="7624"/>
                  </a:cubicBezTo>
                  <a:cubicBezTo>
                    <a:pt x="2738967" y="12505"/>
                    <a:pt x="2741709" y="19126"/>
                    <a:pt x="2741709" y="26030"/>
                  </a:cubicBezTo>
                  <a:lnTo>
                    <a:pt x="2741709" y="668787"/>
                  </a:lnTo>
                  <a:cubicBezTo>
                    <a:pt x="2741709" y="683163"/>
                    <a:pt x="2730055" y="694817"/>
                    <a:pt x="2715679" y="694817"/>
                  </a:cubicBezTo>
                  <a:lnTo>
                    <a:pt x="26030" y="694817"/>
                  </a:lnTo>
                  <a:cubicBezTo>
                    <a:pt x="19126" y="694817"/>
                    <a:pt x="12505" y="692075"/>
                    <a:pt x="7624" y="687193"/>
                  </a:cubicBezTo>
                  <a:cubicBezTo>
                    <a:pt x="2742" y="682312"/>
                    <a:pt x="0" y="675691"/>
                    <a:pt x="0" y="668787"/>
                  </a:cubicBezTo>
                  <a:lnTo>
                    <a:pt x="0" y="26030"/>
                  </a:lnTo>
                  <a:cubicBezTo>
                    <a:pt x="0" y="11654"/>
                    <a:pt x="11654" y="0"/>
                    <a:pt x="26030" y="0"/>
                  </a:cubicBezTo>
                  <a:close/>
                </a:path>
              </a:pathLst>
            </a:custGeom>
            <a:gradFill rotWithShape="1">
              <a:gsLst>
                <a:gs pos="0">
                  <a:srgbClr val="0C4A5B">
                    <a:alpha val="100000"/>
                  </a:srgbClr>
                </a:gs>
                <a:gs pos="100000">
                  <a:schemeClr val="bg1"/>
                </a:gs>
              </a:gsLst>
              <a:lin ang="2700000"/>
            </a:gradFill>
          </p:spPr>
          <p:txBody>
            <a:bodyPr/>
            <a:lstStyle/>
            <a:p>
              <a:endParaRPr lang="en-US" dirty="0"/>
            </a:p>
          </p:txBody>
        </p:sp>
        <p:sp>
          <p:nvSpPr>
            <p:cNvPr id="11" name="TextBox 11">
              <a:extLst>
                <a:ext uri="{FF2B5EF4-FFF2-40B4-BE49-F238E27FC236}">
                  <a16:creationId xmlns:a16="http://schemas.microsoft.com/office/drawing/2014/main" id="{9E8EFF75-33E6-CEB9-3035-BE735E384E91}"/>
                </a:ext>
              </a:extLst>
            </p:cNvPr>
            <p:cNvSpPr txBox="1"/>
            <p:nvPr/>
          </p:nvSpPr>
          <p:spPr>
            <a:xfrm>
              <a:off x="0" y="19050"/>
              <a:ext cx="2741709" cy="675767"/>
            </a:xfrm>
            <a:prstGeom prst="rect">
              <a:avLst/>
            </a:prstGeom>
          </p:spPr>
          <p:txBody>
            <a:bodyPr lIns="50800" tIns="50800" rIns="50800" bIns="50800" rtlCol="0" anchor="ctr"/>
            <a:lstStyle/>
            <a:p>
              <a:pPr algn="l">
                <a:lnSpc>
                  <a:spcPts val="1387"/>
                </a:lnSpc>
              </a:pPr>
              <a:endParaRPr/>
            </a:p>
          </p:txBody>
        </p:sp>
      </p:grpSp>
      <p:sp>
        <p:nvSpPr>
          <p:cNvPr id="24" name="TextBox 24">
            <a:extLst>
              <a:ext uri="{FF2B5EF4-FFF2-40B4-BE49-F238E27FC236}">
                <a16:creationId xmlns:a16="http://schemas.microsoft.com/office/drawing/2014/main" id="{5E55AF07-63AA-845B-8F2F-50E873453BE9}"/>
              </a:ext>
            </a:extLst>
          </p:cNvPr>
          <p:cNvSpPr txBox="1"/>
          <p:nvPr/>
        </p:nvSpPr>
        <p:spPr>
          <a:xfrm>
            <a:off x="1214967" y="1077717"/>
            <a:ext cx="16082433" cy="654025"/>
          </a:xfrm>
          <a:prstGeom prst="rect">
            <a:avLst/>
          </a:prstGeom>
        </p:spPr>
        <p:txBody>
          <a:bodyPr wrap="square" lIns="0" tIns="0" rIns="0" bIns="0" rtlCol="0" anchor="t">
            <a:spAutoFit/>
          </a:bodyPr>
          <a:lstStyle/>
          <a:p>
            <a:pPr algn="l">
              <a:lnSpc>
                <a:spcPts val="5092"/>
              </a:lnSpc>
            </a:pPr>
            <a:r>
              <a:rPr lang="en-US" sz="4896" b="1" spc="-205" dirty="0">
                <a:solidFill>
                  <a:srgbClr val="FFFFFF"/>
                </a:solidFill>
                <a:latin typeface="Arial Bold"/>
                <a:ea typeface="Arial Bold"/>
                <a:cs typeface="Arial Bold"/>
                <a:sym typeface="Arial Bold"/>
              </a:rPr>
              <a:t>Coding</a:t>
            </a:r>
          </a:p>
        </p:txBody>
      </p:sp>
      <p:sp>
        <p:nvSpPr>
          <p:cNvPr id="4" name="Freeform 2">
            <a:extLst>
              <a:ext uri="{FF2B5EF4-FFF2-40B4-BE49-F238E27FC236}">
                <a16:creationId xmlns:a16="http://schemas.microsoft.com/office/drawing/2014/main" id="{4A890360-30D4-3144-22DE-4EA37C8166C9}"/>
              </a:ext>
            </a:extLst>
          </p:cNvPr>
          <p:cNvSpPr/>
          <p:nvPr/>
        </p:nvSpPr>
        <p:spPr>
          <a:xfrm>
            <a:off x="414861" y="1135101"/>
            <a:ext cx="499539" cy="503199"/>
          </a:xfrm>
          <a:custGeom>
            <a:avLst/>
            <a:gdLst/>
            <a:ahLst/>
            <a:cxnLst/>
            <a:rect l="l" t="t" r="r" b="b"/>
            <a:pathLst>
              <a:path w="499539" h="503199">
                <a:moveTo>
                  <a:pt x="0" y="0"/>
                </a:moveTo>
                <a:lnTo>
                  <a:pt x="499540" y="0"/>
                </a:lnTo>
                <a:lnTo>
                  <a:pt x="499540" y="503199"/>
                </a:lnTo>
                <a:lnTo>
                  <a:pt x="0" y="50319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pic>
        <p:nvPicPr>
          <p:cNvPr id="5" name="Picture 4">
            <a:extLst>
              <a:ext uri="{FF2B5EF4-FFF2-40B4-BE49-F238E27FC236}">
                <a16:creationId xmlns:a16="http://schemas.microsoft.com/office/drawing/2014/main" id="{C693A72E-0B4D-A9EE-4A3B-AF477232F4EA}"/>
              </a:ext>
            </a:extLst>
          </p:cNvPr>
          <p:cNvPicPr>
            <a:picLocks noChangeAspect="1"/>
          </p:cNvPicPr>
          <p:nvPr/>
        </p:nvPicPr>
        <p:blipFill>
          <a:blip r:embed="rId4"/>
          <a:stretch>
            <a:fillRect/>
          </a:stretch>
        </p:blipFill>
        <p:spPr>
          <a:xfrm>
            <a:off x="13639800" y="654234"/>
            <a:ext cx="3534478" cy="1262664"/>
          </a:xfrm>
          <a:prstGeom prst="rect">
            <a:avLst/>
          </a:prstGeom>
        </p:spPr>
      </p:pic>
      <p:sp>
        <p:nvSpPr>
          <p:cNvPr id="2" name="TextBox 1">
            <a:extLst>
              <a:ext uri="{FF2B5EF4-FFF2-40B4-BE49-F238E27FC236}">
                <a16:creationId xmlns:a16="http://schemas.microsoft.com/office/drawing/2014/main" id="{80F789BB-491C-74D2-6F14-F6956F78788B}"/>
              </a:ext>
            </a:extLst>
          </p:cNvPr>
          <p:cNvSpPr txBox="1"/>
          <p:nvPr/>
        </p:nvSpPr>
        <p:spPr>
          <a:xfrm>
            <a:off x="389461" y="5829300"/>
            <a:ext cx="2895601" cy="523220"/>
          </a:xfrm>
          <a:prstGeom prst="rect">
            <a:avLst/>
          </a:prstGeom>
          <a:noFill/>
        </p:spPr>
        <p:txBody>
          <a:bodyPr wrap="square" rtlCol="1">
            <a:spAutoFit/>
          </a:bodyPr>
          <a:lstStyle/>
          <a:p>
            <a:r>
              <a:rPr lang="en-US" sz="2800" b="1" dirty="0"/>
              <a:t>Add bank details</a:t>
            </a:r>
            <a:endParaRPr lang="ar-EG" sz="2800" b="1" dirty="0"/>
          </a:p>
        </p:txBody>
      </p:sp>
      <p:pic>
        <p:nvPicPr>
          <p:cNvPr id="7" name="Picture 6">
            <a:extLst>
              <a:ext uri="{FF2B5EF4-FFF2-40B4-BE49-F238E27FC236}">
                <a16:creationId xmlns:a16="http://schemas.microsoft.com/office/drawing/2014/main" id="{B1D33202-DEAE-8284-6C67-38C00CAAE8A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24199" y="2781299"/>
            <a:ext cx="11930547" cy="5181601"/>
          </a:xfrm>
          <a:prstGeom prst="rect">
            <a:avLst/>
          </a:prstGeom>
        </p:spPr>
      </p:pic>
      <p:pic>
        <p:nvPicPr>
          <p:cNvPr id="8" name="Picture 7">
            <a:extLst>
              <a:ext uri="{FF2B5EF4-FFF2-40B4-BE49-F238E27FC236}">
                <a16:creationId xmlns:a16="http://schemas.microsoft.com/office/drawing/2014/main" id="{04F3CF74-4C8C-D037-8477-ACA1DCA3031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67400" y="8343900"/>
            <a:ext cx="8164286" cy="1375470"/>
          </a:xfrm>
          <a:prstGeom prst="rect">
            <a:avLst/>
          </a:prstGeom>
        </p:spPr>
      </p:pic>
    </p:spTree>
    <p:extLst>
      <p:ext uri="{BB962C8B-B14F-4D97-AF65-F5344CB8AC3E}">
        <p14:creationId xmlns:p14="http://schemas.microsoft.com/office/powerpoint/2010/main" val="377941696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E0264C-E0CC-AF96-225D-C19B913CC270}"/>
            </a:ext>
          </a:extLst>
        </p:cNvPr>
        <p:cNvGrpSpPr/>
        <p:nvPr/>
      </p:nvGrpSpPr>
      <p:grpSpPr>
        <a:xfrm>
          <a:off x="0" y="0"/>
          <a:ext cx="0" cy="0"/>
          <a:chOff x="0" y="0"/>
          <a:chExt cx="0" cy="0"/>
        </a:xfrm>
      </p:grpSpPr>
      <p:grpSp>
        <p:nvGrpSpPr>
          <p:cNvPr id="9" name="Group 9">
            <a:extLst>
              <a:ext uri="{FF2B5EF4-FFF2-40B4-BE49-F238E27FC236}">
                <a16:creationId xmlns:a16="http://schemas.microsoft.com/office/drawing/2014/main" id="{B837315F-B07F-8631-75E8-DBB3F6F4C9F1}"/>
              </a:ext>
            </a:extLst>
          </p:cNvPr>
          <p:cNvGrpSpPr/>
          <p:nvPr/>
        </p:nvGrpSpPr>
        <p:grpSpPr>
          <a:xfrm>
            <a:off x="685799" y="495300"/>
            <a:ext cx="17068801" cy="2638134"/>
            <a:chOff x="0" y="0"/>
            <a:chExt cx="2741709" cy="694817"/>
          </a:xfrm>
        </p:grpSpPr>
        <p:sp>
          <p:nvSpPr>
            <p:cNvPr id="10" name="Freeform 10">
              <a:extLst>
                <a:ext uri="{FF2B5EF4-FFF2-40B4-BE49-F238E27FC236}">
                  <a16:creationId xmlns:a16="http://schemas.microsoft.com/office/drawing/2014/main" id="{38588751-E05E-E049-59A8-282D1C669AE8}"/>
                </a:ext>
              </a:extLst>
            </p:cNvPr>
            <p:cNvSpPr/>
            <p:nvPr/>
          </p:nvSpPr>
          <p:spPr>
            <a:xfrm>
              <a:off x="0" y="0"/>
              <a:ext cx="2741709" cy="694817"/>
            </a:xfrm>
            <a:custGeom>
              <a:avLst/>
              <a:gdLst/>
              <a:ahLst/>
              <a:cxnLst/>
              <a:rect l="l" t="t" r="r" b="b"/>
              <a:pathLst>
                <a:path w="2741709" h="694817">
                  <a:moveTo>
                    <a:pt x="26030" y="0"/>
                  </a:moveTo>
                  <a:lnTo>
                    <a:pt x="2715679" y="0"/>
                  </a:lnTo>
                  <a:cubicBezTo>
                    <a:pt x="2722583" y="0"/>
                    <a:pt x="2729204" y="2742"/>
                    <a:pt x="2734085" y="7624"/>
                  </a:cubicBezTo>
                  <a:cubicBezTo>
                    <a:pt x="2738967" y="12505"/>
                    <a:pt x="2741709" y="19126"/>
                    <a:pt x="2741709" y="26030"/>
                  </a:cubicBezTo>
                  <a:lnTo>
                    <a:pt x="2741709" y="668787"/>
                  </a:lnTo>
                  <a:cubicBezTo>
                    <a:pt x="2741709" y="683163"/>
                    <a:pt x="2730055" y="694817"/>
                    <a:pt x="2715679" y="694817"/>
                  </a:cubicBezTo>
                  <a:lnTo>
                    <a:pt x="26030" y="694817"/>
                  </a:lnTo>
                  <a:cubicBezTo>
                    <a:pt x="19126" y="694817"/>
                    <a:pt x="12505" y="692075"/>
                    <a:pt x="7624" y="687193"/>
                  </a:cubicBezTo>
                  <a:cubicBezTo>
                    <a:pt x="2742" y="682312"/>
                    <a:pt x="0" y="675691"/>
                    <a:pt x="0" y="668787"/>
                  </a:cubicBezTo>
                  <a:lnTo>
                    <a:pt x="0" y="26030"/>
                  </a:lnTo>
                  <a:cubicBezTo>
                    <a:pt x="0" y="11654"/>
                    <a:pt x="11654" y="0"/>
                    <a:pt x="26030" y="0"/>
                  </a:cubicBezTo>
                  <a:close/>
                </a:path>
              </a:pathLst>
            </a:custGeom>
            <a:gradFill rotWithShape="1">
              <a:gsLst>
                <a:gs pos="0">
                  <a:srgbClr val="0C4A5B">
                    <a:alpha val="100000"/>
                  </a:srgbClr>
                </a:gs>
                <a:gs pos="100000">
                  <a:schemeClr val="bg1"/>
                </a:gs>
              </a:gsLst>
              <a:lin ang="2700000"/>
            </a:gradFill>
          </p:spPr>
          <p:txBody>
            <a:bodyPr/>
            <a:lstStyle/>
            <a:p>
              <a:endParaRPr lang="en-US" dirty="0"/>
            </a:p>
          </p:txBody>
        </p:sp>
        <p:sp>
          <p:nvSpPr>
            <p:cNvPr id="11" name="TextBox 11">
              <a:extLst>
                <a:ext uri="{FF2B5EF4-FFF2-40B4-BE49-F238E27FC236}">
                  <a16:creationId xmlns:a16="http://schemas.microsoft.com/office/drawing/2014/main" id="{4B20CB04-2804-6A52-7402-20E8A6F6CB33}"/>
                </a:ext>
              </a:extLst>
            </p:cNvPr>
            <p:cNvSpPr txBox="1"/>
            <p:nvPr/>
          </p:nvSpPr>
          <p:spPr>
            <a:xfrm>
              <a:off x="0" y="19050"/>
              <a:ext cx="2741709" cy="675767"/>
            </a:xfrm>
            <a:prstGeom prst="rect">
              <a:avLst/>
            </a:prstGeom>
          </p:spPr>
          <p:txBody>
            <a:bodyPr lIns="50800" tIns="50800" rIns="50800" bIns="50800" rtlCol="0" anchor="ctr"/>
            <a:lstStyle/>
            <a:p>
              <a:pPr algn="l">
                <a:lnSpc>
                  <a:spcPts val="1387"/>
                </a:lnSpc>
              </a:pPr>
              <a:endParaRPr/>
            </a:p>
          </p:txBody>
        </p:sp>
      </p:grpSp>
      <p:sp>
        <p:nvSpPr>
          <p:cNvPr id="24" name="TextBox 24">
            <a:extLst>
              <a:ext uri="{FF2B5EF4-FFF2-40B4-BE49-F238E27FC236}">
                <a16:creationId xmlns:a16="http://schemas.microsoft.com/office/drawing/2014/main" id="{0B0DA3D3-D533-EA00-5536-A246224AA510}"/>
              </a:ext>
            </a:extLst>
          </p:cNvPr>
          <p:cNvSpPr txBox="1"/>
          <p:nvPr/>
        </p:nvSpPr>
        <p:spPr>
          <a:xfrm>
            <a:off x="1214967" y="1077717"/>
            <a:ext cx="16082433" cy="654025"/>
          </a:xfrm>
          <a:prstGeom prst="rect">
            <a:avLst/>
          </a:prstGeom>
        </p:spPr>
        <p:txBody>
          <a:bodyPr wrap="square" lIns="0" tIns="0" rIns="0" bIns="0" rtlCol="0" anchor="t">
            <a:spAutoFit/>
          </a:bodyPr>
          <a:lstStyle/>
          <a:p>
            <a:pPr algn="l">
              <a:lnSpc>
                <a:spcPts val="5092"/>
              </a:lnSpc>
            </a:pPr>
            <a:r>
              <a:rPr lang="en-US" sz="4896" b="1" spc="-205" dirty="0">
                <a:solidFill>
                  <a:srgbClr val="FFFFFF"/>
                </a:solidFill>
                <a:latin typeface="Arial Bold"/>
                <a:ea typeface="Arial Bold"/>
                <a:cs typeface="Arial Bold"/>
                <a:sym typeface="Arial Bold"/>
              </a:rPr>
              <a:t>Coding</a:t>
            </a:r>
          </a:p>
        </p:txBody>
      </p:sp>
      <p:sp>
        <p:nvSpPr>
          <p:cNvPr id="4" name="Freeform 2">
            <a:extLst>
              <a:ext uri="{FF2B5EF4-FFF2-40B4-BE49-F238E27FC236}">
                <a16:creationId xmlns:a16="http://schemas.microsoft.com/office/drawing/2014/main" id="{3E884D84-99FB-7D4F-C9FB-F54A0A4F5B8A}"/>
              </a:ext>
            </a:extLst>
          </p:cNvPr>
          <p:cNvSpPr/>
          <p:nvPr/>
        </p:nvSpPr>
        <p:spPr>
          <a:xfrm>
            <a:off x="414861" y="1135101"/>
            <a:ext cx="499539" cy="503199"/>
          </a:xfrm>
          <a:custGeom>
            <a:avLst/>
            <a:gdLst/>
            <a:ahLst/>
            <a:cxnLst/>
            <a:rect l="l" t="t" r="r" b="b"/>
            <a:pathLst>
              <a:path w="499539" h="503199">
                <a:moveTo>
                  <a:pt x="0" y="0"/>
                </a:moveTo>
                <a:lnTo>
                  <a:pt x="499540" y="0"/>
                </a:lnTo>
                <a:lnTo>
                  <a:pt x="499540" y="503199"/>
                </a:lnTo>
                <a:lnTo>
                  <a:pt x="0" y="50319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pic>
        <p:nvPicPr>
          <p:cNvPr id="5" name="Picture 4">
            <a:extLst>
              <a:ext uri="{FF2B5EF4-FFF2-40B4-BE49-F238E27FC236}">
                <a16:creationId xmlns:a16="http://schemas.microsoft.com/office/drawing/2014/main" id="{323A0679-6629-8C29-C48B-8075578BE0F6}"/>
              </a:ext>
            </a:extLst>
          </p:cNvPr>
          <p:cNvPicPr>
            <a:picLocks noChangeAspect="1"/>
          </p:cNvPicPr>
          <p:nvPr/>
        </p:nvPicPr>
        <p:blipFill>
          <a:blip r:embed="rId4"/>
          <a:stretch>
            <a:fillRect/>
          </a:stretch>
        </p:blipFill>
        <p:spPr>
          <a:xfrm>
            <a:off x="13639800" y="654234"/>
            <a:ext cx="3534478" cy="1262664"/>
          </a:xfrm>
          <a:prstGeom prst="rect">
            <a:avLst/>
          </a:prstGeom>
        </p:spPr>
      </p:pic>
      <p:pic>
        <p:nvPicPr>
          <p:cNvPr id="7" name="Picture 6">
            <a:extLst>
              <a:ext uri="{FF2B5EF4-FFF2-40B4-BE49-F238E27FC236}">
                <a16:creationId xmlns:a16="http://schemas.microsoft.com/office/drawing/2014/main" id="{B162C927-C2D7-CFCF-5A8A-C62E2172492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4861" y="2019300"/>
            <a:ext cx="8729139" cy="7772400"/>
          </a:xfrm>
          <a:prstGeom prst="rect">
            <a:avLst/>
          </a:prstGeom>
        </p:spPr>
      </p:pic>
      <p:pic>
        <p:nvPicPr>
          <p:cNvPr id="2" name="Picture 1">
            <a:extLst>
              <a:ext uri="{FF2B5EF4-FFF2-40B4-BE49-F238E27FC236}">
                <a16:creationId xmlns:a16="http://schemas.microsoft.com/office/drawing/2014/main" id="{55A9788C-D356-F11A-8502-135C09BE680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426532" y="5360096"/>
            <a:ext cx="8315368" cy="4431604"/>
          </a:xfrm>
          <a:prstGeom prst="rect">
            <a:avLst/>
          </a:prstGeom>
        </p:spPr>
      </p:pic>
      <p:sp>
        <p:nvSpPr>
          <p:cNvPr id="6" name="TextBox 5">
            <a:extLst>
              <a:ext uri="{FF2B5EF4-FFF2-40B4-BE49-F238E27FC236}">
                <a16:creationId xmlns:a16="http://schemas.microsoft.com/office/drawing/2014/main" id="{501CC3D8-4217-3E9F-A708-C96B2258F8D6}"/>
              </a:ext>
            </a:extLst>
          </p:cNvPr>
          <p:cNvSpPr txBox="1"/>
          <p:nvPr/>
        </p:nvSpPr>
        <p:spPr>
          <a:xfrm>
            <a:off x="9694248" y="3295307"/>
            <a:ext cx="8141197" cy="523220"/>
          </a:xfrm>
          <a:prstGeom prst="rect">
            <a:avLst/>
          </a:prstGeom>
          <a:solidFill>
            <a:schemeClr val="accent3">
              <a:lumMod val="20000"/>
              <a:lumOff val="80000"/>
            </a:schemeClr>
          </a:solidFill>
        </p:spPr>
        <p:txBody>
          <a:bodyPr wrap="square" rtlCol="1">
            <a:spAutoFit/>
          </a:bodyPr>
          <a:lstStyle/>
          <a:p>
            <a:r>
              <a:rPr lang="en-US" sz="2800" b="1" dirty="0"/>
              <a:t>Now we do a create accounting request</a:t>
            </a:r>
            <a:endParaRPr lang="ar-EG" sz="2800" b="1" dirty="0"/>
          </a:p>
        </p:txBody>
      </p:sp>
      <p:sp>
        <p:nvSpPr>
          <p:cNvPr id="8" name="TextBox 7">
            <a:extLst>
              <a:ext uri="{FF2B5EF4-FFF2-40B4-BE49-F238E27FC236}">
                <a16:creationId xmlns:a16="http://schemas.microsoft.com/office/drawing/2014/main" id="{A9E0F5D7-DFA8-BEAB-ADC2-3F59F6C46039}"/>
              </a:ext>
            </a:extLst>
          </p:cNvPr>
          <p:cNvSpPr txBox="1"/>
          <p:nvPr/>
        </p:nvSpPr>
        <p:spPr>
          <a:xfrm>
            <a:off x="11326446" y="4229100"/>
            <a:ext cx="4876800" cy="954107"/>
          </a:xfrm>
          <a:prstGeom prst="rect">
            <a:avLst/>
          </a:prstGeom>
          <a:solidFill>
            <a:schemeClr val="accent3">
              <a:lumMod val="20000"/>
              <a:lumOff val="80000"/>
            </a:schemeClr>
          </a:solidFill>
        </p:spPr>
        <p:txBody>
          <a:bodyPr wrap="square" rtlCol="1">
            <a:spAutoFit/>
          </a:bodyPr>
          <a:lstStyle/>
          <a:p>
            <a:r>
              <a:rPr lang="en-US" sz="2800" b="1" dirty="0"/>
              <a:t>Open parameters , make mode final and transfer to GL</a:t>
            </a:r>
            <a:endParaRPr lang="ar-EG" sz="2800" b="1" dirty="0"/>
          </a:p>
        </p:txBody>
      </p:sp>
      <p:sp>
        <p:nvSpPr>
          <p:cNvPr id="12" name="Rectangle: Rounded Corners 11">
            <a:extLst>
              <a:ext uri="{FF2B5EF4-FFF2-40B4-BE49-F238E27FC236}">
                <a16:creationId xmlns:a16="http://schemas.microsoft.com/office/drawing/2014/main" id="{5992DC14-8BD0-0755-556D-D66E0A785978}"/>
              </a:ext>
            </a:extLst>
          </p:cNvPr>
          <p:cNvSpPr/>
          <p:nvPr/>
        </p:nvSpPr>
        <p:spPr>
          <a:xfrm>
            <a:off x="1214967" y="4044897"/>
            <a:ext cx="1066800" cy="302136"/>
          </a:xfrm>
          <a:prstGeom prst="round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3" name="Arrow: Bent 2">
            <a:extLst>
              <a:ext uri="{FF2B5EF4-FFF2-40B4-BE49-F238E27FC236}">
                <a16:creationId xmlns:a16="http://schemas.microsoft.com/office/drawing/2014/main" id="{A9B73202-0DE4-97A5-0BE0-F2BCD4109600}"/>
              </a:ext>
            </a:extLst>
          </p:cNvPr>
          <p:cNvSpPr/>
          <p:nvPr/>
        </p:nvSpPr>
        <p:spPr>
          <a:xfrm rot="5400000">
            <a:off x="9436421" y="3934443"/>
            <a:ext cx="1045889" cy="1684909"/>
          </a:xfrm>
          <a:prstGeom prst="ben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03715084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FB0B5A-8362-BAFB-C140-F47AB41B31AD}"/>
            </a:ext>
          </a:extLst>
        </p:cNvPr>
        <p:cNvGrpSpPr/>
        <p:nvPr/>
      </p:nvGrpSpPr>
      <p:grpSpPr>
        <a:xfrm>
          <a:off x="0" y="0"/>
          <a:ext cx="0" cy="0"/>
          <a:chOff x="0" y="0"/>
          <a:chExt cx="0" cy="0"/>
        </a:xfrm>
      </p:grpSpPr>
      <p:grpSp>
        <p:nvGrpSpPr>
          <p:cNvPr id="9" name="Group 9">
            <a:extLst>
              <a:ext uri="{FF2B5EF4-FFF2-40B4-BE49-F238E27FC236}">
                <a16:creationId xmlns:a16="http://schemas.microsoft.com/office/drawing/2014/main" id="{817C812E-9282-8349-3387-0677268B57DD}"/>
              </a:ext>
            </a:extLst>
          </p:cNvPr>
          <p:cNvGrpSpPr/>
          <p:nvPr/>
        </p:nvGrpSpPr>
        <p:grpSpPr>
          <a:xfrm>
            <a:off x="685799" y="495300"/>
            <a:ext cx="17068801" cy="2638134"/>
            <a:chOff x="0" y="0"/>
            <a:chExt cx="2741709" cy="694817"/>
          </a:xfrm>
        </p:grpSpPr>
        <p:sp>
          <p:nvSpPr>
            <p:cNvPr id="10" name="Freeform 10">
              <a:extLst>
                <a:ext uri="{FF2B5EF4-FFF2-40B4-BE49-F238E27FC236}">
                  <a16:creationId xmlns:a16="http://schemas.microsoft.com/office/drawing/2014/main" id="{DBAC9C33-27DD-6F45-0AD5-D3CFFDC22E13}"/>
                </a:ext>
              </a:extLst>
            </p:cNvPr>
            <p:cNvSpPr/>
            <p:nvPr/>
          </p:nvSpPr>
          <p:spPr>
            <a:xfrm>
              <a:off x="0" y="0"/>
              <a:ext cx="2741709" cy="694817"/>
            </a:xfrm>
            <a:custGeom>
              <a:avLst/>
              <a:gdLst/>
              <a:ahLst/>
              <a:cxnLst/>
              <a:rect l="l" t="t" r="r" b="b"/>
              <a:pathLst>
                <a:path w="2741709" h="694817">
                  <a:moveTo>
                    <a:pt x="26030" y="0"/>
                  </a:moveTo>
                  <a:lnTo>
                    <a:pt x="2715679" y="0"/>
                  </a:lnTo>
                  <a:cubicBezTo>
                    <a:pt x="2722583" y="0"/>
                    <a:pt x="2729204" y="2742"/>
                    <a:pt x="2734085" y="7624"/>
                  </a:cubicBezTo>
                  <a:cubicBezTo>
                    <a:pt x="2738967" y="12505"/>
                    <a:pt x="2741709" y="19126"/>
                    <a:pt x="2741709" y="26030"/>
                  </a:cubicBezTo>
                  <a:lnTo>
                    <a:pt x="2741709" y="668787"/>
                  </a:lnTo>
                  <a:cubicBezTo>
                    <a:pt x="2741709" y="683163"/>
                    <a:pt x="2730055" y="694817"/>
                    <a:pt x="2715679" y="694817"/>
                  </a:cubicBezTo>
                  <a:lnTo>
                    <a:pt x="26030" y="694817"/>
                  </a:lnTo>
                  <a:cubicBezTo>
                    <a:pt x="19126" y="694817"/>
                    <a:pt x="12505" y="692075"/>
                    <a:pt x="7624" y="687193"/>
                  </a:cubicBezTo>
                  <a:cubicBezTo>
                    <a:pt x="2742" y="682312"/>
                    <a:pt x="0" y="675691"/>
                    <a:pt x="0" y="668787"/>
                  </a:cubicBezTo>
                  <a:lnTo>
                    <a:pt x="0" y="26030"/>
                  </a:lnTo>
                  <a:cubicBezTo>
                    <a:pt x="0" y="11654"/>
                    <a:pt x="11654" y="0"/>
                    <a:pt x="26030" y="0"/>
                  </a:cubicBezTo>
                  <a:close/>
                </a:path>
              </a:pathLst>
            </a:custGeom>
            <a:gradFill rotWithShape="1">
              <a:gsLst>
                <a:gs pos="0">
                  <a:srgbClr val="0C4A5B">
                    <a:alpha val="100000"/>
                  </a:srgbClr>
                </a:gs>
                <a:gs pos="100000">
                  <a:schemeClr val="bg1"/>
                </a:gs>
              </a:gsLst>
              <a:lin ang="2700000"/>
            </a:gradFill>
          </p:spPr>
          <p:txBody>
            <a:bodyPr/>
            <a:lstStyle/>
            <a:p>
              <a:endParaRPr lang="en-US" dirty="0"/>
            </a:p>
          </p:txBody>
        </p:sp>
        <p:sp>
          <p:nvSpPr>
            <p:cNvPr id="11" name="TextBox 11">
              <a:extLst>
                <a:ext uri="{FF2B5EF4-FFF2-40B4-BE49-F238E27FC236}">
                  <a16:creationId xmlns:a16="http://schemas.microsoft.com/office/drawing/2014/main" id="{028D326D-4275-D847-980D-E48339B55D22}"/>
                </a:ext>
              </a:extLst>
            </p:cNvPr>
            <p:cNvSpPr txBox="1"/>
            <p:nvPr/>
          </p:nvSpPr>
          <p:spPr>
            <a:xfrm>
              <a:off x="0" y="19050"/>
              <a:ext cx="2741709" cy="675767"/>
            </a:xfrm>
            <a:prstGeom prst="rect">
              <a:avLst/>
            </a:prstGeom>
          </p:spPr>
          <p:txBody>
            <a:bodyPr lIns="50800" tIns="50800" rIns="50800" bIns="50800" rtlCol="0" anchor="ctr"/>
            <a:lstStyle/>
            <a:p>
              <a:pPr algn="l">
                <a:lnSpc>
                  <a:spcPts val="1387"/>
                </a:lnSpc>
              </a:pPr>
              <a:endParaRPr/>
            </a:p>
          </p:txBody>
        </p:sp>
      </p:grpSp>
      <p:sp>
        <p:nvSpPr>
          <p:cNvPr id="24" name="TextBox 24">
            <a:extLst>
              <a:ext uri="{FF2B5EF4-FFF2-40B4-BE49-F238E27FC236}">
                <a16:creationId xmlns:a16="http://schemas.microsoft.com/office/drawing/2014/main" id="{4E5F999B-CCDA-0481-5C1B-A5D8EB5B85BD}"/>
              </a:ext>
            </a:extLst>
          </p:cNvPr>
          <p:cNvSpPr txBox="1"/>
          <p:nvPr/>
        </p:nvSpPr>
        <p:spPr>
          <a:xfrm>
            <a:off x="1214967" y="1077717"/>
            <a:ext cx="16082433" cy="654025"/>
          </a:xfrm>
          <a:prstGeom prst="rect">
            <a:avLst/>
          </a:prstGeom>
        </p:spPr>
        <p:txBody>
          <a:bodyPr wrap="square" lIns="0" tIns="0" rIns="0" bIns="0" rtlCol="0" anchor="t">
            <a:spAutoFit/>
          </a:bodyPr>
          <a:lstStyle/>
          <a:p>
            <a:pPr algn="l">
              <a:lnSpc>
                <a:spcPts val="5092"/>
              </a:lnSpc>
            </a:pPr>
            <a:r>
              <a:rPr lang="en-US" sz="4896" b="1" spc="-205" dirty="0">
                <a:solidFill>
                  <a:srgbClr val="FFFFFF"/>
                </a:solidFill>
                <a:latin typeface="Arial Bold"/>
                <a:ea typeface="Arial Bold"/>
                <a:cs typeface="Arial Bold"/>
                <a:sym typeface="Arial Bold"/>
              </a:rPr>
              <a:t>Coding</a:t>
            </a:r>
          </a:p>
        </p:txBody>
      </p:sp>
      <p:sp>
        <p:nvSpPr>
          <p:cNvPr id="4" name="Freeform 2">
            <a:extLst>
              <a:ext uri="{FF2B5EF4-FFF2-40B4-BE49-F238E27FC236}">
                <a16:creationId xmlns:a16="http://schemas.microsoft.com/office/drawing/2014/main" id="{ED5228E9-B5A8-C935-BDE1-D767D88B70A1}"/>
              </a:ext>
            </a:extLst>
          </p:cNvPr>
          <p:cNvSpPr/>
          <p:nvPr/>
        </p:nvSpPr>
        <p:spPr>
          <a:xfrm>
            <a:off x="414861" y="1135101"/>
            <a:ext cx="499539" cy="503199"/>
          </a:xfrm>
          <a:custGeom>
            <a:avLst/>
            <a:gdLst/>
            <a:ahLst/>
            <a:cxnLst/>
            <a:rect l="l" t="t" r="r" b="b"/>
            <a:pathLst>
              <a:path w="499539" h="503199">
                <a:moveTo>
                  <a:pt x="0" y="0"/>
                </a:moveTo>
                <a:lnTo>
                  <a:pt x="499540" y="0"/>
                </a:lnTo>
                <a:lnTo>
                  <a:pt x="499540" y="503199"/>
                </a:lnTo>
                <a:lnTo>
                  <a:pt x="0" y="50319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pic>
        <p:nvPicPr>
          <p:cNvPr id="5" name="Picture 4">
            <a:extLst>
              <a:ext uri="{FF2B5EF4-FFF2-40B4-BE49-F238E27FC236}">
                <a16:creationId xmlns:a16="http://schemas.microsoft.com/office/drawing/2014/main" id="{DB725471-09BB-72CD-81A0-E193A8AFC111}"/>
              </a:ext>
            </a:extLst>
          </p:cNvPr>
          <p:cNvPicPr>
            <a:picLocks noChangeAspect="1"/>
          </p:cNvPicPr>
          <p:nvPr/>
        </p:nvPicPr>
        <p:blipFill>
          <a:blip r:embed="rId4"/>
          <a:stretch>
            <a:fillRect/>
          </a:stretch>
        </p:blipFill>
        <p:spPr>
          <a:xfrm>
            <a:off x="13639800" y="654234"/>
            <a:ext cx="3534478" cy="1262664"/>
          </a:xfrm>
          <a:prstGeom prst="rect">
            <a:avLst/>
          </a:prstGeom>
        </p:spPr>
      </p:pic>
      <p:pic>
        <p:nvPicPr>
          <p:cNvPr id="3" name="Picture 2">
            <a:extLst>
              <a:ext uri="{FF2B5EF4-FFF2-40B4-BE49-F238E27FC236}">
                <a16:creationId xmlns:a16="http://schemas.microsoft.com/office/drawing/2014/main" id="{17461650-6935-86CC-2EFD-94D838EF33A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2576" y="1938332"/>
            <a:ext cx="14436024" cy="7537266"/>
          </a:xfrm>
          <a:prstGeom prst="rect">
            <a:avLst/>
          </a:prstGeom>
        </p:spPr>
      </p:pic>
      <p:sp>
        <p:nvSpPr>
          <p:cNvPr id="2" name="TextBox 1">
            <a:extLst>
              <a:ext uri="{FF2B5EF4-FFF2-40B4-BE49-F238E27FC236}">
                <a16:creationId xmlns:a16="http://schemas.microsoft.com/office/drawing/2014/main" id="{8685B0D7-8C41-8E02-8CD9-499C17EF415A}"/>
              </a:ext>
            </a:extLst>
          </p:cNvPr>
          <p:cNvSpPr txBox="1"/>
          <p:nvPr/>
        </p:nvSpPr>
        <p:spPr>
          <a:xfrm>
            <a:off x="15815377" y="7696921"/>
            <a:ext cx="2323756" cy="954107"/>
          </a:xfrm>
          <a:prstGeom prst="rect">
            <a:avLst/>
          </a:prstGeom>
          <a:solidFill>
            <a:schemeClr val="accent3">
              <a:lumMod val="20000"/>
              <a:lumOff val="80000"/>
            </a:schemeClr>
          </a:solidFill>
        </p:spPr>
        <p:txBody>
          <a:bodyPr wrap="square" rtlCol="1">
            <a:spAutoFit/>
          </a:bodyPr>
          <a:lstStyle/>
          <a:p>
            <a:r>
              <a:rPr lang="en-US" sz="2800" b="1" dirty="0"/>
              <a:t>Then we click submit</a:t>
            </a:r>
            <a:endParaRPr lang="ar-EG" sz="2800" b="1" dirty="0"/>
          </a:p>
        </p:txBody>
      </p:sp>
      <p:sp>
        <p:nvSpPr>
          <p:cNvPr id="6" name="Rectangle: Rounded Corners 5">
            <a:extLst>
              <a:ext uri="{FF2B5EF4-FFF2-40B4-BE49-F238E27FC236}">
                <a16:creationId xmlns:a16="http://schemas.microsoft.com/office/drawing/2014/main" id="{94AB39B0-7DFD-987C-1490-74DB8D270F0B}"/>
              </a:ext>
            </a:extLst>
          </p:cNvPr>
          <p:cNvSpPr/>
          <p:nvPr/>
        </p:nvSpPr>
        <p:spPr>
          <a:xfrm>
            <a:off x="9753600" y="9092184"/>
            <a:ext cx="2362200" cy="533400"/>
          </a:xfrm>
          <a:prstGeom prst="round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7" name="Arrow: Right 6">
            <a:extLst>
              <a:ext uri="{FF2B5EF4-FFF2-40B4-BE49-F238E27FC236}">
                <a16:creationId xmlns:a16="http://schemas.microsoft.com/office/drawing/2014/main" id="{BB5937D4-6D42-29F8-0E41-FF423BF4D632}"/>
              </a:ext>
            </a:extLst>
          </p:cNvPr>
          <p:cNvSpPr/>
          <p:nvPr/>
        </p:nvSpPr>
        <p:spPr>
          <a:xfrm rot="10800000">
            <a:off x="16277016" y="8849868"/>
            <a:ext cx="978408" cy="48463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a:p>
        </p:txBody>
      </p:sp>
    </p:spTree>
    <p:extLst>
      <p:ext uri="{BB962C8B-B14F-4D97-AF65-F5344CB8AC3E}">
        <p14:creationId xmlns:p14="http://schemas.microsoft.com/office/powerpoint/2010/main" val="255302721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B91914-722B-8078-8038-3679F3D8060B}"/>
            </a:ext>
          </a:extLst>
        </p:cNvPr>
        <p:cNvGrpSpPr/>
        <p:nvPr/>
      </p:nvGrpSpPr>
      <p:grpSpPr>
        <a:xfrm>
          <a:off x="0" y="0"/>
          <a:ext cx="0" cy="0"/>
          <a:chOff x="0" y="0"/>
          <a:chExt cx="0" cy="0"/>
        </a:xfrm>
      </p:grpSpPr>
      <p:grpSp>
        <p:nvGrpSpPr>
          <p:cNvPr id="9" name="Group 9">
            <a:extLst>
              <a:ext uri="{FF2B5EF4-FFF2-40B4-BE49-F238E27FC236}">
                <a16:creationId xmlns:a16="http://schemas.microsoft.com/office/drawing/2014/main" id="{32725EDF-AE90-EE6B-3748-8D8282B40D1D}"/>
              </a:ext>
            </a:extLst>
          </p:cNvPr>
          <p:cNvGrpSpPr/>
          <p:nvPr/>
        </p:nvGrpSpPr>
        <p:grpSpPr>
          <a:xfrm>
            <a:off x="685799" y="495300"/>
            <a:ext cx="17068801" cy="2638134"/>
            <a:chOff x="0" y="0"/>
            <a:chExt cx="2741709" cy="694817"/>
          </a:xfrm>
        </p:grpSpPr>
        <p:sp>
          <p:nvSpPr>
            <p:cNvPr id="10" name="Freeform 10">
              <a:extLst>
                <a:ext uri="{FF2B5EF4-FFF2-40B4-BE49-F238E27FC236}">
                  <a16:creationId xmlns:a16="http://schemas.microsoft.com/office/drawing/2014/main" id="{6625641D-9F49-713E-7FCB-316314ABAC1A}"/>
                </a:ext>
              </a:extLst>
            </p:cNvPr>
            <p:cNvSpPr/>
            <p:nvPr/>
          </p:nvSpPr>
          <p:spPr>
            <a:xfrm>
              <a:off x="0" y="0"/>
              <a:ext cx="2741709" cy="694817"/>
            </a:xfrm>
            <a:custGeom>
              <a:avLst/>
              <a:gdLst/>
              <a:ahLst/>
              <a:cxnLst/>
              <a:rect l="l" t="t" r="r" b="b"/>
              <a:pathLst>
                <a:path w="2741709" h="694817">
                  <a:moveTo>
                    <a:pt x="26030" y="0"/>
                  </a:moveTo>
                  <a:lnTo>
                    <a:pt x="2715679" y="0"/>
                  </a:lnTo>
                  <a:cubicBezTo>
                    <a:pt x="2722583" y="0"/>
                    <a:pt x="2729204" y="2742"/>
                    <a:pt x="2734085" y="7624"/>
                  </a:cubicBezTo>
                  <a:cubicBezTo>
                    <a:pt x="2738967" y="12505"/>
                    <a:pt x="2741709" y="19126"/>
                    <a:pt x="2741709" y="26030"/>
                  </a:cubicBezTo>
                  <a:lnTo>
                    <a:pt x="2741709" y="668787"/>
                  </a:lnTo>
                  <a:cubicBezTo>
                    <a:pt x="2741709" y="683163"/>
                    <a:pt x="2730055" y="694817"/>
                    <a:pt x="2715679" y="694817"/>
                  </a:cubicBezTo>
                  <a:lnTo>
                    <a:pt x="26030" y="694817"/>
                  </a:lnTo>
                  <a:cubicBezTo>
                    <a:pt x="19126" y="694817"/>
                    <a:pt x="12505" y="692075"/>
                    <a:pt x="7624" y="687193"/>
                  </a:cubicBezTo>
                  <a:cubicBezTo>
                    <a:pt x="2742" y="682312"/>
                    <a:pt x="0" y="675691"/>
                    <a:pt x="0" y="668787"/>
                  </a:cubicBezTo>
                  <a:lnTo>
                    <a:pt x="0" y="26030"/>
                  </a:lnTo>
                  <a:cubicBezTo>
                    <a:pt x="0" y="11654"/>
                    <a:pt x="11654" y="0"/>
                    <a:pt x="26030" y="0"/>
                  </a:cubicBezTo>
                  <a:close/>
                </a:path>
              </a:pathLst>
            </a:custGeom>
            <a:gradFill rotWithShape="1">
              <a:gsLst>
                <a:gs pos="0">
                  <a:srgbClr val="0C4A5B">
                    <a:alpha val="100000"/>
                  </a:srgbClr>
                </a:gs>
                <a:gs pos="100000">
                  <a:schemeClr val="bg1"/>
                </a:gs>
              </a:gsLst>
              <a:lin ang="2700000"/>
            </a:gradFill>
          </p:spPr>
          <p:txBody>
            <a:bodyPr/>
            <a:lstStyle/>
            <a:p>
              <a:endParaRPr lang="en-US" dirty="0"/>
            </a:p>
          </p:txBody>
        </p:sp>
        <p:sp>
          <p:nvSpPr>
            <p:cNvPr id="11" name="TextBox 11">
              <a:extLst>
                <a:ext uri="{FF2B5EF4-FFF2-40B4-BE49-F238E27FC236}">
                  <a16:creationId xmlns:a16="http://schemas.microsoft.com/office/drawing/2014/main" id="{7CDA2D92-2189-0BEB-71E2-24B7022BC95E}"/>
                </a:ext>
              </a:extLst>
            </p:cNvPr>
            <p:cNvSpPr txBox="1"/>
            <p:nvPr/>
          </p:nvSpPr>
          <p:spPr>
            <a:xfrm>
              <a:off x="0" y="19050"/>
              <a:ext cx="2741709" cy="675767"/>
            </a:xfrm>
            <a:prstGeom prst="rect">
              <a:avLst/>
            </a:prstGeom>
          </p:spPr>
          <p:txBody>
            <a:bodyPr lIns="50800" tIns="50800" rIns="50800" bIns="50800" rtlCol="0" anchor="ctr"/>
            <a:lstStyle/>
            <a:p>
              <a:pPr algn="l">
                <a:lnSpc>
                  <a:spcPts val="1387"/>
                </a:lnSpc>
              </a:pPr>
              <a:endParaRPr/>
            </a:p>
          </p:txBody>
        </p:sp>
      </p:grpSp>
      <p:sp>
        <p:nvSpPr>
          <p:cNvPr id="24" name="TextBox 24">
            <a:extLst>
              <a:ext uri="{FF2B5EF4-FFF2-40B4-BE49-F238E27FC236}">
                <a16:creationId xmlns:a16="http://schemas.microsoft.com/office/drawing/2014/main" id="{EDC04AF6-95D4-7CE7-1DF6-84D82B2CEBE3}"/>
              </a:ext>
            </a:extLst>
          </p:cNvPr>
          <p:cNvSpPr txBox="1"/>
          <p:nvPr/>
        </p:nvSpPr>
        <p:spPr>
          <a:xfrm>
            <a:off x="1214967" y="1077717"/>
            <a:ext cx="16082433" cy="654025"/>
          </a:xfrm>
          <a:prstGeom prst="rect">
            <a:avLst/>
          </a:prstGeom>
        </p:spPr>
        <p:txBody>
          <a:bodyPr wrap="square" lIns="0" tIns="0" rIns="0" bIns="0" rtlCol="0" anchor="t">
            <a:spAutoFit/>
          </a:bodyPr>
          <a:lstStyle/>
          <a:p>
            <a:pPr algn="l">
              <a:lnSpc>
                <a:spcPts val="5092"/>
              </a:lnSpc>
            </a:pPr>
            <a:r>
              <a:rPr lang="en-US" sz="4896" b="1" spc="-205" dirty="0">
                <a:solidFill>
                  <a:srgbClr val="FFFFFF"/>
                </a:solidFill>
                <a:latin typeface="Arial Bold"/>
                <a:ea typeface="Arial Bold"/>
                <a:cs typeface="Arial Bold"/>
                <a:sym typeface="Arial Bold"/>
              </a:rPr>
              <a:t>Coding</a:t>
            </a:r>
          </a:p>
        </p:txBody>
      </p:sp>
      <p:sp>
        <p:nvSpPr>
          <p:cNvPr id="4" name="Freeform 2">
            <a:extLst>
              <a:ext uri="{FF2B5EF4-FFF2-40B4-BE49-F238E27FC236}">
                <a16:creationId xmlns:a16="http://schemas.microsoft.com/office/drawing/2014/main" id="{DBA2EE00-A962-9362-AFBB-05A3A88D1CC8}"/>
              </a:ext>
            </a:extLst>
          </p:cNvPr>
          <p:cNvSpPr/>
          <p:nvPr/>
        </p:nvSpPr>
        <p:spPr>
          <a:xfrm>
            <a:off x="414861" y="1135101"/>
            <a:ext cx="499539" cy="503199"/>
          </a:xfrm>
          <a:custGeom>
            <a:avLst/>
            <a:gdLst/>
            <a:ahLst/>
            <a:cxnLst/>
            <a:rect l="l" t="t" r="r" b="b"/>
            <a:pathLst>
              <a:path w="499539" h="503199">
                <a:moveTo>
                  <a:pt x="0" y="0"/>
                </a:moveTo>
                <a:lnTo>
                  <a:pt x="499540" y="0"/>
                </a:lnTo>
                <a:lnTo>
                  <a:pt x="499540" y="503199"/>
                </a:lnTo>
                <a:lnTo>
                  <a:pt x="0" y="50319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pic>
        <p:nvPicPr>
          <p:cNvPr id="5" name="Picture 4">
            <a:extLst>
              <a:ext uri="{FF2B5EF4-FFF2-40B4-BE49-F238E27FC236}">
                <a16:creationId xmlns:a16="http://schemas.microsoft.com/office/drawing/2014/main" id="{99A59C1C-7244-8583-2C31-697D7BCB9FA3}"/>
              </a:ext>
            </a:extLst>
          </p:cNvPr>
          <p:cNvPicPr>
            <a:picLocks noChangeAspect="1"/>
          </p:cNvPicPr>
          <p:nvPr/>
        </p:nvPicPr>
        <p:blipFill>
          <a:blip r:embed="rId4"/>
          <a:stretch>
            <a:fillRect/>
          </a:stretch>
        </p:blipFill>
        <p:spPr>
          <a:xfrm>
            <a:off x="13639800" y="654234"/>
            <a:ext cx="3534478" cy="1262664"/>
          </a:xfrm>
          <a:prstGeom prst="rect">
            <a:avLst/>
          </a:prstGeom>
        </p:spPr>
      </p:pic>
      <p:pic>
        <p:nvPicPr>
          <p:cNvPr id="3" name="Picture 2">
            <a:extLst>
              <a:ext uri="{FF2B5EF4-FFF2-40B4-BE49-F238E27FC236}">
                <a16:creationId xmlns:a16="http://schemas.microsoft.com/office/drawing/2014/main" id="{392C4E23-A4C1-A02E-3793-BD29F20F044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4400" y="2231425"/>
            <a:ext cx="12725400" cy="5502875"/>
          </a:xfrm>
          <a:prstGeom prst="rect">
            <a:avLst/>
          </a:prstGeom>
        </p:spPr>
      </p:pic>
      <p:sp>
        <p:nvSpPr>
          <p:cNvPr id="2" name="TextBox 1">
            <a:extLst>
              <a:ext uri="{FF2B5EF4-FFF2-40B4-BE49-F238E27FC236}">
                <a16:creationId xmlns:a16="http://schemas.microsoft.com/office/drawing/2014/main" id="{E8C7C901-F60F-322D-4B6D-48E381E5EE74}"/>
              </a:ext>
            </a:extLst>
          </p:cNvPr>
          <p:cNvSpPr txBox="1"/>
          <p:nvPr/>
        </p:nvSpPr>
        <p:spPr>
          <a:xfrm>
            <a:off x="13897677" y="3418536"/>
            <a:ext cx="3475923" cy="954107"/>
          </a:xfrm>
          <a:prstGeom prst="rect">
            <a:avLst/>
          </a:prstGeom>
          <a:solidFill>
            <a:schemeClr val="accent3">
              <a:lumMod val="20000"/>
              <a:lumOff val="80000"/>
            </a:schemeClr>
          </a:solidFill>
        </p:spPr>
        <p:txBody>
          <a:bodyPr wrap="square" rtlCol="1">
            <a:spAutoFit/>
          </a:bodyPr>
          <a:lstStyle/>
          <a:p>
            <a:r>
              <a:rPr lang="en-US" sz="2800" b="1" dirty="0"/>
              <a:t>Lastly, we run the Transfer to GL request</a:t>
            </a:r>
            <a:endParaRPr lang="ar-EG" sz="2800" b="1" dirty="0"/>
          </a:p>
        </p:txBody>
      </p:sp>
      <p:pic>
        <p:nvPicPr>
          <p:cNvPr id="6" name="Picture 5">
            <a:extLst>
              <a:ext uri="{FF2B5EF4-FFF2-40B4-BE49-F238E27FC236}">
                <a16:creationId xmlns:a16="http://schemas.microsoft.com/office/drawing/2014/main" id="{05EA38CF-1416-C2BE-8C37-76736994E34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648885" y="7920998"/>
            <a:ext cx="11547662" cy="1880787"/>
          </a:xfrm>
          <a:prstGeom prst="rect">
            <a:avLst/>
          </a:prstGeom>
        </p:spPr>
      </p:pic>
      <p:sp>
        <p:nvSpPr>
          <p:cNvPr id="7" name="TextBox 6">
            <a:extLst>
              <a:ext uri="{FF2B5EF4-FFF2-40B4-BE49-F238E27FC236}">
                <a16:creationId xmlns:a16="http://schemas.microsoft.com/office/drawing/2014/main" id="{866CB52F-7EBA-5CB8-D641-157AB70BE9C8}"/>
              </a:ext>
            </a:extLst>
          </p:cNvPr>
          <p:cNvSpPr txBox="1"/>
          <p:nvPr/>
        </p:nvSpPr>
        <p:spPr>
          <a:xfrm>
            <a:off x="927100" y="8572500"/>
            <a:ext cx="3492500" cy="954107"/>
          </a:xfrm>
          <a:prstGeom prst="rect">
            <a:avLst/>
          </a:prstGeom>
          <a:solidFill>
            <a:schemeClr val="accent3">
              <a:lumMod val="20000"/>
              <a:lumOff val="80000"/>
            </a:schemeClr>
          </a:solidFill>
        </p:spPr>
        <p:txBody>
          <a:bodyPr wrap="square" rtlCol="1">
            <a:spAutoFit/>
          </a:bodyPr>
          <a:lstStyle/>
          <a:p>
            <a:r>
              <a:rPr lang="en-US" sz="2800" b="1" dirty="0"/>
              <a:t>Submit then check the completion status</a:t>
            </a:r>
            <a:endParaRPr lang="ar-EG" sz="2800" b="1" dirty="0"/>
          </a:p>
        </p:txBody>
      </p:sp>
      <p:sp>
        <p:nvSpPr>
          <p:cNvPr id="8" name="Rectangle: Rounded Corners 7">
            <a:extLst>
              <a:ext uri="{FF2B5EF4-FFF2-40B4-BE49-F238E27FC236}">
                <a16:creationId xmlns:a16="http://schemas.microsoft.com/office/drawing/2014/main" id="{C5194E7F-8526-5CB1-2F8C-93E63EE12AA3}"/>
              </a:ext>
            </a:extLst>
          </p:cNvPr>
          <p:cNvSpPr/>
          <p:nvPr/>
        </p:nvSpPr>
        <p:spPr>
          <a:xfrm>
            <a:off x="8382000" y="7153567"/>
            <a:ext cx="2057400" cy="457200"/>
          </a:xfrm>
          <a:prstGeom prst="round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12" name="Arrow: Bent 11">
            <a:extLst>
              <a:ext uri="{FF2B5EF4-FFF2-40B4-BE49-F238E27FC236}">
                <a16:creationId xmlns:a16="http://schemas.microsoft.com/office/drawing/2014/main" id="{DFDF5D99-4155-4E70-BF47-7E73933B3BD2}"/>
              </a:ext>
            </a:extLst>
          </p:cNvPr>
          <p:cNvSpPr/>
          <p:nvPr/>
        </p:nvSpPr>
        <p:spPr>
          <a:xfrm rot="5400000">
            <a:off x="14157651" y="5171626"/>
            <a:ext cx="1982311" cy="2728356"/>
          </a:xfrm>
          <a:prstGeom prst="ben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23533707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8DCC64-E40F-9008-8ED2-8E7484B28899}"/>
            </a:ext>
          </a:extLst>
        </p:cNvPr>
        <p:cNvGrpSpPr/>
        <p:nvPr/>
      </p:nvGrpSpPr>
      <p:grpSpPr>
        <a:xfrm>
          <a:off x="0" y="0"/>
          <a:ext cx="0" cy="0"/>
          <a:chOff x="0" y="0"/>
          <a:chExt cx="0" cy="0"/>
        </a:xfrm>
      </p:grpSpPr>
      <p:grpSp>
        <p:nvGrpSpPr>
          <p:cNvPr id="9" name="Group 9">
            <a:extLst>
              <a:ext uri="{FF2B5EF4-FFF2-40B4-BE49-F238E27FC236}">
                <a16:creationId xmlns:a16="http://schemas.microsoft.com/office/drawing/2014/main" id="{E124F027-52BF-FBD3-D825-0590AD66DB11}"/>
              </a:ext>
            </a:extLst>
          </p:cNvPr>
          <p:cNvGrpSpPr/>
          <p:nvPr/>
        </p:nvGrpSpPr>
        <p:grpSpPr>
          <a:xfrm>
            <a:off x="685799" y="411256"/>
            <a:ext cx="17068801" cy="2638134"/>
            <a:chOff x="0" y="0"/>
            <a:chExt cx="2741709" cy="694817"/>
          </a:xfrm>
        </p:grpSpPr>
        <p:sp>
          <p:nvSpPr>
            <p:cNvPr id="10" name="Freeform 10">
              <a:extLst>
                <a:ext uri="{FF2B5EF4-FFF2-40B4-BE49-F238E27FC236}">
                  <a16:creationId xmlns:a16="http://schemas.microsoft.com/office/drawing/2014/main" id="{5BB1D037-8C58-BD8C-55F1-C86276D2A640}"/>
                </a:ext>
              </a:extLst>
            </p:cNvPr>
            <p:cNvSpPr/>
            <p:nvPr/>
          </p:nvSpPr>
          <p:spPr>
            <a:xfrm>
              <a:off x="0" y="0"/>
              <a:ext cx="2741709" cy="694817"/>
            </a:xfrm>
            <a:custGeom>
              <a:avLst/>
              <a:gdLst/>
              <a:ahLst/>
              <a:cxnLst/>
              <a:rect l="l" t="t" r="r" b="b"/>
              <a:pathLst>
                <a:path w="2741709" h="694817">
                  <a:moveTo>
                    <a:pt x="26030" y="0"/>
                  </a:moveTo>
                  <a:lnTo>
                    <a:pt x="2715679" y="0"/>
                  </a:lnTo>
                  <a:cubicBezTo>
                    <a:pt x="2722583" y="0"/>
                    <a:pt x="2729204" y="2742"/>
                    <a:pt x="2734085" y="7624"/>
                  </a:cubicBezTo>
                  <a:cubicBezTo>
                    <a:pt x="2738967" y="12505"/>
                    <a:pt x="2741709" y="19126"/>
                    <a:pt x="2741709" y="26030"/>
                  </a:cubicBezTo>
                  <a:lnTo>
                    <a:pt x="2741709" y="668787"/>
                  </a:lnTo>
                  <a:cubicBezTo>
                    <a:pt x="2741709" y="683163"/>
                    <a:pt x="2730055" y="694817"/>
                    <a:pt x="2715679" y="694817"/>
                  </a:cubicBezTo>
                  <a:lnTo>
                    <a:pt x="26030" y="694817"/>
                  </a:lnTo>
                  <a:cubicBezTo>
                    <a:pt x="19126" y="694817"/>
                    <a:pt x="12505" y="692075"/>
                    <a:pt x="7624" y="687193"/>
                  </a:cubicBezTo>
                  <a:cubicBezTo>
                    <a:pt x="2742" y="682312"/>
                    <a:pt x="0" y="675691"/>
                    <a:pt x="0" y="668787"/>
                  </a:cubicBezTo>
                  <a:lnTo>
                    <a:pt x="0" y="26030"/>
                  </a:lnTo>
                  <a:cubicBezTo>
                    <a:pt x="0" y="11654"/>
                    <a:pt x="11654" y="0"/>
                    <a:pt x="26030" y="0"/>
                  </a:cubicBezTo>
                  <a:close/>
                </a:path>
              </a:pathLst>
            </a:custGeom>
            <a:gradFill rotWithShape="1">
              <a:gsLst>
                <a:gs pos="0">
                  <a:srgbClr val="0C4A5B">
                    <a:alpha val="100000"/>
                  </a:srgbClr>
                </a:gs>
                <a:gs pos="100000">
                  <a:schemeClr val="bg1"/>
                </a:gs>
              </a:gsLst>
              <a:lin ang="2700000"/>
            </a:gradFill>
          </p:spPr>
          <p:txBody>
            <a:bodyPr/>
            <a:lstStyle/>
            <a:p>
              <a:endParaRPr lang="en-US" dirty="0"/>
            </a:p>
          </p:txBody>
        </p:sp>
        <p:sp>
          <p:nvSpPr>
            <p:cNvPr id="11" name="TextBox 11">
              <a:extLst>
                <a:ext uri="{FF2B5EF4-FFF2-40B4-BE49-F238E27FC236}">
                  <a16:creationId xmlns:a16="http://schemas.microsoft.com/office/drawing/2014/main" id="{7F822073-FB08-CFFA-6B08-7D505D1856E1}"/>
                </a:ext>
              </a:extLst>
            </p:cNvPr>
            <p:cNvSpPr txBox="1"/>
            <p:nvPr/>
          </p:nvSpPr>
          <p:spPr>
            <a:xfrm>
              <a:off x="0" y="19050"/>
              <a:ext cx="2741709" cy="675767"/>
            </a:xfrm>
            <a:prstGeom prst="rect">
              <a:avLst/>
            </a:prstGeom>
          </p:spPr>
          <p:txBody>
            <a:bodyPr lIns="50800" tIns="50800" rIns="50800" bIns="50800" rtlCol="0" anchor="ctr"/>
            <a:lstStyle/>
            <a:p>
              <a:pPr algn="l">
                <a:lnSpc>
                  <a:spcPts val="1387"/>
                </a:lnSpc>
              </a:pPr>
              <a:endParaRPr/>
            </a:p>
          </p:txBody>
        </p:sp>
      </p:grpSp>
      <p:sp>
        <p:nvSpPr>
          <p:cNvPr id="24" name="TextBox 24">
            <a:extLst>
              <a:ext uri="{FF2B5EF4-FFF2-40B4-BE49-F238E27FC236}">
                <a16:creationId xmlns:a16="http://schemas.microsoft.com/office/drawing/2014/main" id="{D84DAB41-5E66-7BA5-DF5C-071BBAC85AA6}"/>
              </a:ext>
            </a:extLst>
          </p:cNvPr>
          <p:cNvSpPr txBox="1"/>
          <p:nvPr/>
        </p:nvSpPr>
        <p:spPr>
          <a:xfrm>
            <a:off x="1214967" y="1077717"/>
            <a:ext cx="16082433" cy="654025"/>
          </a:xfrm>
          <a:prstGeom prst="rect">
            <a:avLst/>
          </a:prstGeom>
        </p:spPr>
        <p:txBody>
          <a:bodyPr wrap="square" lIns="0" tIns="0" rIns="0" bIns="0" rtlCol="0" anchor="t">
            <a:spAutoFit/>
          </a:bodyPr>
          <a:lstStyle/>
          <a:p>
            <a:pPr algn="l">
              <a:lnSpc>
                <a:spcPts val="5092"/>
              </a:lnSpc>
            </a:pPr>
            <a:r>
              <a:rPr lang="en-US" sz="4896" b="1" spc="-205" dirty="0">
                <a:solidFill>
                  <a:srgbClr val="FFFFFF"/>
                </a:solidFill>
                <a:latin typeface="Arial Bold"/>
                <a:ea typeface="Arial Bold"/>
                <a:cs typeface="Arial Bold"/>
                <a:sym typeface="Arial Bold"/>
              </a:rPr>
              <a:t>Coding</a:t>
            </a:r>
          </a:p>
        </p:txBody>
      </p:sp>
      <p:sp>
        <p:nvSpPr>
          <p:cNvPr id="4" name="Freeform 2">
            <a:extLst>
              <a:ext uri="{FF2B5EF4-FFF2-40B4-BE49-F238E27FC236}">
                <a16:creationId xmlns:a16="http://schemas.microsoft.com/office/drawing/2014/main" id="{47164EFB-326B-46E0-7FF1-106EE1DE140B}"/>
              </a:ext>
            </a:extLst>
          </p:cNvPr>
          <p:cNvSpPr/>
          <p:nvPr/>
        </p:nvSpPr>
        <p:spPr>
          <a:xfrm>
            <a:off x="414861" y="1135101"/>
            <a:ext cx="499539" cy="503199"/>
          </a:xfrm>
          <a:custGeom>
            <a:avLst/>
            <a:gdLst/>
            <a:ahLst/>
            <a:cxnLst/>
            <a:rect l="l" t="t" r="r" b="b"/>
            <a:pathLst>
              <a:path w="499539" h="503199">
                <a:moveTo>
                  <a:pt x="0" y="0"/>
                </a:moveTo>
                <a:lnTo>
                  <a:pt x="499540" y="0"/>
                </a:lnTo>
                <a:lnTo>
                  <a:pt x="499540" y="503199"/>
                </a:lnTo>
                <a:lnTo>
                  <a:pt x="0" y="50319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pic>
        <p:nvPicPr>
          <p:cNvPr id="5" name="Picture 4">
            <a:extLst>
              <a:ext uri="{FF2B5EF4-FFF2-40B4-BE49-F238E27FC236}">
                <a16:creationId xmlns:a16="http://schemas.microsoft.com/office/drawing/2014/main" id="{E5316AE0-1F7E-EB82-CAD1-C48BD09AF476}"/>
              </a:ext>
            </a:extLst>
          </p:cNvPr>
          <p:cNvPicPr>
            <a:picLocks noChangeAspect="1"/>
          </p:cNvPicPr>
          <p:nvPr/>
        </p:nvPicPr>
        <p:blipFill>
          <a:blip r:embed="rId4"/>
          <a:stretch>
            <a:fillRect/>
          </a:stretch>
        </p:blipFill>
        <p:spPr>
          <a:xfrm>
            <a:off x="13639800" y="654234"/>
            <a:ext cx="3534478" cy="1262664"/>
          </a:xfrm>
          <a:prstGeom prst="rect">
            <a:avLst/>
          </a:prstGeom>
        </p:spPr>
      </p:pic>
      <p:sp>
        <p:nvSpPr>
          <p:cNvPr id="6" name="TextBox 5">
            <a:extLst>
              <a:ext uri="{FF2B5EF4-FFF2-40B4-BE49-F238E27FC236}">
                <a16:creationId xmlns:a16="http://schemas.microsoft.com/office/drawing/2014/main" id="{12693BBC-6153-388D-5FB9-2B14E3B48595}"/>
              </a:ext>
            </a:extLst>
          </p:cNvPr>
          <p:cNvSpPr txBox="1"/>
          <p:nvPr/>
        </p:nvSpPr>
        <p:spPr>
          <a:xfrm>
            <a:off x="481853" y="6705472"/>
            <a:ext cx="4635500" cy="1384995"/>
          </a:xfrm>
          <a:prstGeom prst="rect">
            <a:avLst/>
          </a:prstGeom>
          <a:solidFill>
            <a:schemeClr val="accent3">
              <a:lumMod val="20000"/>
              <a:lumOff val="80000"/>
            </a:schemeClr>
          </a:solidFill>
        </p:spPr>
        <p:txBody>
          <a:bodyPr wrap="square" rtlCol="1">
            <a:spAutoFit/>
          </a:bodyPr>
          <a:lstStyle/>
          <a:p>
            <a:r>
              <a:rPr lang="en-US" sz="2800" b="1" dirty="0"/>
              <a:t>We go open GL and see if our misc. payment has been moved to GL</a:t>
            </a:r>
            <a:endParaRPr lang="ar-EG" sz="2800" b="1" dirty="0"/>
          </a:p>
        </p:txBody>
      </p:sp>
      <p:sp>
        <p:nvSpPr>
          <p:cNvPr id="8" name="Rectangle: Rounded Corners 7">
            <a:extLst>
              <a:ext uri="{FF2B5EF4-FFF2-40B4-BE49-F238E27FC236}">
                <a16:creationId xmlns:a16="http://schemas.microsoft.com/office/drawing/2014/main" id="{43D516BA-EA30-BFAB-B07F-BF0A47C6DDD4}"/>
              </a:ext>
            </a:extLst>
          </p:cNvPr>
          <p:cNvSpPr/>
          <p:nvPr/>
        </p:nvSpPr>
        <p:spPr>
          <a:xfrm>
            <a:off x="12835218" y="8945373"/>
            <a:ext cx="3581400" cy="526866"/>
          </a:xfrm>
          <a:prstGeom prst="round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13" name="Arrow: Down 12">
            <a:extLst>
              <a:ext uri="{FF2B5EF4-FFF2-40B4-BE49-F238E27FC236}">
                <a16:creationId xmlns:a16="http://schemas.microsoft.com/office/drawing/2014/main" id="{B1DCAAE0-8796-D342-1E5B-8D3787EEFBF9}"/>
              </a:ext>
            </a:extLst>
          </p:cNvPr>
          <p:cNvSpPr/>
          <p:nvPr/>
        </p:nvSpPr>
        <p:spPr>
          <a:xfrm rot="16200000">
            <a:off x="2882344" y="7371904"/>
            <a:ext cx="484632" cy="978408"/>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a:p>
        </p:txBody>
      </p:sp>
      <p:pic>
        <p:nvPicPr>
          <p:cNvPr id="3" name="Picture 2" descr="A screenshot of a computer&#10;&#10;AI-generated content may be incorrect.">
            <a:extLst>
              <a:ext uri="{FF2B5EF4-FFF2-40B4-BE49-F238E27FC236}">
                <a16:creationId xmlns:a16="http://schemas.microsoft.com/office/drawing/2014/main" id="{E4B90FD7-1744-989C-1D40-D979A5BF1032}"/>
              </a:ext>
            </a:extLst>
          </p:cNvPr>
          <p:cNvPicPr>
            <a:picLocks noChangeAspect="1"/>
          </p:cNvPicPr>
          <p:nvPr/>
        </p:nvPicPr>
        <p:blipFill>
          <a:blip r:embed="rId5"/>
          <a:stretch>
            <a:fillRect/>
          </a:stretch>
        </p:blipFill>
        <p:spPr>
          <a:xfrm>
            <a:off x="411816" y="3353922"/>
            <a:ext cx="12220014" cy="1394010"/>
          </a:xfrm>
          <a:prstGeom prst="rect">
            <a:avLst/>
          </a:prstGeom>
        </p:spPr>
      </p:pic>
      <p:pic>
        <p:nvPicPr>
          <p:cNvPr id="12" name="Picture 11">
            <a:extLst>
              <a:ext uri="{FF2B5EF4-FFF2-40B4-BE49-F238E27FC236}">
                <a16:creationId xmlns:a16="http://schemas.microsoft.com/office/drawing/2014/main" id="{4221269F-E55D-40D1-0367-0CA34BD4C019}"/>
              </a:ext>
            </a:extLst>
          </p:cNvPr>
          <p:cNvPicPr>
            <a:picLocks noChangeAspect="1"/>
          </p:cNvPicPr>
          <p:nvPr/>
        </p:nvPicPr>
        <p:blipFill>
          <a:blip r:embed="rId6"/>
          <a:stretch>
            <a:fillRect/>
          </a:stretch>
        </p:blipFill>
        <p:spPr>
          <a:xfrm>
            <a:off x="10974764" y="4203603"/>
            <a:ext cx="1301249" cy="333372"/>
          </a:xfrm>
          <a:prstGeom prst="rect">
            <a:avLst/>
          </a:prstGeom>
        </p:spPr>
      </p:pic>
      <p:pic>
        <p:nvPicPr>
          <p:cNvPr id="14" name="Picture 13">
            <a:extLst>
              <a:ext uri="{FF2B5EF4-FFF2-40B4-BE49-F238E27FC236}">
                <a16:creationId xmlns:a16="http://schemas.microsoft.com/office/drawing/2014/main" id="{29E90F49-7615-7C01-57DA-7ACE970FF334}"/>
              </a:ext>
            </a:extLst>
          </p:cNvPr>
          <p:cNvPicPr>
            <a:picLocks noChangeAspect="1"/>
          </p:cNvPicPr>
          <p:nvPr/>
        </p:nvPicPr>
        <p:blipFill>
          <a:blip r:embed="rId7"/>
          <a:srcRect l="-2430" t="-5556" r="3903" b="-2055"/>
          <a:stretch/>
        </p:blipFill>
        <p:spPr>
          <a:xfrm>
            <a:off x="10927802" y="3869951"/>
            <a:ext cx="1364604" cy="352041"/>
          </a:xfrm>
          <a:prstGeom prst="rect">
            <a:avLst/>
          </a:prstGeom>
        </p:spPr>
      </p:pic>
      <p:pic>
        <p:nvPicPr>
          <p:cNvPr id="7" name="Picture 6">
            <a:extLst>
              <a:ext uri="{FF2B5EF4-FFF2-40B4-BE49-F238E27FC236}">
                <a16:creationId xmlns:a16="http://schemas.microsoft.com/office/drawing/2014/main" id="{D9980460-6D96-C019-C4E7-3D65F666B0F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986619" y="4777401"/>
            <a:ext cx="9337618" cy="4417584"/>
          </a:xfrm>
          <a:prstGeom prst="rect">
            <a:avLst/>
          </a:prstGeom>
        </p:spPr>
      </p:pic>
      <p:pic>
        <p:nvPicPr>
          <p:cNvPr id="2" name="Picture 1">
            <a:extLst>
              <a:ext uri="{FF2B5EF4-FFF2-40B4-BE49-F238E27FC236}">
                <a16:creationId xmlns:a16="http://schemas.microsoft.com/office/drawing/2014/main" id="{14A6FF58-A2B2-DDA0-E744-1543BF92C17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2008224" y="6142816"/>
            <a:ext cx="5731988" cy="3295297"/>
          </a:xfrm>
          <a:prstGeom prst="rect">
            <a:avLst/>
          </a:prstGeom>
        </p:spPr>
      </p:pic>
      <p:sp>
        <p:nvSpPr>
          <p:cNvPr id="15" name="Rectangle: Rounded Corners 14">
            <a:extLst>
              <a:ext uri="{FF2B5EF4-FFF2-40B4-BE49-F238E27FC236}">
                <a16:creationId xmlns:a16="http://schemas.microsoft.com/office/drawing/2014/main" id="{7A83D873-B4F6-4EA1-76C0-DC7E51EF811C}"/>
              </a:ext>
            </a:extLst>
          </p:cNvPr>
          <p:cNvSpPr/>
          <p:nvPr/>
        </p:nvSpPr>
        <p:spPr>
          <a:xfrm>
            <a:off x="10961725" y="3881858"/>
            <a:ext cx="1267135" cy="261472"/>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15">
            <a:extLst>
              <a:ext uri="{FF2B5EF4-FFF2-40B4-BE49-F238E27FC236}">
                <a16:creationId xmlns:a16="http://schemas.microsoft.com/office/drawing/2014/main" id="{53EB8015-636C-87A1-0C9D-878E6C86E18D}"/>
              </a:ext>
            </a:extLst>
          </p:cNvPr>
          <p:cNvSpPr/>
          <p:nvPr/>
        </p:nvSpPr>
        <p:spPr>
          <a:xfrm>
            <a:off x="10961725" y="4143331"/>
            <a:ext cx="1287248" cy="370453"/>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886957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169123-0027-F781-BF39-60EFB7C7D124}"/>
            </a:ext>
          </a:extLst>
        </p:cNvPr>
        <p:cNvGrpSpPr/>
        <p:nvPr/>
      </p:nvGrpSpPr>
      <p:grpSpPr>
        <a:xfrm>
          <a:off x="0" y="0"/>
          <a:ext cx="0" cy="0"/>
          <a:chOff x="0" y="0"/>
          <a:chExt cx="0" cy="0"/>
        </a:xfrm>
      </p:grpSpPr>
      <p:sp>
        <p:nvSpPr>
          <p:cNvPr id="5" name="Freeform 10">
            <a:extLst>
              <a:ext uri="{FF2B5EF4-FFF2-40B4-BE49-F238E27FC236}">
                <a16:creationId xmlns:a16="http://schemas.microsoft.com/office/drawing/2014/main" id="{BDEF4FB4-55AE-0875-48EB-2A45ADCF0549}"/>
              </a:ext>
            </a:extLst>
          </p:cNvPr>
          <p:cNvSpPr/>
          <p:nvPr/>
        </p:nvSpPr>
        <p:spPr>
          <a:xfrm>
            <a:off x="685799" y="580843"/>
            <a:ext cx="17068801" cy="2638134"/>
          </a:xfrm>
          <a:custGeom>
            <a:avLst/>
            <a:gdLst/>
            <a:ahLst/>
            <a:cxnLst/>
            <a:rect l="l" t="t" r="r" b="b"/>
            <a:pathLst>
              <a:path w="2741709" h="694817">
                <a:moveTo>
                  <a:pt x="26030" y="0"/>
                </a:moveTo>
                <a:lnTo>
                  <a:pt x="2715679" y="0"/>
                </a:lnTo>
                <a:cubicBezTo>
                  <a:pt x="2722583" y="0"/>
                  <a:pt x="2729204" y="2742"/>
                  <a:pt x="2734085" y="7624"/>
                </a:cubicBezTo>
                <a:cubicBezTo>
                  <a:pt x="2738967" y="12505"/>
                  <a:pt x="2741709" y="19126"/>
                  <a:pt x="2741709" y="26030"/>
                </a:cubicBezTo>
                <a:lnTo>
                  <a:pt x="2741709" y="668787"/>
                </a:lnTo>
                <a:cubicBezTo>
                  <a:pt x="2741709" y="683163"/>
                  <a:pt x="2730055" y="694817"/>
                  <a:pt x="2715679" y="694817"/>
                </a:cubicBezTo>
                <a:lnTo>
                  <a:pt x="26030" y="694817"/>
                </a:lnTo>
                <a:cubicBezTo>
                  <a:pt x="19126" y="694817"/>
                  <a:pt x="12505" y="692075"/>
                  <a:pt x="7624" y="687193"/>
                </a:cubicBezTo>
                <a:cubicBezTo>
                  <a:pt x="2742" y="682312"/>
                  <a:pt x="0" y="675691"/>
                  <a:pt x="0" y="668787"/>
                </a:cubicBezTo>
                <a:lnTo>
                  <a:pt x="0" y="26030"/>
                </a:lnTo>
                <a:cubicBezTo>
                  <a:pt x="0" y="11654"/>
                  <a:pt x="11654" y="0"/>
                  <a:pt x="26030" y="0"/>
                </a:cubicBezTo>
                <a:close/>
              </a:path>
            </a:pathLst>
          </a:custGeom>
          <a:gradFill rotWithShape="1">
            <a:gsLst>
              <a:gs pos="0">
                <a:srgbClr val="0C4A5B">
                  <a:alpha val="100000"/>
                </a:srgbClr>
              </a:gs>
              <a:gs pos="100000">
                <a:schemeClr val="bg1"/>
              </a:gs>
            </a:gsLst>
            <a:lin ang="2700000"/>
          </a:gradFill>
        </p:spPr>
        <p:txBody>
          <a:bodyPr/>
          <a:lstStyle/>
          <a:p>
            <a:endParaRPr lang="en-US" dirty="0"/>
          </a:p>
        </p:txBody>
      </p:sp>
      <p:sp>
        <p:nvSpPr>
          <p:cNvPr id="24" name="TextBox 24">
            <a:extLst>
              <a:ext uri="{FF2B5EF4-FFF2-40B4-BE49-F238E27FC236}">
                <a16:creationId xmlns:a16="http://schemas.microsoft.com/office/drawing/2014/main" id="{32900E34-8EEC-547A-5A35-6543AC5BF16A}"/>
              </a:ext>
            </a:extLst>
          </p:cNvPr>
          <p:cNvSpPr txBox="1"/>
          <p:nvPr/>
        </p:nvSpPr>
        <p:spPr>
          <a:xfrm>
            <a:off x="1214967" y="1077717"/>
            <a:ext cx="16082433" cy="654025"/>
          </a:xfrm>
          <a:prstGeom prst="rect">
            <a:avLst/>
          </a:prstGeom>
        </p:spPr>
        <p:txBody>
          <a:bodyPr wrap="square" lIns="0" tIns="0" rIns="0" bIns="0" rtlCol="0" anchor="t">
            <a:spAutoFit/>
          </a:bodyPr>
          <a:lstStyle/>
          <a:p>
            <a:pPr>
              <a:lnSpc>
                <a:spcPts val="5092"/>
              </a:lnSpc>
            </a:pPr>
            <a:r>
              <a:rPr lang="en-US" sz="4896" b="1" spc="-205" dirty="0">
                <a:solidFill>
                  <a:srgbClr val="FFFFFF"/>
                </a:solidFill>
                <a:latin typeface="Arial Bold"/>
                <a:ea typeface="Arial Bold"/>
                <a:cs typeface="Arial Bold"/>
                <a:sym typeface="Arial Bold"/>
              </a:rPr>
              <a:t>Link the Responsibility to a User	</a:t>
            </a:r>
          </a:p>
        </p:txBody>
      </p:sp>
      <p:pic>
        <p:nvPicPr>
          <p:cNvPr id="4" name="Picture 3">
            <a:extLst>
              <a:ext uri="{FF2B5EF4-FFF2-40B4-BE49-F238E27FC236}">
                <a16:creationId xmlns:a16="http://schemas.microsoft.com/office/drawing/2014/main" id="{B5C0B7C9-59E4-C085-72D9-6AAB9748030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0600" y="2019300"/>
            <a:ext cx="16459200" cy="7848600"/>
          </a:xfrm>
          <a:prstGeom prst="rect">
            <a:avLst/>
          </a:prstGeom>
        </p:spPr>
      </p:pic>
      <p:sp>
        <p:nvSpPr>
          <p:cNvPr id="6" name="Freeform 2">
            <a:extLst>
              <a:ext uri="{FF2B5EF4-FFF2-40B4-BE49-F238E27FC236}">
                <a16:creationId xmlns:a16="http://schemas.microsoft.com/office/drawing/2014/main" id="{B1DEDEA0-FF45-6C1C-307F-0F8623F7387A}"/>
              </a:ext>
            </a:extLst>
          </p:cNvPr>
          <p:cNvSpPr/>
          <p:nvPr/>
        </p:nvSpPr>
        <p:spPr>
          <a:xfrm>
            <a:off x="414861" y="1135101"/>
            <a:ext cx="499539" cy="503199"/>
          </a:xfrm>
          <a:custGeom>
            <a:avLst/>
            <a:gdLst/>
            <a:ahLst/>
            <a:cxnLst/>
            <a:rect l="l" t="t" r="r" b="b"/>
            <a:pathLst>
              <a:path w="499539" h="503199">
                <a:moveTo>
                  <a:pt x="0" y="0"/>
                </a:moveTo>
                <a:lnTo>
                  <a:pt x="499540" y="0"/>
                </a:lnTo>
                <a:lnTo>
                  <a:pt x="499540" y="503199"/>
                </a:lnTo>
                <a:lnTo>
                  <a:pt x="0" y="50319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2" name="Left Arrow 1"/>
          <p:cNvSpPr/>
          <p:nvPr/>
        </p:nvSpPr>
        <p:spPr>
          <a:xfrm>
            <a:off x="7353300" y="2019300"/>
            <a:ext cx="978408" cy="332232"/>
          </a:xfrm>
          <a:prstGeom prst="lef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Left Arrow 2"/>
          <p:cNvSpPr/>
          <p:nvPr/>
        </p:nvSpPr>
        <p:spPr>
          <a:xfrm>
            <a:off x="5410200" y="5372100"/>
            <a:ext cx="978408" cy="344932"/>
          </a:xfrm>
          <a:prstGeom prst="lef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Left Arrow 6"/>
          <p:cNvSpPr/>
          <p:nvPr/>
        </p:nvSpPr>
        <p:spPr>
          <a:xfrm>
            <a:off x="5715000" y="5717032"/>
            <a:ext cx="978408" cy="340868"/>
          </a:xfrm>
          <a:prstGeom prst="lef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Left Arrow 7"/>
          <p:cNvSpPr/>
          <p:nvPr/>
        </p:nvSpPr>
        <p:spPr>
          <a:xfrm>
            <a:off x="6096000" y="6065774"/>
            <a:ext cx="978408" cy="296926"/>
          </a:xfrm>
          <a:prstGeom prst="lef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ame 8"/>
          <p:cNvSpPr/>
          <p:nvPr/>
        </p:nvSpPr>
        <p:spPr>
          <a:xfrm>
            <a:off x="1676400" y="3467100"/>
            <a:ext cx="4223004" cy="381000"/>
          </a:xfrm>
          <a:prstGeom prst="frame">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TextBox 9"/>
          <p:cNvSpPr txBox="1"/>
          <p:nvPr/>
        </p:nvSpPr>
        <p:spPr>
          <a:xfrm>
            <a:off x="8344662" y="1923806"/>
            <a:ext cx="736092" cy="523220"/>
          </a:xfrm>
          <a:prstGeom prst="rect">
            <a:avLst/>
          </a:prstGeom>
          <a:noFill/>
        </p:spPr>
        <p:txBody>
          <a:bodyPr wrap="square" rtlCol="0">
            <a:spAutoFit/>
          </a:bodyPr>
          <a:lstStyle/>
          <a:p>
            <a:r>
              <a:rPr lang="en-US" sz="2800" b="1" dirty="0">
                <a:solidFill>
                  <a:srgbClr val="FF0000"/>
                </a:solidFill>
              </a:rPr>
              <a:t>1</a:t>
            </a:r>
          </a:p>
        </p:txBody>
      </p:sp>
      <p:sp>
        <p:nvSpPr>
          <p:cNvPr id="11" name="TextBox 10"/>
          <p:cNvSpPr txBox="1"/>
          <p:nvPr/>
        </p:nvSpPr>
        <p:spPr>
          <a:xfrm>
            <a:off x="6585204" y="5201422"/>
            <a:ext cx="367408" cy="523220"/>
          </a:xfrm>
          <a:prstGeom prst="rect">
            <a:avLst/>
          </a:prstGeom>
          <a:noFill/>
        </p:spPr>
        <p:txBody>
          <a:bodyPr wrap="none" rtlCol="0">
            <a:spAutoFit/>
          </a:bodyPr>
          <a:lstStyle/>
          <a:p>
            <a:r>
              <a:rPr lang="en-US" sz="2800" b="1" dirty="0">
                <a:solidFill>
                  <a:srgbClr val="FF0000"/>
                </a:solidFill>
              </a:rPr>
              <a:t>2</a:t>
            </a:r>
          </a:p>
        </p:txBody>
      </p:sp>
      <p:sp>
        <p:nvSpPr>
          <p:cNvPr id="12" name="TextBox 11"/>
          <p:cNvSpPr txBox="1"/>
          <p:nvPr/>
        </p:nvSpPr>
        <p:spPr>
          <a:xfrm>
            <a:off x="6768908" y="5600212"/>
            <a:ext cx="367408" cy="523220"/>
          </a:xfrm>
          <a:prstGeom prst="rect">
            <a:avLst/>
          </a:prstGeom>
          <a:noFill/>
        </p:spPr>
        <p:txBody>
          <a:bodyPr wrap="none" rtlCol="0">
            <a:spAutoFit/>
          </a:bodyPr>
          <a:lstStyle/>
          <a:p>
            <a:r>
              <a:rPr lang="en-US" sz="2800" b="1" dirty="0">
                <a:solidFill>
                  <a:srgbClr val="FF0000"/>
                </a:solidFill>
              </a:rPr>
              <a:t>3</a:t>
            </a:r>
          </a:p>
        </p:txBody>
      </p:sp>
      <p:sp>
        <p:nvSpPr>
          <p:cNvPr id="14" name="TextBox 13"/>
          <p:cNvSpPr txBox="1"/>
          <p:nvPr/>
        </p:nvSpPr>
        <p:spPr>
          <a:xfrm>
            <a:off x="7518400" y="5952627"/>
            <a:ext cx="367408" cy="523220"/>
          </a:xfrm>
          <a:prstGeom prst="rect">
            <a:avLst/>
          </a:prstGeom>
          <a:noFill/>
        </p:spPr>
        <p:txBody>
          <a:bodyPr wrap="none" rtlCol="0">
            <a:spAutoFit/>
          </a:bodyPr>
          <a:lstStyle/>
          <a:p>
            <a:r>
              <a:rPr lang="en-US" sz="2800" b="1" dirty="0">
                <a:solidFill>
                  <a:srgbClr val="FF0000"/>
                </a:solidFill>
              </a:rPr>
              <a:t>4</a:t>
            </a:r>
          </a:p>
        </p:txBody>
      </p:sp>
      <p:pic>
        <p:nvPicPr>
          <p:cNvPr id="13" name="Picture 12">
            <a:extLst>
              <a:ext uri="{FF2B5EF4-FFF2-40B4-BE49-F238E27FC236}">
                <a16:creationId xmlns:a16="http://schemas.microsoft.com/office/drawing/2014/main" id="{EB958188-9458-20ED-1F1B-848BD54C86D7}"/>
              </a:ext>
            </a:extLst>
          </p:cNvPr>
          <p:cNvPicPr>
            <a:picLocks noChangeAspect="1"/>
          </p:cNvPicPr>
          <p:nvPr/>
        </p:nvPicPr>
        <p:blipFill>
          <a:blip r:embed="rId5"/>
          <a:stretch>
            <a:fillRect/>
          </a:stretch>
        </p:blipFill>
        <p:spPr>
          <a:xfrm>
            <a:off x="13639800" y="654234"/>
            <a:ext cx="3534478" cy="1262664"/>
          </a:xfrm>
          <a:prstGeom prst="rect">
            <a:avLst/>
          </a:prstGeom>
        </p:spPr>
      </p:pic>
      <p:sp>
        <p:nvSpPr>
          <p:cNvPr id="15" name="Rectangle 14"/>
          <p:cNvSpPr/>
          <p:nvPr/>
        </p:nvSpPr>
        <p:spPr>
          <a:xfrm>
            <a:off x="11049000" y="4686300"/>
            <a:ext cx="4724400" cy="25146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400" b="1" dirty="0"/>
              <a:t>Once the responsibility is created, we need to assign it to a user.</a:t>
            </a:r>
          </a:p>
        </p:txBody>
      </p:sp>
    </p:spTree>
    <p:extLst>
      <p:ext uri="{BB962C8B-B14F-4D97-AF65-F5344CB8AC3E}">
        <p14:creationId xmlns:p14="http://schemas.microsoft.com/office/powerpoint/2010/main" val="203250786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9EA7F1-01BE-EE88-D1A9-8EF50A43A93F}"/>
            </a:ext>
          </a:extLst>
        </p:cNvPr>
        <p:cNvGrpSpPr/>
        <p:nvPr/>
      </p:nvGrpSpPr>
      <p:grpSpPr>
        <a:xfrm>
          <a:off x="0" y="0"/>
          <a:ext cx="0" cy="0"/>
          <a:chOff x="0" y="0"/>
          <a:chExt cx="0" cy="0"/>
        </a:xfrm>
      </p:grpSpPr>
      <p:grpSp>
        <p:nvGrpSpPr>
          <p:cNvPr id="9" name="Group 9">
            <a:extLst>
              <a:ext uri="{FF2B5EF4-FFF2-40B4-BE49-F238E27FC236}">
                <a16:creationId xmlns:a16="http://schemas.microsoft.com/office/drawing/2014/main" id="{1CAA9EFE-2F5D-2E2A-4D1A-A31888B09987}"/>
              </a:ext>
            </a:extLst>
          </p:cNvPr>
          <p:cNvGrpSpPr/>
          <p:nvPr/>
        </p:nvGrpSpPr>
        <p:grpSpPr>
          <a:xfrm>
            <a:off x="685799" y="495300"/>
            <a:ext cx="17068801" cy="2638134"/>
            <a:chOff x="0" y="0"/>
            <a:chExt cx="2741709" cy="694817"/>
          </a:xfrm>
        </p:grpSpPr>
        <p:sp>
          <p:nvSpPr>
            <p:cNvPr id="10" name="Freeform 10">
              <a:extLst>
                <a:ext uri="{FF2B5EF4-FFF2-40B4-BE49-F238E27FC236}">
                  <a16:creationId xmlns:a16="http://schemas.microsoft.com/office/drawing/2014/main" id="{4A25743E-4439-99DD-F8DC-71FA232BC7F5}"/>
                </a:ext>
              </a:extLst>
            </p:cNvPr>
            <p:cNvSpPr/>
            <p:nvPr/>
          </p:nvSpPr>
          <p:spPr>
            <a:xfrm>
              <a:off x="0" y="0"/>
              <a:ext cx="2741709" cy="694817"/>
            </a:xfrm>
            <a:custGeom>
              <a:avLst/>
              <a:gdLst/>
              <a:ahLst/>
              <a:cxnLst/>
              <a:rect l="l" t="t" r="r" b="b"/>
              <a:pathLst>
                <a:path w="2741709" h="694817">
                  <a:moveTo>
                    <a:pt x="26030" y="0"/>
                  </a:moveTo>
                  <a:lnTo>
                    <a:pt x="2715679" y="0"/>
                  </a:lnTo>
                  <a:cubicBezTo>
                    <a:pt x="2722583" y="0"/>
                    <a:pt x="2729204" y="2742"/>
                    <a:pt x="2734085" y="7624"/>
                  </a:cubicBezTo>
                  <a:cubicBezTo>
                    <a:pt x="2738967" y="12505"/>
                    <a:pt x="2741709" y="19126"/>
                    <a:pt x="2741709" y="26030"/>
                  </a:cubicBezTo>
                  <a:lnTo>
                    <a:pt x="2741709" y="668787"/>
                  </a:lnTo>
                  <a:cubicBezTo>
                    <a:pt x="2741709" y="683163"/>
                    <a:pt x="2730055" y="694817"/>
                    <a:pt x="2715679" y="694817"/>
                  </a:cubicBezTo>
                  <a:lnTo>
                    <a:pt x="26030" y="694817"/>
                  </a:lnTo>
                  <a:cubicBezTo>
                    <a:pt x="19126" y="694817"/>
                    <a:pt x="12505" y="692075"/>
                    <a:pt x="7624" y="687193"/>
                  </a:cubicBezTo>
                  <a:cubicBezTo>
                    <a:pt x="2742" y="682312"/>
                    <a:pt x="0" y="675691"/>
                    <a:pt x="0" y="668787"/>
                  </a:cubicBezTo>
                  <a:lnTo>
                    <a:pt x="0" y="26030"/>
                  </a:lnTo>
                  <a:cubicBezTo>
                    <a:pt x="0" y="11654"/>
                    <a:pt x="11654" y="0"/>
                    <a:pt x="26030" y="0"/>
                  </a:cubicBezTo>
                  <a:close/>
                </a:path>
              </a:pathLst>
            </a:custGeom>
            <a:gradFill rotWithShape="1">
              <a:gsLst>
                <a:gs pos="0">
                  <a:srgbClr val="0C4A5B">
                    <a:alpha val="100000"/>
                  </a:srgbClr>
                </a:gs>
                <a:gs pos="100000">
                  <a:schemeClr val="bg1"/>
                </a:gs>
              </a:gsLst>
              <a:lin ang="2700000"/>
            </a:gradFill>
          </p:spPr>
          <p:txBody>
            <a:bodyPr/>
            <a:lstStyle/>
            <a:p>
              <a:endParaRPr lang="en-US" dirty="0"/>
            </a:p>
          </p:txBody>
        </p:sp>
        <p:sp>
          <p:nvSpPr>
            <p:cNvPr id="11" name="TextBox 11">
              <a:extLst>
                <a:ext uri="{FF2B5EF4-FFF2-40B4-BE49-F238E27FC236}">
                  <a16:creationId xmlns:a16="http://schemas.microsoft.com/office/drawing/2014/main" id="{42A6F22C-71DC-4166-2CF1-F4E88C37582B}"/>
                </a:ext>
              </a:extLst>
            </p:cNvPr>
            <p:cNvSpPr txBox="1"/>
            <p:nvPr/>
          </p:nvSpPr>
          <p:spPr>
            <a:xfrm>
              <a:off x="0" y="19050"/>
              <a:ext cx="2741709" cy="675767"/>
            </a:xfrm>
            <a:prstGeom prst="rect">
              <a:avLst/>
            </a:prstGeom>
          </p:spPr>
          <p:txBody>
            <a:bodyPr lIns="50800" tIns="50800" rIns="50800" bIns="50800" rtlCol="0" anchor="ctr"/>
            <a:lstStyle/>
            <a:p>
              <a:pPr algn="l">
                <a:lnSpc>
                  <a:spcPts val="1387"/>
                </a:lnSpc>
              </a:pPr>
              <a:endParaRPr/>
            </a:p>
          </p:txBody>
        </p:sp>
      </p:grpSp>
      <p:sp>
        <p:nvSpPr>
          <p:cNvPr id="24" name="TextBox 24">
            <a:extLst>
              <a:ext uri="{FF2B5EF4-FFF2-40B4-BE49-F238E27FC236}">
                <a16:creationId xmlns:a16="http://schemas.microsoft.com/office/drawing/2014/main" id="{E3875A1D-8C78-0D94-2B94-6E32F6982239}"/>
              </a:ext>
            </a:extLst>
          </p:cNvPr>
          <p:cNvSpPr txBox="1"/>
          <p:nvPr/>
        </p:nvSpPr>
        <p:spPr>
          <a:xfrm>
            <a:off x="1214967" y="1077717"/>
            <a:ext cx="16082433" cy="654025"/>
          </a:xfrm>
          <a:prstGeom prst="rect">
            <a:avLst/>
          </a:prstGeom>
        </p:spPr>
        <p:txBody>
          <a:bodyPr wrap="square" lIns="0" tIns="0" rIns="0" bIns="0" rtlCol="0" anchor="t">
            <a:spAutoFit/>
          </a:bodyPr>
          <a:lstStyle/>
          <a:p>
            <a:pPr algn="l">
              <a:lnSpc>
                <a:spcPts val="5092"/>
              </a:lnSpc>
            </a:pPr>
            <a:r>
              <a:rPr lang="en-US" sz="4896" b="1" spc="-205" dirty="0">
                <a:solidFill>
                  <a:srgbClr val="FFFFFF"/>
                </a:solidFill>
                <a:latin typeface="Arial Bold"/>
                <a:ea typeface="Arial Bold"/>
                <a:cs typeface="Arial Bold"/>
                <a:sym typeface="Arial Bold"/>
              </a:rPr>
              <a:t>Coding</a:t>
            </a:r>
          </a:p>
        </p:txBody>
      </p:sp>
      <p:sp>
        <p:nvSpPr>
          <p:cNvPr id="4" name="Freeform 2">
            <a:extLst>
              <a:ext uri="{FF2B5EF4-FFF2-40B4-BE49-F238E27FC236}">
                <a16:creationId xmlns:a16="http://schemas.microsoft.com/office/drawing/2014/main" id="{EE19D8AB-EF00-2548-9C39-678FD6EFBAE4}"/>
              </a:ext>
            </a:extLst>
          </p:cNvPr>
          <p:cNvSpPr/>
          <p:nvPr/>
        </p:nvSpPr>
        <p:spPr>
          <a:xfrm>
            <a:off x="414861" y="1135101"/>
            <a:ext cx="499539" cy="503199"/>
          </a:xfrm>
          <a:custGeom>
            <a:avLst/>
            <a:gdLst/>
            <a:ahLst/>
            <a:cxnLst/>
            <a:rect l="l" t="t" r="r" b="b"/>
            <a:pathLst>
              <a:path w="499539" h="503199">
                <a:moveTo>
                  <a:pt x="0" y="0"/>
                </a:moveTo>
                <a:lnTo>
                  <a:pt x="499540" y="0"/>
                </a:lnTo>
                <a:lnTo>
                  <a:pt x="499540" y="503199"/>
                </a:lnTo>
                <a:lnTo>
                  <a:pt x="0" y="50319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pic>
        <p:nvPicPr>
          <p:cNvPr id="5" name="Picture 4">
            <a:extLst>
              <a:ext uri="{FF2B5EF4-FFF2-40B4-BE49-F238E27FC236}">
                <a16:creationId xmlns:a16="http://schemas.microsoft.com/office/drawing/2014/main" id="{0F92EBC1-E2C0-6F84-FDB5-205B7022703B}"/>
              </a:ext>
            </a:extLst>
          </p:cNvPr>
          <p:cNvPicPr>
            <a:picLocks noChangeAspect="1"/>
          </p:cNvPicPr>
          <p:nvPr/>
        </p:nvPicPr>
        <p:blipFill>
          <a:blip r:embed="rId4"/>
          <a:stretch>
            <a:fillRect/>
          </a:stretch>
        </p:blipFill>
        <p:spPr>
          <a:xfrm>
            <a:off x="13639800" y="654234"/>
            <a:ext cx="3534478" cy="1262664"/>
          </a:xfrm>
          <a:prstGeom prst="rect">
            <a:avLst/>
          </a:prstGeom>
        </p:spPr>
      </p:pic>
      <p:pic>
        <p:nvPicPr>
          <p:cNvPr id="7" name="Picture 6">
            <a:extLst>
              <a:ext uri="{FF2B5EF4-FFF2-40B4-BE49-F238E27FC236}">
                <a16:creationId xmlns:a16="http://schemas.microsoft.com/office/drawing/2014/main" id="{387F6795-7E44-836B-B222-E2B00FBE34F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6685" y="3114981"/>
            <a:ext cx="10359571" cy="2220848"/>
          </a:xfrm>
          <a:prstGeom prst="rect">
            <a:avLst/>
          </a:prstGeom>
        </p:spPr>
      </p:pic>
      <p:pic>
        <p:nvPicPr>
          <p:cNvPr id="13" name="Picture 12" descr="A screenshot of a computer screen&#10;&#10;AI-generated content may be incorrect.">
            <a:extLst>
              <a:ext uri="{FF2B5EF4-FFF2-40B4-BE49-F238E27FC236}">
                <a16:creationId xmlns:a16="http://schemas.microsoft.com/office/drawing/2014/main" id="{DDE46091-6621-CD92-4532-89A8370B4435}"/>
              </a:ext>
            </a:extLst>
          </p:cNvPr>
          <p:cNvPicPr>
            <a:picLocks noChangeAspect="1"/>
          </p:cNvPicPr>
          <p:nvPr/>
        </p:nvPicPr>
        <p:blipFill>
          <a:blip r:embed="rId6"/>
          <a:stretch>
            <a:fillRect/>
          </a:stretch>
        </p:blipFill>
        <p:spPr>
          <a:xfrm>
            <a:off x="6672263" y="4996424"/>
            <a:ext cx="10910607" cy="3874433"/>
          </a:xfrm>
          <a:prstGeom prst="rect">
            <a:avLst/>
          </a:prstGeom>
        </p:spPr>
      </p:pic>
      <p:pic>
        <p:nvPicPr>
          <p:cNvPr id="2" name="Picture 1">
            <a:extLst>
              <a:ext uri="{FF2B5EF4-FFF2-40B4-BE49-F238E27FC236}">
                <a16:creationId xmlns:a16="http://schemas.microsoft.com/office/drawing/2014/main" id="{CFECC8FD-3F8F-BC7C-4868-84A7C652A563}"/>
              </a:ext>
            </a:extLst>
          </p:cNvPr>
          <p:cNvPicPr>
            <a:picLocks noChangeAspect="1"/>
          </p:cNvPicPr>
          <p:nvPr/>
        </p:nvPicPr>
        <p:blipFill>
          <a:blip r:embed="rId7">
            <a:extLst>
              <a:ext uri="{28A0092B-C50C-407E-A947-70E740481C1C}">
                <a14:useLocalDpi xmlns:a14="http://schemas.microsoft.com/office/drawing/2010/main" val="0"/>
              </a:ext>
            </a:extLst>
          </a:blip>
          <a:srcRect l="2208" t="4777" r="20978" b="40990"/>
          <a:stretch/>
        </p:blipFill>
        <p:spPr>
          <a:xfrm>
            <a:off x="6987997" y="5153109"/>
            <a:ext cx="8182493" cy="1789502"/>
          </a:xfrm>
          <a:prstGeom prst="rect">
            <a:avLst/>
          </a:prstGeom>
        </p:spPr>
      </p:pic>
      <p:pic>
        <p:nvPicPr>
          <p:cNvPr id="20" name="Picture 19">
            <a:extLst>
              <a:ext uri="{FF2B5EF4-FFF2-40B4-BE49-F238E27FC236}">
                <a16:creationId xmlns:a16="http://schemas.microsoft.com/office/drawing/2014/main" id="{22EEBA7F-8E9E-535C-DFB4-2C2793431DCC}"/>
              </a:ext>
            </a:extLst>
          </p:cNvPr>
          <p:cNvPicPr>
            <a:picLocks noChangeAspect="1"/>
          </p:cNvPicPr>
          <p:nvPr/>
        </p:nvPicPr>
        <p:blipFill>
          <a:blip r:embed="rId8"/>
          <a:srcRect l="57333" t="3333" r="-5333" b="25000"/>
          <a:stretch/>
        </p:blipFill>
        <p:spPr>
          <a:xfrm>
            <a:off x="8865732" y="4433660"/>
            <a:ext cx="651445" cy="310109"/>
          </a:xfrm>
          <a:prstGeom prst="rect">
            <a:avLst/>
          </a:prstGeom>
        </p:spPr>
      </p:pic>
      <p:pic>
        <p:nvPicPr>
          <p:cNvPr id="22" name="Picture 21">
            <a:extLst>
              <a:ext uri="{FF2B5EF4-FFF2-40B4-BE49-F238E27FC236}">
                <a16:creationId xmlns:a16="http://schemas.microsoft.com/office/drawing/2014/main" id="{9600B93C-F3DE-A08C-EE4B-CD1E0F2D51C4}"/>
              </a:ext>
            </a:extLst>
          </p:cNvPr>
          <p:cNvPicPr>
            <a:picLocks noChangeAspect="1"/>
          </p:cNvPicPr>
          <p:nvPr/>
        </p:nvPicPr>
        <p:blipFill>
          <a:blip r:embed="rId8"/>
          <a:srcRect l="57333" t="3333" r="-5333" b="25000"/>
          <a:stretch/>
        </p:blipFill>
        <p:spPr>
          <a:xfrm>
            <a:off x="10081303" y="4433660"/>
            <a:ext cx="651445" cy="310109"/>
          </a:xfrm>
          <a:prstGeom prst="rect">
            <a:avLst/>
          </a:prstGeom>
        </p:spPr>
      </p:pic>
      <p:sp>
        <p:nvSpPr>
          <p:cNvPr id="23" name="Rectangle: Rounded Corners 22">
            <a:extLst>
              <a:ext uri="{FF2B5EF4-FFF2-40B4-BE49-F238E27FC236}">
                <a16:creationId xmlns:a16="http://schemas.microsoft.com/office/drawing/2014/main" id="{3123FA4F-38C0-8D81-CFA3-3CF2D98163C6}"/>
              </a:ext>
            </a:extLst>
          </p:cNvPr>
          <p:cNvSpPr/>
          <p:nvPr/>
        </p:nvSpPr>
        <p:spPr>
          <a:xfrm>
            <a:off x="921547" y="4425627"/>
            <a:ext cx="9824319" cy="307651"/>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a:extLst>
              <a:ext uri="{FF2B5EF4-FFF2-40B4-BE49-F238E27FC236}">
                <a16:creationId xmlns:a16="http://schemas.microsoft.com/office/drawing/2014/main" id="{A36FEA8D-20A9-2BDB-7460-BB80A14564D5}"/>
              </a:ext>
            </a:extLst>
          </p:cNvPr>
          <p:cNvPicPr>
            <a:picLocks noChangeAspect="1"/>
          </p:cNvPicPr>
          <p:nvPr/>
        </p:nvPicPr>
        <p:blipFill>
          <a:blip r:embed="rId9"/>
          <a:srcRect t="23530" r="2381" b="14705"/>
          <a:stretch/>
        </p:blipFill>
        <p:spPr>
          <a:xfrm>
            <a:off x="10741512" y="8353800"/>
            <a:ext cx="600762" cy="179833"/>
          </a:xfrm>
          <a:prstGeom prst="rect">
            <a:avLst/>
          </a:prstGeom>
        </p:spPr>
      </p:pic>
      <p:pic>
        <p:nvPicPr>
          <p:cNvPr id="28" name="Picture 27">
            <a:extLst>
              <a:ext uri="{FF2B5EF4-FFF2-40B4-BE49-F238E27FC236}">
                <a16:creationId xmlns:a16="http://schemas.microsoft.com/office/drawing/2014/main" id="{77D2F0A5-28B5-59B5-E7E5-4D2D29CB35F3}"/>
              </a:ext>
            </a:extLst>
          </p:cNvPr>
          <p:cNvPicPr>
            <a:picLocks noChangeAspect="1"/>
          </p:cNvPicPr>
          <p:nvPr/>
        </p:nvPicPr>
        <p:blipFill>
          <a:blip r:embed="rId9"/>
          <a:srcRect t="23530" r="2381" b="14705"/>
          <a:stretch/>
        </p:blipFill>
        <p:spPr>
          <a:xfrm>
            <a:off x="12212417" y="8099800"/>
            <a:ext cx="600762" cy="179833"/>
          </a:xfrm>
          <a:prstGeom prst="rect">
            <a:avLst/>
          </a:prstGeom>
        </p:spPr>
      </p:pic>
      <p:pic>
        <p:nvPicPr>
          <p:cNvPr id="6" name="Picture 5">
            <a:extLst>
              <a:ext uri="{FF2B5EF4-FFF2-40B4-BE49-F238E27FC236}">
                <a16:creationId xmlns:a16="http://schemas.microsoft.com/office/drawing/2014/main" id="{4AD511E2-F7DC-8275-AC84-332F17147A0B}"/>
              </a:ext>
            </a:extLst>
          </p:cNvPr>
          <p:cNvPicPr>
            <a:picLocks noChangeAspect="1"/>
          </p:cNvPicPr>
          <p:nvPr/>
        </p:nvPicPr>
        <p:blipFill>
          <a:blip r:embed="rId10"/>
          <a:srcRect l="3448" r="-1270" b="-31551"/>
          <a:stretch/>
        </p:blipFill>
        <p:spPr>
          <a:xfrm>
            <a:off x="9909641" y="7776043"/>
            <a:ext cx="1428861" cy="304409"/>
          </a:xfrm>
          <a:prstGeom prst="rect">
            <a:avLst/>
          </a:prstGeom>
        </p:spPr>
      </p:pic>
      <p:pic>
        <p:nvPicPr>
          <p:cNvPr id="8" name="Picture 7">
            <a:extLst>
              <a:ext uri="{FF2B5EF4-FFF2-40B4-BE49-F238E27FC236}">
                <a16:creationId xmlns:a16="http://schemas.microsoft.com/office/drawing/2014/main" id="{C79B91CF-A37E-9E57-49CD-9C1EA770611F}"/>
              </a:ext>
            </a:extLst>
          </p:cNvPr>
          <p:cNvPicPr>
            <a:picLocks noChangeAspect="1"/>
          </p:cNvPicPr>
          <p:nvPr/>
        </p:nvPicPr>
        <p:blipFill>
          <a:blip r:embed="rId10"/>
          <a:srcRect l="3448" r="-1270" b="-31551"/>
          <a:stretch/>
        </p:blipFill>
        <p:spPr>
          <a:xfrm>
            <a:off x="11388816" y="8566058"/>
            <a:ext cx="1428861" cy="304409"/>
          </a:xfrm>
          <a:prstGeom prst="rect">
            <a:avLst/>
          </a:prstGeom>
        </p:spPr>
      </p:pic>
      <p:sp>
        <p:nvSpPr>
          <p:cNvPr id="12" name="Callout: Left Arrow 11">
            <a:extLst>
              <a:ext uri="{FF2B5EF4-FFF2-40B4-BE49-F238E27FC236}">
                <a16:creationId xmlns:a16="http://schemas.microsoft.com/office/drawing/2014/main" id="{534A1829-43D9-529E-EBC8-03293350838E}"/>
              </a:ext>
            </a:extLst>
          </p:cNvPr>
          <p:cNvSpPr/>
          <p:nvPr/>
        </p:nvSpPr>
        <p:spPr>
          <a:xfrm>
            <a:off x="11324067" y="3599854"/>
            <a:ext cx="4099344" cy="1156417"/>
          </a:xfrm>
          <a:prstGeom prst="leftArrowCallou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ea typeface="Calibri"/>
                <a:cs typeface="Calibri"/>
              </a:rPr>
              <a:t>We see that both </a:t>
            </a:r>
            <a:r>
              <a:rPr lang="en-US" b="1" dirty="0" err="1">
                <a:solidFill>
                  <a:schemeClr val="tx1"/>
                </a:solidFill>
                <a:ea typeface="Calibri"/>
                <a:cs typeface="Calibri"/>
              </a:rPr>
              <a:t>misc</a:t>
            </a:r>
            <a:r>
              <a:rPr lang="en-US" b="1" dirty="0">
                <a:solidFill>
                  <a:schemeClr val="tx1"/>
                </a:solidFill>
                <a:ea typeface="Calibri"/>
                <a:cs typeface="Calibri"/>
              </a:rPr>
              <a:t> transactions are inside this batch</a:t>
            </a:r>
          </a:p>
        </p:txBody>
      </p:sp>
      <p:sp>
        <p:nvSpPr>
          <p:cNvPr id="14" name="TextBox 13">
            <a:extLst>
              <a:ext uri="{FF2B5EF4-FFF2-40B4-BE49-F238E27FC236}">
                <a16:creationId xmlns:a16="http://schemas.microsoft.com/office/drawing/2014/main" id="{DF250431-8B59-DFE7-0C40-E69E231310A8}"/>
              </a:ext>
            </a:extLst>
          </p:cNvPr>
          <p:cNvSpPr txBox="1"/>
          <p:nvPr/>
        </p:nvSpPr>
        <p:spPr>
          <a:xfrm>
            <a:off x="415778" y="6364659"/>
            <a:ext cx="5831901" cy="1077218"/>
          </a:xfrm>
          <a:prstGeom prst="rect">
            <a:avLst/>
          </a:prstGeom>
          <a:solidFill>
            <a:schemeClr val="accent3">
              <a:lumMod val="20000"/>
              <a:lumOff val="80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b="1" dirty="0">
                <a:ea typeface="Calibri"/>
                <a:cs typeface="Calibri"/>
              </a:rPr>
              <a:t>After that we can post the </a:t>
            </a:r>
            <a:r>
              <a:rPr lang="en-US" sz="3200" b="1" err="1">
                <a:ea typeface="Calibri"/>
                <a:cs typeface="Calibri"/>
              </a:rPr>
              <a:t>misc</a:t>
            </a:r>
            <a:r>
              <a:rPr lang="en-US" sz="3200" b="1" dirty="0">
                <a:ea typeface="Calibri"/>
                <a:cs typeface="Calibri"/>
              </a:rPr>
              <a:t> receipt and </a:t>
            </a:r>
            <a:r>
              <a:rPr lang="en-US" sz="3200" b="1" err="1">
                <a:ea typeface="Calibri"/>
                <a:cs typeface="Calibri"/>
              </a:rPr>
              <a:t>misc</a:t>
            </a:r>
            <a:r>
              <a:rPr lang="en-US" sz="3200" b="1" dirty="0">
                <a:ea typeface="Calibri"/>
                <a:cs typeface="Calibri"/>
              </a:rPr>
              <a:t> payment to GL</a:t>
            </a:r>
          </a:p>
        </p:txBody>
      </p:sp>
    </p:spTree>
    <p:extLst>
      <p:ext uri="{BB962C8B-B14F-4D97-AF65-F5344CB8AC3E}">
        <p14:creationId xmlns:p14="http://schemas.microsoft.com/office/powerpoint/2010/main" val="374780917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795203-8158-7C10-2722-E8DB2BB08EBE}"/>
            </a:ext>
          </a:extLst>
        </p:cNvPr>
        <p:cNvGrpSpPr/>
        <p:nvPr/>
      </p:nvGrpSpPr>
      <p:grpSpPr>
        <a:xfrm>
          <a:off x="0" y="0"/>
          <a:ext cx="0" cy="0"/>
          <a:chOff x="0" y="0"/>
          <a:chExt cx="0" cy="0"/>
        </a:xfrm>
      </p:grpSpPr>
      <p:grpSp>
        <p:nvGrpSpPr>
          <p:cNvPr id="9" name="Group 9">
            <a:extLst>
              <a:ext uri="{FF2B5EF4-FFF2-40B4-BE49-F238E27FC236}">
                <a16:creationId xmlns:a16="http://schemas.microsoft.com/office/drawing/2014/main" id="{388F13B6-61BB-7C29-05A4-DBFF4892DA0D}"/>
              </a:ext>
            </a:extLst>
          </p:cNvPr>
          <p:cNvGrpSpPr/>
          <p:nvPr/>
        </p:nvGrpSpPr>
        <p:grpSpPr>
          <a:xfrm>
            <a:off x="685799" y="495300"/>
            <a:ext cx="17068801" cy="2638134"/>
            <a:chOff x="0" y="0"/>
            <a:chExt cx="2741709" cy="694817"/>
          </a:xfrm>
        </p:grpSpPr>
        <p:sp>
          <p:nvSpPr>
            <p:cNvPr id="10" name="Freeform 10">
              <a:extLst>
                <a:ext uri="{FF2B5EF4-FFF2-40B4-BE49-F238E27FC236}">
                  <a16:creationId xmlns:a16="http://schemas.microsoft.com/office/drawing/2014/main" id="{9AB46A8C-0A5D-DFB1-9894-EDAB1BE84997}"/>
                </a:ext>
              </a:extLst>
            </p:cNvPr>
            <p:cNvSpPr/>
            <p:nvPr/>
          </p:nvSpPr>
          <p:spPr>
            <a:xfrm>
              <a:off x="0" y="0"/>
              <a:ext cx="2741709" cy="694817"/>
            </a:xfrm>
            <a:custGeom>
              <a:avLst/>
              <a:gdLst/>
              <a:ahLst/>
              <a:cxnLst/>
              <a:rect l="l" t="t" r="r" b="b"/>
              <a:pathLst>
                <a:path w="2741709" h="694817">
                  <a:moveTo>
                    <a:pt x="26030" y="0"/>
                  </a:moveTo>
                  <a:lnTo>
                    <a:pt x="2715679" y="0"/>
                  </a:lnTo>
                  <a:cubicBezTo>
                    <a:pt x="2722583" y="0"/>
                    <a:pt x="2729204" y="2742"/>
                    <a:pt x="2734085" y="7624"/>
                  </a:cubicBezTo>
                  <a:cubicBezTo>
                    <a:pt x="2738967" y="12505"/>
                    <a:pt x="2741709" y="19126"/>
                    <a:pt x="2741709" y="26030"/>
                  </a:cubicBezTo>
                  <a:lnTo>
                    <a:pt x="2741709" y="668787"/>
                  </a:lnTo>
                  <a:cubicBezTo>
                    <a:pt x="2741709" y="683163"/>
                    <a:pt x="2730055" y="694817"/>
                    <a:pt x="2715679" y="694817"/>
                  </a:cubicBezTo>
                  <a:lnTo>
                    <a:pt x="26030" y="694817"/>
                  </a:lnTo>
                  <a:cubicBezTo>
                    <a:pt x="19126" y="694817"/>
                    <a:pt x="12505" y="692075"/>
                    <a:pt x="7624" y="687193"/>
                  </a:cubicBezTo>
                  <a:cubicBezTo>
                    <a:pt x="2742" y="682312"/>
                    <a:pt x="0" y="675691"/>
                    <a:pt x="0" y="668787"/>
                  </a:cubicBezTo>
                  <a:lnTo>
                    <a:pt x="0" y="26030"/>
                  </a:lnTo>
                  <a:cubicBezTo>
                    <a:pt x="0" y="11654"/>
                    <a:pt x="11654" y="0"/>
                    <a:pt x="26030" y="0"/>
                  </a:cubicBezTo>
                  <a:close/>
                </a:path>
              </a:pathLst>
            </a:custGeom>
            <a:gradFill rotWithShape="1">
              <a:gsLst>
                <a:gs pos="0">
                  <a:srgbClr val="0C4A5B">
                    <a:alpha val="100000"/>
                  </a:srgbClr>
                </a:gs>
                <a:gs pos="100000">
                  <a:schemeClr val="bg1"/>
                </a:gs>
              </a:gsLst>
              <a:lin ang="2700000"/>
            </a:gradFill>
          </p:spPr>
          <p:txBody>
            <a:bodyPr/>
            <a:lstStyle/>
            <a:p>
              <a:endParaRPr lang="en-US" dirty="0"/>
            </a:p>
          </p:txBody>
        </p:sp>
        <p:sp>
          <p:nvSpPr>
            <p:cNvPr id="11" name="TextBox 11">
              <a:extLst>
                <a:ext uri="{FF2B5EF4-FFF2-40B4-BE49-F238E27FC236}">
                  <a16:creationId xmlns:a16="http://schemas.microsoft.com/office/drawing/2014/main" id="{D3F664D6-E4D2-C0AA-D524-30C4C48A6E41}"/>
                </a:ext>
              </a:extLst>
            </p:cNvPr>
            <p:cNvSpPr txBox="1"/>
            <p:nvPr/>
          </p:nvSpPr>
          <p:spPr>
            <a:xfrm>
              <a:off x="0" y="19050"/>
              <a:ext cx="2741709" cy="675767"/>
            </a:xfrm>
            <a:prstGeom prst="rect">
              <a:avLst/>
            </a:prstGeom>
          </p:spPr>
          <p:txBody>
            <a:bodyPr lIns="50800" tIns="50800" rIns="50800" bIns="50800" rtlCol="0" anchor="ctr"/>
            <a:lstStyle/>
            <a:p>
              <a:pPr algn="l">
                <a:lnSpc>
                  <a:spcPts val="1387"/>
                </a:lnSpc>
              </a:pPr>
              <a:endParaRPr/>
            </a:p>
          </p:txBody>
        </p:sp>
      </p:grpSp>
      <p:sp>
        <p:nvSpPr>
          <p:cNvPr id="24" name="TextBox 24">
            <a:extLst>
              <a:ext uri="{FF2B5EF4-FFF2-40B4-BE49-F238E27FC236}">
                <a16:creationId xmlns:a16="http://schemas.microsoft.com/office/drawing/2014/main" id="{DDBB2163-6243-6673-0D2F-C65B5F2F4E79}"/>
              </a:ext>
            </a:extLst>
          </p:cNvPr>
          <p:cNvSpPr txBox="1"/>
          <p:nvPr/>
        </p:nvSpPr>
        <p:spPr>
          <a:xfrm>
            <a:off x="1214967" y="1077717"/>
            <a:ext cx="16082433" cy="654025"/>
          </a:xfrm>
          <a:prstGeom prst="rect">
            <a:avLst/>
          </a:prstGeom>
        </p:spPr>
        <p:txBody>
          <a:bodyPr wrap="square" lIns="0" tIns="0" rIns="0" bIns="0" rtlCol="0" anchor="t">
            <a:spAutoFit/>
          </a:bodyPr>
          <a:lstStyle/>
          <a:p>
            <a:pPr algn="l">
              <a:lnSpc>
                <a:spcPts val="5092"/>
              </a:lnSpc>
            </a:pPr>
            <a:r>
              <a:rPr lang="en-US" sz="4896" b="1" spc="-205" dirty="0">
                <a:solidFill>
                  <a:srgbClr val="FFFFFF"/>
                </a:solidFill>
                <a:latin typeface="Arial Bold"/>
                <a:ea typeface="Arial Bold"/>
                <a:cs typeface="Arial Bold"/>
                <a:sym typeface="Arial Bold"/>
              </a:rPr>
              <a:t>Cash Forecasting Report</a:t>
            </a:r>
          </a:p>
        </p:txBody>
      </p:sp>
      <p:pic>
        <p:nvPicPr>
          <p:cNvPr id="3" name="Picture 2">
            <a:extLst>
              <a:ext uri="{FF2B5EF4-FFF2-40B4-BE49-F238E27FC236}">
                <a16:creationId xmlns:a16="http://schemas.microsoft.com/office/drawing/2014/main" id="{DEA96A1F-E113-FFDA-DD0E-504EE3B41B9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71600" y="2003502"/>
            <a:ext cx="15621000" cy="7715868"/>
          </a:xfrm>
          <a:prstGeom prst="rect">
            <a:avLst/>
          </a:prstGeom>
        </p:spPr>
      </p:pic>
      <p:sp>
        <p:nvSpPr>
          <p:cNvPr id="4" name="Freeform 2">
            <a:extLst>
              <a:ext uri="{FF2B5EF4-FFF2-40B4-BE49-F238E27FC236}">
                <a16:creationId xmlns:a16="http://schemas.microsoft.com/office/drawing/2014/main" id="{2387B028-C495-AAA4-93C9-DEDA4A154A87}"/>
              </a:ext>
            </a:extLst>
          </p:cNvPr>
          <p:cNvSpPr/>
          <p:nvPr/>
        </p:nvSpPr>
        <p:spPr>
          <a:xfrm>
            <a:off x="414861" y="1135101"/>
            <a:ext cx="499539" cy="503199"/>
          </a:xfrm>
          <a:custGeom>
            <a:avLst/>
            <a:gdLst/>
            <a:ahLst/>
            <a:cxnLst/>
            <a:rect l="l" t="t" r="r" b="b"/>
            <a:pathLst>
              <a:path w="499539" h="503199">
                <a:moveTo>
                  <a:pt x="0" y="0"/>
                </a:moveTo>
                <a:lnTo>
                  <a:pt x="499540" y="0"/>
                </a:lnTo>
                <a:lnTo>
                  <a:pt x="499540" y="503199"/>
                </a:lnTo>
                <a:lnTo>
                  <a:pt x="0" y="50319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pic>
        <p:nvPicPr>
          <p:cNvPr id="5" name="Picture 4">
            <a:extLst>
              <a:ext uri="{FF2B5EF4-FFF2-40B4-BE49-F238E27FC236}">
                <a16:creationId xmlns:a16="http://schemas.microsoft.com/office/drawing/2014/main" id="{EF3AA0F0-3E12-0D0A-2AC0-9CF19649C4DF}"/>
              </a:ext>
            </a:extLst>
          </p:cNvPr>
          <p:cNvPicPr>
            <a:picLocks noChangeAspect="1"/>
          </p:cNvPicPr>
          <p:nvPr/>
        </p:nvPicPr>
        <p:blipFill>
          <a:blip r:embed="rId5"/>
          <a:stretch>
            <a:fillRect/>
          </a:stretch>
        </p:blipFill>
        <p:spPr>
          <a:xfrm>
            <a:off x="13639800" y="654234"/>
            <a:ext cx="3534478" cy="1262664"/>
          </a:xfrm>
          <a:prstGeom prst="rect">
            <a:avLst/>
          </a:prstGeom>
        </p:spPr>
      </p:pic>
      <p:sp>
        <p:nvSpPr>
          <p:cNvPr id="2" name="Callout: Left Arrow 1">
            <a:extLst>
              <a:ext uri="{FF2B5EF4-FFF2-40B4-BE49-F238E27FC236}">
                <a16:creationId xmlns:a16="http://schemas.microsoft.com/office/drawing/2014/main" id="{151B8146-09EE-8CB2-A1CF-BF238E53AC37}"/>
              </a:ext>
            </a:extLst>
          </p:cNvPr>
          <p:cNvSpPr/>
          <p:nvPr/>
        </p:nvSpPr>
        <p:spPr>
          <a:xfrm>
            <a:off x="7696200" y="3133434"/>
            <a:ext cx="8534400" cy="5397236"/>
          </a:xfrm>
          <a:prstGeom prst="leftArrowCallou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r>
              <a:rPr lang="en-US" sz="2800" b="1" dirty="0">
                <a:solidFill>
                  <a:schemeClr val="tx1"/>
                </a:solidFill>
              </a:rPr>
              <a:t>Cash forecasting is one of the cash management tools we use to predict future cash inflows and outflows. It helps management make decisions by providing a clear view of the company's expected cash position.</a:t>
            </a:r>
          </a:p>
          <a:p>
            <a:endParaRPr lang="en-US" sz="2800" b="1" dirty="0">
              <a:solidFill>
                <a:schemeClr val="tx1"/>
              </a:solidFill>
            </a:endParaRPr>
          </a:p>
          <a:p>
            <a:r>
              <a:rPr lang="en-US" sz="2800" b="1" dirty="0">
                <a:solidFill>
                  <a:schemeClr val="tx1"/>
                </a:solidFill>
              </a:rPr>
              <a:t>Here we will start </a:t>
            </a:r>
          </a:p>
          <a:p>
            <a:r>
              <a:rPr lang="en-US" sz="2800" b="1" dirty="0">
                <a:solidFill>
                  <a:schemeClr val="tx1"/>
                </a:solidFill>
              </a:rPr>
              <a:t>1- Cash forecasting to create forecast template.</a:t>
            </a:r>
          </a:p>
          <a:p>
            <a:pPr algn="ctr"/>
            <a:endParaRPr lang="en-US" sz="2800" b="1" dirty="0">
              <a:solidFill>
                <a:schemeClr val="tx1"/>
              </a:solidFill>
            </a:endParaRPr>
          </a:p>
        </p:txBody>
      </p:sp>
    </p:spTree>
    <p:extLst>
      <p:ext uri="{BB962C8B-B14F-4D97-AF65-F5344CB8AC3E}">
        <p14:creationId xmlns:p14="http://schemas.microsoft.com/office/powerpoint/2010/main" val="359753955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8A7911-1F1E-90BE-79AE-F3D91AE45AC0}"/>
            </a:ext>
          </a:extLst>
        </p:cNvPr>
        <p:cNvGrpSpPr/>
        <p:nvPr/>
      </p:nvGrpSpPr>
      <p:grpSpPr>
        <a:xfrm>
          <a:off x="0" y="0"/>
          <a:ext cx="0" cy="0"/>
          <a:chOff x="0" y="0"/>
          <a:chExt cx="0" cy="0"/>
        </a:xfrm>
      </p:grpSpPr>
      <p:grpSp>
        <p:nvGrpSpPr>
          <p:cNvPr id="9" name="Group 9">
            <a:extLst>
              <a:ext uri="{FF2B5EF4-FFF2-40B4-BE49-F238E27FC236}">
                <a16:creationId xmlns:a16="http://schemas.microsoft.com/office/drawing/2014/main" id="{6E8B8986-3849-3EFD-1738-EB2BF30A1B64}"/>
              </a:ext>
            </a:extLst>
          </p:cNvPr>
          <p:cNvGrpSpPr/>
          <p:nvPr/>
        </p:nvGrpSpPr>
        <p:grpSpPr>
          <a:xfrm>
            <a:off x="685799" y="495300"/>
            <a:ext cx="17068801" cy="2638134"/>
            <a:chOff x="0" y="0"/>
            <a:chExt cx="2741709" cy="694817"/>
          </a:xfrm>
        </p:grpSpPr>
        <p:sp>
          <p:nvSpPr>
            <p:cNvPr id="10" name="Freeform 10">
              <a:extLst>
                <a:ext uri="{FF2B5EF4-FFF2-40B4-BE49-F238E27FC236}">
                  <a16:creationId xmlns:a16="http://schemas.microsoft.com/office/drawing/2014/main" id="{FEEC1F4C-D684-1C39-603C-D5300ECA69F0}"/>
                </a:ext>
              </a:extLst>
            </p:cNvPr>
            <p:cNvSpPr/>
            <p:nvPr/>
          </p:nvSpPr>
          <p:spPr>
            <a:xfrm>
              <a:off x="0" y="0"/>
              <a:ext cx="2741709" cy="694817"/>
            </a:xfrm>
            <a:custGeom>
              <a:avLst/>
              <a:gdLst/>
              <a:ahLst/>
              <a:cxnLst/>
              <a:rect l="l" t="t" r="r" b="b"/>
              <a:pathLst>
                <a:path w="2741709" h="694817">
                  <a:moveTo>
                    <a:pt x="26030" y="0"/>
                  </a:moveTo>
                  <a:lnTo>
                    <a:pt x="2715679" y="0"/>
                  </a:lnTo>
                  <a:cubicBezTo>
                    <a:pt x="2722583" y="0"/>
                    <a:pt x="2729204" y="2742"/>
                    <a:pt x="2734085" y="7624"/>
                  </a:cubicBezTo>
                  <a:cubicBezTo>
                    <a:pt x="2738967" y="12505"/>
                    <a:pt x="2741709" y="19126"/>
                    <a:pt x="2741709" y="26030"/>
                  </a:cubicBezTo>
                  <a:lnTo>
                    <a:pt x="2741709" y="668787"/>
                  </a:lnTo>
                  <a:cubicBezTo>
                    <a:pt x="2741709" y="683163"/>
                    <a:pt x="2730055" y="694817"/>
                    <a:pt x="2715679" y="694817"/>
                  </a:cubicBezTo>
                  <a:lnTo>
                    <a:pt x="26030" y="694817"/>
                  </a:lnTo>
                  <a:cubicBezTo>
                    <a:pt x="19126" y="694817"/>
                    <a:pt x="12505" y="692075"/>
                    <a:pt x="7624" y="687193"/>
                  </a:cubicBezTo>
                  <a:cubicBezTo>
                    <a:pt x="2742" y="682312"/>
                    <a:pt x="0" y="675691"/>
                    <a:pt x="0" y="668787"/>
                  </a:cubicBezTo>
                  <a:lnTo>
                    <a:pt x="0" y="26030"/>
                  </a:lnTo>
                  <a:cubicBezTo>
                    <a:pt x="0" y="11654"/>
                    <a:pt x="11654" y="0"/>
                    <a:pt x="26030" y="0"/>
                  </a:cubicBezTo>
                  <a:close/>
                </a:path>
              </a:pathLst>
            </a:custGeom>
            <a:gradFill rotWithShape="1">
              <a:gsLst>
                <a:gs pos="0">
                  <a:srgbClr val="0C4A5B">
                    <a:alpha val="100000"/>
                  </a:srgbClr>
                </a:gs>
                <a:gs pos="100000">
                  <a:schemeClr val="bg1"/>
                </a:gs>
              </a:gsLst>
              <a:lin ang="2700000"/>
            </a:gradFill>
          </p:spPr>
          <p:txBody>
            <a:bodyPr/>
            <a:lstStyle/>
            <a:p>
              <a:endParaRPr lang="en-US" dirty="0"/>
            </a:p>
          </p:txBody>
        </p:sp>
        <p:sp>
          <p:nvSpPr>
            <p:cNvPr id="11" name="TextBox 11">
              <a:extLst>
                <a:ext uri="{FF2B5EF4-FFF2-40B4-BE49-F238E27FC236}">
                  <a16:creationId xmlns:a16="http://schemas.microsoft.com/office/drawing/2014/main" id="{994E837B-6015-83B2-4053-A7FE08B5BCA1}"/>
                </a:ext>
              </a:extLst>
            </p:cNvPr>
            <p:cNvSpPr txBox="1"/>
            <p:nvPr/>
          </p:nvSpPr>
          <p:spPr>
            <a:xfrm>
              <a:off x="0" y="19050"/>
              <a:ext cx="2741709" cy="675767"/>
            </a:xfrm>
            <a:prstGeom prst="rect">
              <a:avLst/>
            </a:prstGeom>
          </p:spPr>
          <p:txBody>
            <a:bodyPr lIns="50800" tIns="50800" rIns="50800" bIns="50800" rtlCol="0" anchor="ctr"/>
            <a:lstStyle/>
            <a:p>
              <a:pPr algn="l">
                <a:lnSpc>
                  <a:spcPts val="1387"/>
                </a:lnSpc>
              </a:pPr>
              <a:endParaRPr/>
            </a:p>
          </p:txBody>
        </p:sp>
      </p:grpSp>
      <p:sp>
        <p:nvSpPr>
          <p:cNvPr id="24" name="TextBox 24">
            <a:extLst>
              <a:ext uri="{FF2B5EF4-FFF2-40B4-BE49-F238E27FC236}">
                <a16:creationId xmlns:a16="http://schemas.microsoft.com/office/drawing/2014/main" id="{539591E7-7304-550C-821B-A1A966C532C7}"/>
              </a:ext>
            </a:extLst>
          </p:cNvPr>
          <p:cNvSpPr txBox="1"/>
          <p:nvPr/>
        </p:nvSpPr>
        <p:spPr>
          <a:xfrm>
            <a:off x="1214967" y="1077717"/>
            <a:ext cx="16082433" cy="654025"/>
          </a:xfrm>
          <a:prstGeom prst="rect">
            <a:avLst/>
          </a:prstGeom>
        </p:spPr>
        <p:txBody>
          <a:bodyPr wrap="square" lIns="0" tIns="0" rIns="0" bIns="0" rtlCol="0" anchor="t">
            <a:spAutoFit/>
          </a:bodyPr>
          <a:lstStyle/>
          <a:p>
            <a:pPr algn="l">
              <a:lnSpc>
                <a:spcPts val="5092"/>
              </a:lnSpc>
            </a:pPr>
            <a:r>
              <a:rPr lang="en-US" sz="4896" b="1" spc="-205" dirty="0">
                <a:solidFill>
                  <a:srgbClr val="FFFFFF"/>
                </a:solidFill>
                <a:latin typeface="Arial Bold"/>
                <a:ea typeface="Arial Bold"/>
                <a:cs typeface="Arial Bold"/>
                <a:sym typeface="Arial Bold"/>
              </a:rPr>
              <a:t>Cash Forecasting Report</a:t>
            </a:r>
          </a:p>
        </p:txBody>
      </p:sp>
      <p:pic>
        <p:nvPicPr>
          <p:cNvPr id="3" name="Picture 2">
            <a:extLst>
              <a:ext uri="{FF2B5EF4-FFF2-40B4-BE49-F238E27FC236}">
                <a16:creationId xmlns:a16="http://schemas.microsoft.com/office/drawing/2014/main" id="{C792BF9C-2C3B-B5AF-16EB-E58CDEF1B27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214967" y="2003502"/>
            <a:ext cx="15959311" cy="7788198"/>
          </a:xfrm>
          <a:prstGeom prst="rect">
            <a:avLst/>
          </a:prstGeom>
        </p:spPr>
      </p:pic>
      <p:sp>
        <p:nvSpPr>
          <p:cNvPr id="4" name="Freeform 2">
            <a:extLst>
              <a:ext uri="{FF2B5EF4-FFF2-40B4-BE49-F238E27FC236}">
                <a16:creationId xmlns:a16="http://schemas.microsoft.com/office/drawing/2014/main" id="{48190A49-1E51-DC3A-8112-1F1629A2782D}"/>
              </a:ext>
            </a:extLst>
          </p:cNvPr>
          <p:cNvSpPr/>
          <p:nvPr/>
        </p:nvSpPr>
        <p:spPr>
          <a:xfrm>
            <a:off x="414861" y="1135101"/>
            <a:ext cx="499539" cy="503199"/>
          </a:xfrm>
          <a:custGeom>
            <a:avLst/>
            <a:gdLst/>
            <a:ahLst/>
            <a:cxnLst/>
            <a:rect l="l" t="t" r="r" b="b"/>
            <a:pathLst>
              <a:path w="499539" h="503199">
                <a:moveTo>
                  <a:pt x="0" y="0"/>
                </a:moveTo>
                <a:lnTo>
                  <a:pt x="499540" y="0"/>
                </a:lnTo>
                <a:lnTo>
                  <a:pt x="499540" y="503199"/>
                </a:lnTo>
                <a:lnTo>
                  <a:pt x="0" y="50319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pic>
        <p:nvPicPr>
          <p:cNvPr id="5" name="Picture 4">
            <a:extLst>
              <a:ext uri="{FF2B5EF4-FFF2-40B4-BE49-F238E27FC236}">
                <a16:creationId xmlns:a16="http://schemas.microsoft.com/office/drawing/2014/main" id="{05C1644D-71B0-6F0F-7B85-230238A8C51E}"/>
              </a:ext>
            </a:extLst>
          </p:cNvPr>
          <p:cNvPicPr>
            <a:picLocks noChangeAspect="1"/>
          </p:cNvPicPr>
          <p:nvPr/>
        </p:nvPicPr>
        <p:blipFill>
          <a:blip r:embed="rId5"/>
          <a:stretch>
            <a:fillRect/>
          </a:stretch>
        </p:blipFill>
        <p:spPr>
          <a:xfrm>
            <a:off x="13639800" y="654234"/>
            <a:ext cx="3534478" cy="1262664"/>
          </a:xfrm>
          <a:prstGeom prst="rect">
            <a:avLst/>
          </a:prstGeom>
        </p:spPr>
      </p:pic>
      <p:sp>
        <p:nvSpPr>
          <p:cNvPr id="2" name="Rectangle 1">
            <a:extLst>
              <a:ext uri="{FF2B5EF4-FFF2-40B4-BE49-F238E27FC236}">
                <a16:creationId xmlns:a16="http://schemas.microsoft.com/office/drawing/2014/main" id="{E0D469C0-6D52-C0E1-B3FC-B02BA221D25B}"/>
              </a:ext>
            </a:extLst>
          </p:cNvPr>
          <p:cNvSpPr/>
          <p:nvPr/>
        </p:nvSpPr>
        <p:spPr>
          <a:xfrm>
            <a:off x="8581322" y="5821401"/>
            <a:ext cx="8411278" cy="2903499"/>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2800" b="1" dirty="0">
                <a:solidFill>
                  <a:schemeClr val="bg1"/>
                </a:solidFill>
              </a:rPr>
              <a:t>Here we will create the forecast template </a:t>
            </a:r>
          </a:p>
          <a:p>
            <a:pPr algn="ctr"/>
            <a:r>
              <a:rPr lang="en-US" sz="2800" b="1" dirty="0">
                <a:solidFill>
                  <a:schemeClr val="tx1"/>
                </a:solidFill>
              </a:rPr>
              <a:t>1- Header details </a:t>
            </a:r>
          </a:p>
          <a:p>
            <a:pPr algn="ctr"/>
            <a:r>
              <a:rPr lang="en-US" sz="2800" b="1" dirty="0">
                <a:solidFill>
                  <a:schemeClr val="tx1"/>
                </a:solidFill>
              </a:rPr>
              <a:t>Input</a:t>
            </a:r>
            <a:r>
              <a:rPr lang="en-US" sz="2800" b="1" dirty="0">
                <a:solidFill>
                  <a:schemeClr val="bg1"/>
                </a:solidFill>
              </a:rPr>
              <a:t> Template name </a:t>
            </a:r>
          </a:p>
          <a:p>
            <a:pPr algn="ctr"/>
            <a:r>
              <a:rPr lang="en-US" sz="2800" b="1" dirty="0">
                <a:solidFill>
                  <a:schemeClr val="bg1"/>
                </a:solidFill>
              </a:rPr>
              <a:t>    Description</a:t>
            </a:r>
          </a:p>
          <a:p>
            <a:pPr algn="ctr"/>
            <a:r>
              <a:rPr lang="en-US" sz="2800" b="1" dirty="0">
                <a:solidFill>
                  <a:schemeClr val="bg1"/>
                </a:solidFill>
              </a:rPr>
              <a:t>    Forecast by</a:t>
            </a:r>
          </a:p>
          <a:p>
            <a:pPr algn="ctr"/>
            <a:r>
              <a:rPr lang="en-US" sz="2800" b="1" dirty="0">
                <a:solidFill>
                  <a:schemeClr val="bg1"/>
                </a:solidFill>
              </a:rPr>
              <a:t>  Then </a:t>
            </a:r>
            <a:r>
              <a:rPr lang="en-US" sz="2800" b="1" dirty="0">
                <a:solidFill>
                  <a:schemeClr val="tx1"/>
                </a:solidFill>
              </a:rPr>
              <a:t>Next</a:t>
            </a:r>
          </a:p>
        </p:txBody>
      </p:sp>
    </p:spTree>
    <p:extLst>
      <p:ext uri="{BB962C8B-B14F-4D97-AF65-F5344CB8AC3E}">
        <p14:creationId xmlns:p14="http://schemas.microsoft.com/office/powerpoint/2010/main" val="11886127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D80B7E-C268-23D9-D7F2-B2438B2B3848}"/>
            </a:ext>
          </a:extLst>
        </p:cNvPr>
        <p:cNvGrpSpPr/>
        <p:nvPr/>
      </p:nvGrpSpPr>
      <p:grpSpPr>
        <a:xfrm>
          <a:off x="0" y="0"/>
          <a:ext cx="0" cy="0"/>
          <a:chOff x="0" y="0"/>
          <a:chExt cx="0" cy="0"/>
        </a:xfrm>
      </p:grpSpPr>
      <p:grpSp>
        <p:nvGrpSpPr>
          <p:cNvPr id="9" name="Group 9">
            <a:extLst>
              <a:ext uri="{FF2B5EF4-FFF2-40B4-BE49-F238E27FC236}">
                <a16:creationId xmlns:a16="http://schemas.microsoft.com/office/drawing/2014/main" id="{DEB75605-1E2D-A3AD-FE62-51202E33CBF7}"/>
              </a:ext>
            </a:extLst>
          </p:cNvPr>
          <p:cNvGrpSpPr/>
          <p:nvPr/>
        </p:nvGrpSpPr>
        <p:grpSpPr>
          <a:xfrm>
            <a:off x="685799" y="495300"/>
            <a:ext cx="17068801" cy="2638134"/>
            <a:chOff x="0" y="0"/>
            <a:chExt cx="2741709" cy="694817"/>
          </a:xfrm>
        </p:grpSpPr>
        <p:sp>
          <p:nvSpPr>
            <p:cNvPr id="10" name="Freeform 10">
              <a:extLst>
                <a:ext uri="{FF2B5EF4-FFF2-40B4-BE49-F238E27FC236}">
                  <a16:creationId xmlns:a16="http://schemas.microsoft.com/office/drawing/2014/main" id="{4A9F79B7-5B4D-9144-CD60-AA53C4725129}"/>
                </a:ext>
              </a:extLst>
            </p:cNvPr>
            <p:cNvSpPr/>
            <p:nvPr/>
          </p:nvSpPr>
          <p:spPr>
            <a:xfrm>
              <a:off x="0" y="0"/>
              <a:ext cx="2741709" cy="694817"/>
            </a:xfrm>
            <a:custGeom>
              <a:avLst/>
              <a:gdLst/>
              <a:ahLst/>
              <a:cxnLst/>
              <a:rect l="l" t="t" r="r" b="b"/>
              <a:pathLst>
                <a:path w="2741709" h="694817">
                  <a:moveTo>
                    <a:pt x="26030" y="0"/>
                  </a:moveTo>
                  <a:lnTo>
                    <a:pt x="2715679" y="0"/>
                  </a:lnTo>
                  <a:cubicBezTo>
                    <a:pt x="2722583" y="0"/>
                    <a:pt x="2729204" y="2742"/>
                    <a:pt x="2734085" y="7624"/>
                  </a:cubicBezTo>
                  <a:cubicBezTo>
                    <a:pt x="2738967" y="12505"/>
                    <a:pt x="2741709" y="19126"/>
                    <a:pt x="2741709" y="26030"/>
                  </a:cubicBezTo>
                  <a:lnTo>
                    <a:pt x="2741709" y="668787"/>
                  </a:lnTo>
                  <a:cubicBezTo>
                    <a:pt x="2741709" y="683163"/>
                    <a:pt x="2730055" y="694817"/>
                    <a:pt x="2715679" y="694817"/>
                  </a:cubicBezTo>
                  <a:lnTo>
                    <a:pt x="26030" y="694817"/>
                  </a:lnTo>
                  <a:cubicBezTo>
                    <a:pt x="19126" y="694817"/>
                    <a:pt x="12505" y="692075"/>
                    <a:pt x="7624" y="687193"/>
                  </a:cubicBezTo>
                  <a:cubicBezTo>
                    <a:pt x="2742" y="682312"/>
                    <a:pt x="0" y="675691"/>
                    <a:pt x="0" y="668787"/>
                  </a:cubicBezTo>
                  <a:lnTo>
                    <a:pt x="0" y="26030"/>
                  </a:lnTo>
                  <a:cubicBezTo>
                    <a:pt x="0" y="11654"/>
                    <a:pt x="11654" y="0"/>
                    <a:pt x="26030" y="0"/>
                  </a:cubicBezTo>
                  <a:close/>
                </a:path>
              </a:pathLst>
            </a:custGeom>
            <a:gradFill rotWithShape="1">
              <a:gsLst>
                <a:gs pos="0">
                  <a:srgbClr val="0C4A5B">
                    <a:alpha val="100000"/>
                  </a:srgbClr>
                </a:gs>
                <a:gs pos="100000">
                  <a:schemeClr val="bg1"/>
                </a:gs>
              </a:gsLst>
              <a:lin ang="2700000"/>
            </a:gradFill>
          </p:spPr>
          <p:txBody>
            <a:bodyPr/>
            <a:lstStyle/>
            <a:p>
              <a:endParaRPr lang="en-US" dirty="0"/>
            </a:p>
          </p:txBody>
        </p:sp>
        <p:sp>
          <p:nvSpPr>
            <p:cNvPr id="11" name="TextBox 11">
              <a:extLst>
                <a:ext uri="{FF2B5EF4-FFF2-40B4-BE49-F238E27FC236}">
                  <a16:creationId xmlns:a16="http://schemas.microsoft.com/office/drawing/2014/main" id="{55CBA004-54BA-ECCE-072B-80324DD004EC}"/>
                </a:ext>
              </a:extLst>
            </p:cNvPr>
            <p:cNvSpPr txBox="1"/>
            <p:nvPr/>
          </p:nvSpPr>
          <p:spPr>
            <a:xfrm>
              <a:off x="0" y="19050"/>
              <a:ext cx="2741709" cy="675767"/>
            </a:xfrm>
            <a:prstGeom prst="rect">
              <a:avLst/>
            </a:prstGeom>
          </p:spPr>
          <p:txBody>
            <a:bodyPr lIns="50800" tIns="50800" rIns="50800" bIns="50800" rtlCol="0" anchor="ctr"/>
            <a:lstStyle/>
            <a:p>
              <a:pPr algn="l">
                <a:lnSpc>
                  <a:spcPts val="1387"/>
                </a:lnSpc>
              </a:pPr>
              <a:endParaRPr/>
            </a:p>
          </p:txBody>
        </p:sp>
      </p:grpSp>
      <p:sp>
        <p:nvSpPr>
          <p:cNvPr id="24" name="TextBox 24">
            <a:extLst>
              <a:ext uri="{FF2B5EF4-FFF2-40B4-BE49-F238E27FC236}">
                <a16:creationId xmlns:a16="http://schemas.microsoft.com/office/drawing/2014/main" id="{74EA94B7-EA91-0D80-057E-51FA76BFC354}"/>
              </a:ext>
            </a:extLst>
          </p:cNvPr>
          <p:cNvSpPr txBox="1"/>
          <p:nvPr/>
        </p:nvSpPr>
        <p:spPr>
          <a:xfrm>
            <a:off x="1214967" y="1077717"/>
            <a:ext cx="16082433" cy="654025"/>
          </a:xfrm>
          <a:prstGeom prst="rect">
            <a:avLst/>
          </a:prstGeom>
        </p:spPr>
        <p:txBody>
          <a:bodyPr wrap="square" lIns="0" tIns="0" rIns="0" bIns="0" rtlCol="0" anchor="t">
            <a:spAutoFit/>
          </a:bodyPr>
          <a:lstStyle/>
          <a:p>
            <a:pPr algn="l">
              <a:lnSpc>
                <a:spcPts val="5092"/>
              </a:lnSpc>
            </a:pPr>
            <a:r>
              <a:rPr lang="en-US" sz="4896" b="1" spc="-205" dirty="0">
                <a:solidFill>
                  <a:srgbClr val="FFFFFF"/>
                </a:solidFill>
                <a:latin typeface="Arial Bold"/>
                <a:ea typeface="Arial Bold"/>
                <a:cs typeface="Arial Bold"/>
                <a:sym typeface="Arial Bold"/>
              </a:rPr>
              <a:t>Cash Forecasting Report</a:t>
            </a:r>
          </a:p>
        </p:txBody>
      </p:sp>
      <p:pic>
        <p:nvPicPr>
          <p:cNvPr id="3" name="Picture 2">
            <a:extLst>
              <a:ext uri="{FF2B5EF4-FFF2-40B4-BE49-F238E27FC236}">
                <a16:creationId xmlns:a16="http://schemas.microsoft.com/office/drawing/2014/main" id="{DC706297-127E-731D-397E-126B0695E0A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214967" y="2003502"/>
            <a:ext cx="15959311" cy="7788198"/>
          </a:xfrm>
          <a:prstGeom prst="rect">
            <a:avLst/>
          </a:prstGeom>
        </p:spPr>
      </p:pic>
      <p:sp>
        <p:nvSpPr>
          <p:cNvPr id="4" name="Freeform 2">
            <a:extLst>
              <a:ext uri="{FF2B5EF4-FFF2-40B4-BE49-F238E27FC236}">
                <a16:creationId xmlns:a16="http://schemas.microsoft.com/office/drawing/2014/main" id="{D8DD92EB-CF72-327C-E7BE-7FD515E1C4AD}"/>
              </a:ext>
            </a:extLst>
          </p:cNvPr>
          <p:cNvSpPr/>
          <p:nvPr/>
        </p:nvSpPr>
        <p:spPr>
          <a:xfrm>
            <a:off x="414861" y="1135101"/>
            <a:ext cx="499539" cy="503199"/>
          </a:xfrm>
          <a:custGeom>
            <a:avLst/>
            <a:gdLst/>
            <a:ahLst/>
            <a:cxnLst/>
            <a:rect l="l" t="t" r="r" b="b"/>
            <a:pathLst>
              <a:path w="499539" h="503199">
                <a:moveTo>
                  <a:pt x="0" y="0"/>
                </a:moveTo>
                <a:lnTo>
                  <a:pt x="499540" y="0"/>
                </a:lnTo>
                <a:lnTo>
                  <a:pt x="499540" y="503199"/>
                </a:lnTo>
                <a:lnTo>
                  <a:pt x="0" y="50319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pic>
        <p:nvPicPr>
          <p:cNvPr id="5" name="Picture 4">
            <a:extLst>
              <a:ext uri="{FF2B5EF4-FFF2-40B4-BE49-F238E27FC236}">
                <a16:creationId xmlns:a16="http://schemas.microsoft.com/office/drawing/2014/main" id="{CA02222A-5221-5661-D4B9-FC3012431175}"/>
              </a:ext>
            </a:extLst>
          </p:cNvPr>
          <p:cNvPicPr>
            <a:picLocks noChangeAspect="1"/>
          </p:cNvPicPr>
          <p:nvPr/>
        </p:nvPicPr>
        <p:blipFill>
          <a:blip r:embed="rId5"/>
          <a:stretch>
            <a:fillRect/>
          </a:stretch>
        </p:blipFill>
        <p:spPr>
          <a:xfrm>
            <a:off x="13639800" y="654234"/>
            <a:ext cx="3534478" cy="1262664"/>
          </a:xfrm>
          <a:prstGeom prst="rect">
            <a:avLst/>
          </a:prstGeom>
        </p:spPr>
      </p:pic>
      <p:sp>
        <p:nvSpPr>
          <p:cNvPr id="2" name="Rectangle 1">
            <a:extLst>
              <a:ext uri="{FF2B5EF4-FFF2-40B4-BE49-F238E27FC236}">
                <a16:creationId xmlns:a16="http://schemas.microsoft.com/office/drawing/2014/main" id="{291B7D43-D41F-A47B-6A03-3CDBBBB8CB6B}"/>
              </a:ext>
            </a:extLst>
          </p:cNvPr>
          <p:cNvSpPr/>
          <p:nvPr/>
        </p:nvSpPr>
        <p:spPr>
          <a:xfrm>
            <a:off x="1214967" y="6438900"/>
            <a:ext cx="10896600" cy="2465583"/>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3200" b="1" dirty="0">
                <a:solidFill>
                  <a:schemeClr val="tx1"/>
                </a:solidFill>
              </a:rPr>
              <a:t>2- Row details</a:t>
            </a:r>
          </a:p>
          <a:p>
            <a:pPr algn="ctr"/>
            <a:r>
              <a:rPr lang="en-US" sz="2800" b="1" dirty="0"/>
              <a:t>In this step, we will choose the rows related to cash outflows </a:t>
            </a:r>
            <a:endParaRPr lang="ar-EG" sz="2800" b="1" dirty="0"/>
          </a:p>
          <a:p>
            <a:pPr algn="ctr"/>
            <a:r>
              <a:rPr lang="ar-EG" sz="2800" b="1" dirty="0">
                <a:solidFill>
                  <a:schemeClr val="bg1"/>
                </a:solidFill>
              </a:rPr>
              <a:t>-</a:t>
            </a:r>
            <a:r>
              <a:rPr lang="en-US" sz="2800" b="1" dirty="0">
                <a:solidFill>
                  <a:schemeClr val="bg1"/>
                </a:solidFill>
              </a:rPr>
              <a:t> Supplier Invoices</a:t>
            </a:r>
            <a:r>
              <a:rPr lang="en-US" sz="2800" b="1" dirty="0">
                <a:solidFill>
                  <a:schemeClr val="tx1"/>
                </a:solidFill>
              </a:rPr>
              <a:t> then Go</a:t>
            </a:r>
          </a:p>
        </p:txBody>
      </p:sp>
    </p:spTree>
    <p:extLst>
      <p:ext uri="{BB962C8B-B14F-4D97-AF65-F5344CB8AC3E}">
        <p14:creationId xmlns:p14="http://schemas.microsoft.com/office/powerpoint/2010/main" val="93278841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1C7E92-1F9A-B931-F769-90A57A210544}"/>
            </a:ext>
          </a:extLst>
        </p:cNvPr>
        <p:cNvGrpSpPr/>
        <p:nvPr/>
      </p:nvGrpSpPr>
      <p:grpSpPr>
        <a:xfrm>
          <a:off x="0" y="0"/>
          <a:ext cx="0" cy="0"/>
          <a:chOff x="0" y="0"/>
          <a:chExt cx="0" cy="0"/>
        </a:xfrm>
      </p:grpSpPr>
      <p:grpSp>
        <p:nvGrpSpPr>
          <p:cNvPr id="9" name="Group 9">
            <a:extLst>
              <a:ext uri="{FF2B5EF4-FFF2-40B4-BE49-F238E27FC236}">
                <a16:creationId xmlns:a16="http://schemas.microsoft.com/office/drawing/2014/main" id="{6759D813-7B9F-8313-5F24-72C2C3A0C7B0}"/>
              </a:ext>
            </a:extLst>
          </p:cNvPr>
          <p:cNvGrpSpPr/>
          <p:nvPr/>
        </p:nvGrpSpPr>
        <p:grpSpPr>
          <a:xfrm>
            <a:off x="685799" y="495300"/>
            <a:ext cx="17068801" cy="2638134"/>
            <a:chOff x="0" y="0"/>
            <a:chExt cx="2741709" cy="694817"/>
          </a:xfrm>
        </p:grpSpPr>
        <p:sp>
          <p:nvSpPr>
            <p:cNvPr id="10" name="Freeform 10">
              <a:extLst>
                <a:ext uri="{FF2B5EF4-FFF2-40B4-BE49-F238E27FC236}">
                  <a16:creationId xmlns:a16="http://schemas.microsoft.com/office/drawing/2014/main" id="{640A1FF8-FF27-BBF4-9891-64444AAB42BF}"/>
                </a:ext>
              </a:extLst>
            </p:cNvPr>
            <p:cNvSpPr/>
            <p:nvPr/>
          </p:nvSpPr>
          <p:spPr>
            <a:xfrm>
              <a:off x="0" y="0"/>
              <a:ext cx="2741709" cy="694817"/>
            </a:xfrm>
            <a:custGeom>
              <a:avLst/>
              <a:gdLst/>
              <a:ahLst/>
              <a:cxnLst/>
              <a:rect l="l" t="t" r="r" b="b"/>
              <a:pathLst>
                <a:path w="2741709" h="694817">
                  <a:moveTo>
                    <a:pt x="26030" y="0"/>
                  </a:moveTo>
                  <a:lnTo>
                    <a:pt x="2715679" y="0"/>
                  </a:lnTo>
                  <a:cubicBezTo>
                    <a:pt x="2722583" y="0"/>
                    <a:pt x="2729204" y="2742"/>
                    <a:pt x="2734085" y="7624"/>
                  </a:cubicBezTo>
                  <a:cubicBezTo>
                    <a:pt x="2738967" y="12505"/>
                    <a:pt x="2741709" y="19126"/>
                    <a:pt x="2741709" y="26030"/>
                  </a:cubicBezTo>
                  <a:lnTo>
                    <a:pt x="2741709" y="668787"/>
                  </a:lnTo>
                  <a:cubicBezTo>
                    <a:pt x="2741709" y="683163"/>
                    <a:pt x="2730055" y="694817"/>
                    <a:pt x="2715679" y="694817"/>
                  </a:cubicBezTo>
                  <a:lnTo>
                    <a:pt x="26030" y="694817"/>
                  </a:lnTo>
                  <a:cubicBezTo>
                    <a:pt x="19126" y="694817"/>
                    <a:pt x="12505" y="692075"/>
                    <a:pt x="7624" y="687193"/>
                  </a:cubicBezTo>
                  <a:cubicBezTo>
                    <a:pt x="2742" y="682312"/>
                    <a:pt x="0" y="675691"/>
                    <a:pt x="0" y="668787"/>
                  </a:cubicBezTo>
                  <a:lnTo>
                    <a:pt x="0" y="26030"/>
                  </a:lnTo>
                  <a:cubicBezTo>
                    <a:pt x="0" y="11654"/>
                    <a:pt x="11654" y="0"/>
                    <a:pt x="26030" y="0"/>
                  </a:cubicBezTo>
                  <a:close/>
                </a:path>
              </a:pathLst>
            </a:custGeom>
            <a:gradFill rotWithShape="1">
              <a:gsLst>
                <a:gs pos="0">
                  <a:srgbClr val="0C4A5B">
                    <a:alpha val="100000"/>
                  </a:srgbClr>
                </a:gs>
                <a:gs pos="100000">
                  <a:schemeClr val="bg1"/>
                </a:gs>
              </a:gsLst>
              <a:lin ang="2700000"/>
            </a:gradFill>
          </p:spPr>
          <p:txBody>
            <a:bodyPr/>
            <a:lstStyle/>
            <a:p>
              <a:endParaRPr lang="en-US" dirty="0"/>
            </a:p>
          </p:txBody>
        </p:sp>
        <p:sp>
          <p:nvSpPr>
            <p:cNvPr id="11" name="TextBox 11">
              <a:extLst>
                <a:ext uri="{FF2B5EF4-FFF2-40B4-BE49-F238E27FC236}">
                  <a16:creationId xmlns:a16="http://schemas.microsoft.com/office/drawing/2014/main" id="{A7D38211-4FC4-3688-3744-888BAC0C85E8}"/>
                </a:ext>
              </a:extLst>
            </p:cNvPr>
            <p:cNvSpPr txBox="1"/>
            <p:nvPr/>
          </p:nvSpPr>
          <p:spPr>
            <a:xfrm>
              <a:off x="0" y="19050"/>
              <a:ext cx="2741709" cy="675767"/>
            </a:xfrm>
            <a:prstGeom prst="rect">
              <a:avLst/>
            </a:prstGeom>
          </p:spPr>
          <p:txBody>
            <a:bodyPr lIns="50800" tIns="50800" rIns="50800" bIns="50800" rtlCol="0" anchor="ctr"/>
            <a:lstStyle/>
            <a:p>
              <a:pPr algn="l">
                <a:lnSpc>
                  <a:spcPts val="1387"/>
                </a:lnSpc>
              </a:pPr>
              <a:endParaRPr/>
            </a:p>
          </p:txBody>
        </p:sp>
      </p:grpSp>
      <p:sp>
        <p:nvSpPr>
          <p:cNvPr id="24" name="TextBox 24">
            <a:extLst>
              <a:ext uri="{FF2B5EF4-FFF2-40B4-BE49-F238E27FC236}">
                <a16:creationId xmlns:a16="http://schemas.microsoft.com/office/drawing/2014/main" id="{54EEC334-CF1D-AEAF-347E-E75CE0C9BD4E}"/>
              </a:ext>
            </a:extLst>
          </p:cNvPr>
          <p:cNvSpPr txBox="1"/>
          <p:nvPr/>
        </p:nvSpPr>
        <p:spPr>
          <a:xfrm>
            <a:off x="1214967" y="1077717"/>
            <a:ext cx="16082433" cy="654025"/>
          </a:xfrm>
          <a:prstGeom prst="rect">
            <a:avLst/>
          </a:prstGeom>
        </p:spPr>
        <p:txBody>
          <a:bodyPr wrap="square" lIns="0" tIns="0" rIns="0" bIns="0" rtlCol="0" anchor="t">
            <a:spAutoFit/>
          </a:bodyPr>
          <a:lstStyle/>
          <a:p>
            <a:pPr algn="l">
              <a:lnSpc>
                <a:spcPts val="5092"/>
              </a:lnSpc>
            </a:pPr>
            <a:r>
              <a:rPr lang="en-US" sz="4896" b="1" spc="-205" dirty="0">
                <a:solidFill>
                  <a:srgbClr val="FFFFFF"/>
                </a:solidFill>
                <a:latin typeface="Arial Bold"/>
                <a:ea typeface="Arial Bold"/>
                <a:cs typeface="Arial Bold"/>
                <a:sym typeface="Arial Bold"/>
              </a:rPr>
              <a:t>Cash Forecasting Report</a:t>
            </a:r>
          </a:p>
        </p:txBody>
      </p:sp>
      <p:pic>
        <p:nvPicPr>
          <p:cNvPr id="3" name="Picture 2">
            <a:extLst>
              <a:ext uri="{FF2B5EF4-FFF2-40B4-BE49-F238E27FC236}">
                <a16:creationId xmlns:a16="http://schemas.microsoft.com/office/drawing/2014/main" id="{9467ACC5-A78E-6CF9-B581-31B78169A87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066801" y="2003502"/>
            <a:ext cx="16387232" cy="7864397"/>
          </a:xfrm>
          <a:prstGeom prst="rect">
            <a:avLst/>
          </a:prstGeom>
        </p:spPr>
      </p:pic>
      <p:sp>
        <p:nvSpPr>
          <p:cNvPr id="4" name="Freeform 2">
            <a:extLst>
              <a:ext uri="{FF2B5EF4-FFF2-40B4-BE49-F238E27FC236}">
                <a16:creationId xmlns:a16="http://schemas.microsoft.com/office/drawing/2014/main" id="{24F14227-776E-B382-E4B9-E99A33FB0348}"/>
              </a:ext>
            </a:extLst>
          </p:cNvPr>
          <p:cNvSpPr/>
          <p:nvPr/>
        </p:nvSpPr>
        <p:spPr>
          <a:xfrm>
            <a:off x="414861" y="1135101"/>
            <a:ext cx="499539" cy="503199"/>
          </a:xfrm>
          <a:custGeom>
            <a:avLst/>
            <a:gdLst/>
            <a:ahLst/>
            <a:cxnLst/>
            <a:rect l="l" t="t" r="r" b="b"/>
            <a:pathLst>
              <a:path w="499539" h="503199">
                <a:moveTo>
                  <a:pt x="0" y="0"/>
                </a:moveTo>
                <a:lnTo>
                  <a:pt x="499540" y="0"/>
                </a:lnTo>
                <a:lnTo>
                  <a:pt x="499540" y="503199"/>
                </a:lnTo>
                <a:lnTo>
                  <a:pt x="0" y="50319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pic>
        <p:nvPicPr>
          <p:cNvPr id="5" name="Picture 4">
            <a:extLst>
              <a:ext uri="{FF2B5EF4-FFF2-40B4-BE49-F238E27FC236}">
                <a16:creationId xmlns:a16="http://schemas.microsoft.com/office/drawing/2014/main" id="{DF57A5E8-AE07-31EF-0C2D-7096D00963B8}"/>
              </a:ext>
            </a:extLst>
          </p:cNvPr>
          <p:cNvPicPr>
            <a:picLocks noChangeAspect="1"/>
          </p:cNvPicPr>
          <p:nvPr/>
        </p:nvPicPr>
        <p:blipFill>
          <a:blip r:embed="rId5"/>
          <a:stretch>
            <a:fillRect/>
          </a:stretch>
        </p:blipFill>
        <p:spPr>
          <a:xfrm>
            <a:off x="13639800" y="654234"/>
            <a:ext cx="3534478" cy="1262664"/>
          </a:xfrm>
          <a:prstGeom prst="rect">
            <a:avLst/>
          </a:prstGeom>
        </p:spPr>
      </p:pic>
      <p:sp>
        <p:nvSpPr>
          <p:cNvPr id="2" name="Rectangle 1">
            <a:extLst>
              <a:ext uri="{FF2B5EF4-FFF2-40B4-BE49-F238E27FC236}">
                <a16:creationId xmlns:a16="http://schemas.microsoft.com/office/drawing/2014/main" id="{DB6EF274-F99F-2DC4-E27C-599C53F4734C}"/>
              </a:ext>
            </a:extLst>
          </p:cNvPr>
          <p:cNvSpPr/>
          <p:nvPr/>
        </p:nvSpPr>
        <p:spPr>
          <a:xfrm>
            <a:off x="9397790" y="5273506"/>
            <a:ext cx="6019800" cy="3375194"/>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2800" b="1" dirty="0">
              <a:solidFill>
                <a:schemeClr val="tx1"/>
              </a:solidFill>
            </a:endParaRPr>
          </a:p>
          <a:p>
            <a:pPr algn="ctr"/>
            <a:r>
              <a:rPr lang="en-US" sz="2800" b="1" dirty="0">
                <a:solidFill>
                  <a:schemeClr val="tx1"/>
                </a:solidFill>
              </a:rPr>
              <a:t>when we open the supplier invoice details, we will input </a:t>
            </a:r>
          </a:p>
          <a:p>
            <a:pPr algn="ctr"/>
            <a:r>
              <a:rPr lang="en-US" sz="2800" b="1" dirty="0">
                <a:solidFill>
                  <a:schemeClr val="tx1"/>
                </a:solidFill>
              </a:rPr>
              <a:t>         Row Number</a:t>
            </a:r>
          </a:p>
          <a:p>
            <a:pPr algn="ctr"/>
            <a:r>
              <a:rPr lang="en-US" sz="2800" b="1" dirty="0">
                <a:solidFill>
                  <a:schemeClr val="tx1"/>
                </a:solidFill>
              </a:rPr>
              <a:t>       Description</a:t>
            </a:r>
          </a:p>
          <a:p>
            <a:pPr algn="ctr"/>
            <a:r>
              <a:rPr lang="en-US" sz="2800" b="1" dirty="0">
                <a:solidFill>
                  <a:schemeClr val="tx1"/>
                </a:solidFill>
              </a:rPr>
              <a:t>              Operation Unit</a:t>
            </a:r>
          </a:p>
          <a:p>
            <a:pPr algn="ctr"/>
            <a:r>
              <a:rPr lang="en-US" sz="2800" b="1" dirty="0">
                <a:solidFill>
                  <a:schemeClr val="tx1"/>
                </a:solidFill>
              </a:rPr>
              <a:t>Ledger</a:t>
            </a:r>
          </a:p>
          <a:p>
            <a:pPr algn="ctr"/>
            <a:r>
              <a:rPr lang="en-US" sz="2800" b="1" dirty="0">
                <a:solidFill>
                  <a:schemeClr val="tx1"/>
                </a:solidFill>
              </a:rPr>
              <a:t>        then </a:t>
            </a:r>
            <a:r>
              <a:rPr lang="en-US" sz="2800" b="1" dirty="0">
                <a:solidFill>
                  <a:schemeClr val="bg1"/>
                </a:solidFill>
              </a:rPr>
              <a:t>Apply</a:t>
            </a:r>
          </a:p>
          <a:p>
            <a:pPr algn="ctr"/>
            <a:endParaRPr lang="en-US" sz="2800" b="1" dirty="0">
              <a:solidFill>
                <a:schemeClr val="tx1"/>
              </a:solidFill>
            </a:endParaRPr>
          </a:p>
        </p:txBody>
      </p:sp>
    </p:spTree>
    <p:extLst>
      <p:ext uri="{BB962C8B-B14F-4D97-AF65-F5344CB8AC3E}">
        <p14:creationId xmlns:p14="http://schemas.microsoft.com/office/powerpoint/2010/main" val="194945314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547466-0E38-532C-85AA-DB59C5DA5E3C}"/>
            </a:ext>
          </a:extLst>
        </p:cNvPr>
        <p:cNvGrpSpPr/>
        <p:nvPr/>
      </p:nvGrpSpPr>
      <p:grpSpPr>
        <a:xfrm>
          <a:off x="0" y="0"/>
          <a:ext cx="0" cy="0"/>
          <a:chOff x="0" y="0"/>
          <a:chExt cx="0" cy="0"/>
        </a:xfrm>
      </p:grpSpPr>
      <p:grpSp>
        <p:nvGrpSpPr>
          <p:cNvPr id="9" name="Group 9">
            <a:extLst>
              <a:ext uri="{FF2B5EF4-FFF2-40B4-BE49-F238E27FC236}">
                <a16:creationId xmlns:a16="http://schemas.microsoft.com/office/drawing/2014/main" id="{AC127440-737E-A620-38AB-C511F5653604}"/>
              </a:ext>
            </a:extLst>
          </p:cNvPr>
          <p:cNvGrpSpPr/>
          <p:nvPr/>
        </p:nvGrpSpPr>
        <p:grpSpPr>
          <a:xfrm>
            <a:off x="685799" y="495300"/>
            <a:ext cx="17068801" cy="2638134"/>
            <a:chOff x="0" y="0"/>
            <a:chExt cx="2741709" cy="694817"/>
          </a:xfrm>
        </p:grpSpPr>
        <p:sp>
          <p:nvSpPr>
            <p:cNvPr id="10" name="Freeform 10">
              <a:extLst>
                <a:ext uri="{FF2B5EF4-FFF2-40B4-BE49-F238E27FC236}">
                  <a16:creationId xmlns:a16="http://schemas.microsoft.com/office/drawing/2014/main" id="{49E9D9F4-CE35-DBAF-1702-6183BBAE7FD8}"/>
                </a:ext>
              </a:extLst>
            </p:cNvPr>
            <p:cNvSpPr/>
            <p:nvPr/>
          </p:nvSpPr>
          <p:spPr>
            <a:xfrm>
              <a:off x="0" y="0"/>
              <a:ext cx="2741709" cy="694817"/>
            </a:xfrm>
            <a:custGeom>
              <a:avLst/>
              <a:gdLst/>
              <a:ahLst/>
              <a:cxnLst/>
              <a:rect l="l" t="t" r="r" b="b"/>
              <a:pathLst>
                <a:path w="2741709" h="694817">
                  <a:moveTo>
                    <a:pt x="26030" y="0"/>
                  </a:moveTo>
                  <a:lnTo>
                    <a:pt x="2715679" y="0"/>
                  </a:lnTo>
                  <a:cubicBezTo>
                    <a:pt x="2722583" y="0"/>
                    <a:pt x="2729204" y="2742"/>
                    <a:pt x="2734085" y="7624"/>
                  </a:cubicBezTo>
                  <a:cubicBezTo>
                    <a:pt x="2738967" y="12505"/>
                    <a:pt x="2741709" y="19126"/>
                    <a:pt x="2741709" y="26030"/>
                  </a:cubicBezTo>
                  <a:lnTo>
                    <a:pt x="2741709" y="668787"/>
                  </a:lnTo>
                  <a:cubicBezTo>
                    <a:pt x="2741709" y="683163"/>
                    <a:pt x="2730055" y="694817"/>
                    <a:pt x="2715679" y="694817"/>
                  </a:cubicBezTo>
                  <a:lnTo>
                    <a:pt x="26030" y="694817"/>
                  </a:lnTo>
                  <a:cubicBezTo>
                    <a:pt x="19126" y="694817"/>
                    <a:pt x="12505" y="692075"/>
                    <a:pt x="7624" y="687193"/>
                  </a:cubicBezTo>
                  <a:cubicBezTo>
                    <a:pt x="2742" y="682312"/>
                    <a:pt x="0" y="675691"/>
                    <a:pt x="0" y="668787"/>
                  </a:cubicBezTo>
                  <a:lnTo>
                    <a:pt x="0" y="26030"/>
                  </a:lnTo>
                  <a:cubicBezTo>
                    <a:pt x="0" y="11654"/>
                    <a:pt x="11654" y="0"/>
                    <a:pt x="26030" y="0"/>
                  </a:cubicBezTo>
                  <a:close/>
                </a:path>
              </a:pathLst>
            </a:custGeom>
            <a:gradFill rotWithShape="1">
              <a:gsLst>
                <a:gs pos="0">
                  <a:srgbClr val="0C4A5B">
                    <a:alpha val="100000"/>
                  </a:srgbClr>
                </a:gs>
                <a:gs pos="100000">
                  <a:schemeClr val="bg1"/>
                </a:gs>
              </a:gsLst>
              <a:lin ang="2700000"/>
            </a:gradFill>
          </p:spPr>
          <p:txBody>
            <a:bodyPr/>
            <a:lstStyle/>
            <a:p>
              <a:endParaRPr lang="en-US" dirty="0"/>
            </a:p>
          </p:txBody>
        </p:sp>
        <p:sp>
          <p:nvSpPr>
            <p:cNvPr id="11" name="TextBox 11">
              <a:extLst>
                <a:ext uri="{FF2B5EF4-FFF2-40B4-BE49-F238E27FC236}">
                  <a16:creationId xmlns:a16="http://schemas.microsoft.com/office/drawing/2014/main" id="{E93E4964-63A5-F130-2D70-AC719605B2FD}"/>
                </a:ext>
              </a:extLst>
            </p:cNvPr>
            <p:cNvSpPr txBox="1"/>
            <p:nvPr/>
          </p:nvSpPr>
          <p:spPr>
            <a:xfrm>
              <a:off x="0" y="19050"/>
              <a:ext cx="2741709" cy="675767"/>
            </a:xfrm>
            <a:prstGeom prst="rect">
              <a:avLst/>
            </a:prstGeom>
          </p:spPr>
          <p:txBody>
            <a:bodyPr lIns="50800" tIns="50800" rIns="50800" bIns="50800" rtlCol="0" anchor="ctr"/>
            <a:lstStyle/>
            <a:p>
              <a:pPr algn="l">
                <a:lnSpc>
                  <a:spcPts val="1387"/>
                </a:lnSpc>
              </a:pPr>
              <a:endParaRPr/>
            </a:p>
          </p:txBody>
        </p:sp>
      </p:grpSp>
      <p:sp>
        <p:nvSpPr>
          <p:cNvPr id="24" name="TextBox 24">
            <a:extLst>
              <a:ext uri="{FF2B5EF4-FFF2-40B4-BE49-F238E27FC236}">
                <a16:creationId xmlns:a16="http://schemas.microsoft.com/office/drawing/2014/main" id="{A032B3F4-F28C-666E-AB5E-9A43A4213777}"/>
              </a:ext>
            </a:extLst>
          </p:cNvPr>
          <p:cNvSpPr txBox="1"/>
          <p:nvPr/>
        </p:nvSpPr>
        <p:spPr>
          <a:xfrm>
            <a:off x="1214967" y="1077717"/>
            <a:ext cx="16082433" cy="654025"/>
          </a:xfrm>
          <a:prstGeom prst="rect">
            <a:avLst/>
          </a:prstGeom>
        </p:spPr>
        <p:txBody>
          <a:bodyPr wrap="square" lIns="0" tIns="0" rIns="0" bIns="0" rtlCol="0" anchor="t">
            <a:spAutoFit/>
          </a:bodyPr>
          <a:lstStyle/>
          <a:p>
            <a:pPr algn="l">
              <a:lnSpc>
                <a:spcPts val="5092"/>
              </a:lnSpc>
            </a:pPr>
            <a:r>
              <a:rPr lang="en-US" sz="4896" b="1" spc="-205" dirty="0">
                <a:solidFill>
                  <a:srgbClr val="FFFFFF"/>
                </a:solidFill>
                <a:latin typeface="Arial Bold"/>
                <a:ea typeface="Arial Bold"/>
                <a:cs typeface="Arial Bold"/>
                <a:sym typeface="Arial Bold"/>
              </a:rPr>
              <a:t>Cash Forecasting Report</a:t>
            </a:r>
          </a:p>
        </p:txBody>
      </p:sp>
      <p:pic>
        <p:nvPicPr>
          <p:cNvPr id="3" name="Picture 2">
            <a:extLst>
              <a:ext uri="{FF2B5EF4-FFF2-40B4-BE49-F238E27FC236}">
                <a16:creationId xmlns:a16="http://schemas.microsoft.com/office/drawing/2014/main" id="{B0580CD0-CF9B-0D39-B7BB-1E0585C33A5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214967" y="2003502"/>
            <a:ext cx="15959311" cy="7788198"/>
          </a:xfrm>
          <a:prstGeom prst="rect">
            <a:avLst/>
          </a:prstGeom>
        </p:spPr>
      </p:pic>
      <p:sp>
        <p:nvSpPr>
          <p:cNvPr id="4" name="Freeform 2">
            <a:extLst>
              <a:ext uri="{FF2B5EF4-FFF2-40B4-BE49-F238E27FC236}">
                <a16:creationId xmlns:a16="http://schemas.microsoft.com/office/drawing/2014/main" id="{EEB11948-65F3-AC6F-BE0E-2E24F93DA4F4}"/>
              </a:ext>
            </a:extLst>
          </p:cNvPr>
          <p:cNvSpPr/>
          <p:nvPr/>
        </p:nvSpPr>
        <p:spPr>
          <a:xfrm>
            <a:off x="414861" y="1135101"/>
            <a:ext cx="499539" cy="503199"/>
          </a:xfrm>
          <a:custGeom>
            <a:avLst/>
            <a:gdLst/>
            <a:ahLst/>
            <a:cxnLst/>
            <a:rect l="l" t="t" r="r" b="b"/>
            <a:pathLst>
              <a:path w="499539" h="503199">
                <a:moveTo>
                  <a:pt x="0" y="0"/>
                </a:moveTo>
                <a:lnTo>
                  <a:pt x="499540" y="0"/>
                </a:lnTo>
                <a:lnTo>
                  <a:pt x="499540" y="503199"/>
                </a:lnTo>
                <a:lnTo>
                  <a:pt x="0" y="50319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pic>
        <p:nvPicPr>
          <p:cNvPr id="5" name="Picture 4">
            <a:extLst>
              <a:ext uri="{FF2B5EF4-FFF2-40B4-BE49-F238E27FC236}">
                <a16:creationId xmlns:a16="http://schemas.microsoft.com/office/drawing/2014/main" id="{FA882D67-64D5-34A7-6717-D40EE88AF2EA}"/>
              </a:ext>
            </a:extLst>
          </p:cNvPr>
          <p:cNvPicPr>
            <a:picLocks noChangeAspect="1"/>
          </p:cNvPicPr>
          <p:nvPr/>
        </p:nvPicPr>
        <p:blipFill>
          <a:blip r:embed="rId5"/>
          <a:stretch>
            <a:fillRect/>
          </a:stretch>
        </p:blipFill>
        <p:spPr>
          <a:xfrm>
            <a:off x="13639800" y="654234"/>
            <a:ext cx="3534478" cy="1262664"/>
          </a:xfrm>
          <a:prstGeom prst="rect">
            <a:avLst/>
          </a:prstGeom>
        </p:spPr>
      </p:pic>
      <p:sp>
        <p:nvSpPr>
          <p:cNvPr id="6" name="Rectangle 5">
            <a:extLst>
              <a:ext uri="{FF2B5EF4-FFF2-40B4-BE49-F238E27FC236}">
                <a16:creationId xmlns:a16="http://schemas.microsoft.com/office/drawing/2014/main" id="{C4831871-091D-1BA2-7DA4-31DE72238D64}"/>
              </a:ext>
            </a:extLst>
          </p:cNvPr>
          <p:cNvSpPr/>
          <p:nvPr/>
        </p:nvSpPr>
        <p:spPr>
          <a:xfrm>
            <a:off x="5257800" y="4991100"/>
            <a:ext cx="5715000" cy="1066800"/>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2800" b="1" dirty="0">
                <a:solidFill>
                  <a:schemeClr val="tx1"/>
                </a:solidFill>
              </a:rPr>
              <a:t>Here, we have created the first row in cash inflows</a:t>
            </a:r>
          </a:p>
        </p:txBody>
      </p:sp>
    </p:spTree>
    <p:extLst>
      <p:ext uri="{BB962C8B-B14F-4D97-AF65-F5344CB8AC3E}">
        <p14:creationId xmlns:p14="http://schemas.microsoft.com/office/powerpoint/2010/main" val="165111000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C947C3-B662-FF6D-28A3-8E6563E4E58F}"/>
            </a:ext>
          </a:extLst>
        </p:cNvPr>
        <p:cNvGrpSpPr/>
        <p:nvPr/>
      </p:nvGrpSpPr>
      <p:grpSpPr>
        <a:xfrm>
          <a:off x="0" y="0"/>
          <a:ext cx="0" cy="0"/>
          <a:chOff x="0" y="0"/>
          <a:chExt cx="0" cy="0"/>
        </a:xfrm>
      </p:grpSpPr>
      <p:grpSp>
        <p:nvGrpSpPr>
          <p:cNvPr id="9" name="Group 9">
            <a:extLst>
              <a:ext uri="{FF2B5EF4-FFF2-40B4-BE49-F238E27FC236}">
                <a16:creationId xmlns:a16="http://schemas.microsoft.com/office/drawing/2014/main" id="{CC308354-606D-238B-271A-DBC30703BF9A}"/>
              </a:ext>
            </a:extLst>
          </p:cNvPr>
          <p:cNvGrpSpPr/>
          <p:nvPr/>
        </p:nvGrpSpPr>
        <p:grpSpPr>
          <a:xfrm>
            <a:off x="685799" y="495300"/>
            <a:ext cx="17068801" cy="2638134"/>
            <a:chOff x="0" y="0"/>
            <a:chExt cx="2741709" cy="694817"/>
          </a:xfrm>
        </p:grpSpPr>
        <p:sp>
          <p:nvSpPr>
            <p:cNvPr id="10" name="Freeform 10">
              <a:extLst>
                <a:ext uri="{FF2B5EF4-FFF2-40B4-BE49-F238E27FC236}">
                  <a16:creationId xmlns:a16="http://schemas.microsoft.com/office/drawing/2014/main" id="{69464BDE-D144-14A6-FB7D-F423B01E61DF}"/>
                </a:ext>
              </a:extLst>
            </p:cNvPr>
            <p:cNvSpPr/>
            <p:nvPr/>
          </p:nvSpPr>
          <p:spPr>
            <a:xfrm>
              <a:off x="0" y="0"/>
              <a:ext cx="2741709" cy="694817"/>
            </a:xfrm>
            <a:custGeom>
              <a:avLst/>
              <a:gdLst/>
              <a:ahLst/>
              <a:cxnLst/>
              <a:rect l="l" t="t" r="r" b="b"/>
              <a:pathLst>
                <a:path w="2741709" h="694817">
                  <a:moveTo>
                    <a:pt x="26030" y="0"/>
                  </a:moveTo>
                  <a:lnTo>
                    <a:pt x="2715679" y="0"/>
                  </a:lnTo>
                  <a:cubicBezTo>
                    <a:pt x="2722583" y="0"/>
                    <a:pt x="2729204" y="2742"/>
                    <a:pt x="2734085" y="7624"/>
                  </a:cubicBezTo>
                  <a:cubicBezTo>
                    <a:pt x="2738967" y="12505"/>
                    <a:pt x="2741709" y="19126"/>
                    <a:pt x="2741709" y="26030"/>
                  </a:cubicBezTo>
                  <a:lnTo>
                    <a:pt x="2741709" y="668787"/>
                  </a:lnTo>
                  <a:cubicBezTo>
                    <a:pt x="2741709" y="683163"/>
                    <a:pt x="2730055" y="694817"/>
                    <a:pt x="2715679" y="694817"/>
                  </a:cubicBezTo>
                  <a:lnTo>
                    <a:pt x="26030" y="694817"/>
                  </a:lnTo>
                  <a:cubicBezTo>
                    <a:pt x="19126" y="694817"/>
                    <a:pt x="12505" y="692075"/>
                    <a:pt x="7624" y="687193"/>
                  </a:cubicBezTo>
                  <a:cubicBezTo>
                    <a:pt x="2742" y="682312"/>
                    <a:pt x="0" y="675691"/>
                    <a:pt x="0" y="668787"/>
                  </a:cubicBezTo>
                  <a:lnTo>
                    <a:pt x="0" y="26030"/>
                  </a:lnTo>
                  <a:cubicBezTo>
                    <a:pt x="0" y="11654"/>
                    <a:pt x="11654" y="0"/>
                    <a:pt x="26030" y="0"/>
                  </a:cubicBezTo>
                  <a:close/>
                </a:path>
              </a:pathLst>
            </a:custGeom>
            <a:gradFill rotWithShape="1">
              <a:gsLst>
                <a:gs pos="0">
                  <a:srgbClr val="0C4A5B">
                    <a:alpha val="100000"/>
                  </a:srgbClr>
                </a:gs>
                <a:gs pos="100000">
                  <a:schemeClr val="bg1"/>
                </a:gs>
              </a:gsLst>
              <a:lin ang="2700000"/>
            </a:gradFill>
          </p:spPr>
          <p:txBody>
            <a:bodyPr/>
            <a:lstStyle/>
            <a:p>
              <a:endParaRPr lang="en-US" dirty="0"/>
            </a:p>
          </p:txBody>
        </p:sp>
        <p:sp>
          <p:nvSpPr>
            <p:cNvPr id="11" name="TextBox 11">
              <a:extLst>
                <a:ext uri="{FF2B5EF4-FFF2-40B4-BE49-F238E27FC236}">
                  <a16:creationId xmlns:a16="http://schemas.microsoft.com/office/drawing/2014/main" id="{D87EF1BA-C00F-2CF2-4EED-C4D470E2F5E8}"/>
                </a:ext>
              </a:extLst>
            </p:cNvPr>
            <p:cNvSpPr txBox="1"/>
            <p:nvPr/>
          </p:nvSpPr>
          <p:spPr>
            <a:xfrm>
              <a:off x="0" y="19050"/>
              <a:ext cx="2741709" cy="675767"/>
            </a:xfrm>
            <a:prstGeom prst="rect">
              <a:avLst/>
            </a:prstGeom>
          </p:spPr>
          <p:txBody>
            <a:bodyPr lIns="50800" tIns="50800" rIns="50800" bIns="50800" rtlCol="0" anchor="ctr"/>
            <a:lstStyle/>
            <a:p>
              <a:pPr algn="l">
                <a:lnSpc>
                  <a:spcPts val="1387"/>
                </a:lnSpc>
              </a:pPr>
              <a:endParaRPr/>
            </a:p>
          </p:txBody>
        </p:sp>
      </p:grpSp>
      <p:sp>
        <p:nvSpPr>
          <p:cNvPr id="24" name="TextBox 24">
            <a:extLst>
              <a:ext uri="{FF2B5EF4-FFF2-40B4-BE49-F238E27FC236}">
                <a16:creationId xmlns:a16="http://schemas.microsoft.com/office/drawing/2014/main" id="{3204F217-7B1A-22E5-AA16-79EBA6CCA45B}"/>
              </a:ext>
            </a:extLst>
          </p:cNvPr>
          <p:cNvSpPr txBox="1"/>
          <p:nvPr/>
        </p:nvSpPr>
        <p:spPr>
          <a:xfrm>
            <a:off x="1214967" y="1077717"/>
            <a:ext cx="16082433" cy="654025"/>
          </a:xfrm>
          <a:prstGeom prst="rect">
            <a:avLst/>
          </a:prstGeom>
        </p:spPr>
        <p:txBody>
          <a:bodyPr wrap="square" lIns="0" tIns="0" rIns="0" bIns="0" rtlCol="0" anchor="t">
            <a:spAutoFit/>
          </a:bodyPr>
          <a:lstStyle/>
          <a:p>
            <a:pPr algn="l">
              <a:lnSpc>
                <a:spcPts val="5092"/>
              </a:lnSpc>
            </a:pPr>
            <a:r>
              <a:rPr lang="en-US" sz="4896" b="1" spc="-205" dirty="0">
                <a:solidFill>
                  <a:srgbClr val="FFFFFF"/>
                </a:solidFill>
                <a:latin typeface="Arial Bold"/>
                <a:ea typeface="Arial Bold"/>
                <a:cs typeface="Arial Bold"/>
                <a:sym typeface="Arial Bold"/>
              </a:rPr>
              <a:t>Cash Forecasting Report</a:t>
            </a:r>
          </a:p>
        </p:txBody>
      </p:sp>
      <p:pic>
        <p:nvPicPr>
          <p:cNvPr id="3" name="Picture 2">
            <a:extLst>
              <a:ext uri="{FF2B5EF4-FFF2-40B4-BE49-F238E27FC236}">
                <a16:creationId xmlns:a16="http://schemas.microsoft.com/office/drawing/2014/main" id="{EB7CD9C5-9295-91EE-C41C-4686DCEB24B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22189" y="2003502"/>
            <a:ext cx="16239065" cy="7864398"/>
          </a:xfrm>
          <a:prstGeom prst="rect">
            <a:avLst/>
          </a:prstGeom>
        </p:spPr>
      </p:pic>
      <p:sp>
        <p:nvSpPr>
          <p:cNvPr id="4" name="Freeform 2">
            <a:extLst>
              <a:ext uri="{FF2B5EF4-FFF2-40B4-BE49-F238E27FC236}">
                <a16:creationId xmlns:a16="http://schemas.microsoft.com/office/drawing/2014/main" id="{F849D82D-4713-8A1B-B673-F3783BB88244}"/>
              </a:ext>
            </a:extLst>
          </p:cNvPr>
          <p:cNvSpPr/>
          <p:nvPr/>
        </p:nvSpPr>
        <p:spPr>
          <a:xfrm>
            <a:off x="414861" y="1135101"/>
            <a:ext cx="499539" cy="503199"/>
          </a:xfrm>
          <a:custGeom>
            <a:avLst/>
            <a:gdLst/>
            <a:ahLst/>
            <a:cxnLst/>
            <a:rect l="l" t="t" r="r" b="b"/>
            <a:pathLst>
              <a:path w="499539" h="503199">
                <a:moveTo>
                  <a:pt x="0" y="0"/>
                </a:moveTo>
                <a:lnTo>
                  <a:pt x="499540" y="0"/>
                </a:lnTo>
                <a:lnTo>
                  <a:pt x="499540" y="503199"/>
                </a:lnTo>
                <a:lnTo>
                  <a:pt x="0" y="50319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pic>
        <p:nvPicPr>
          <p:cNvPr id="5" name="Picture 4">
            <a:extLst>
              <a:ext uri="{FF2B5EF4-FFF2-40B4-BE49-F238E27FC236}">
                <a16:creationId xmlns:a16="http://schemas.microsoft.com/office/drawing/2014/main" id="{82797F82-ECAD-7138-62B3-F4B9C90AC191}"/>
              </a:ext>
            </a:extLst>
          </p:cNvPr>
          <p:cNvPicPr>
            <a:picLocks noChangeAspect="1"/>
          </p:cNvPicPr>
          <p:nvPr/>
        </p:nvPicPr>
        <p:blipFill>
          <a:blip r:embed="rId5"/>
          <a:stretch>
            <a:fillRect/>
          </a:stretch>
        </p:blipFill>
        <p:spPr>
          <a:xfrm>
            <a:off x="13639800" y="654234"/>
            <a:ext cx="3534478" cy="1262664"/>
          </a:xfrm>
          <a:prstGeom prst="rect">
            <a:avLst/>
          </a:prstGeom>
        </p:spPr>
      </p:pic>
      <p:sp>
        <p:nvSpPr>
          <p:cNvPr id="2" name="Rectangle 1">
            <a:extLst>
              <a:ext uri="{FF2B5EF4-FFF2-40B4-BE49-F238E27FC236}">
                <a16:creationId xmlns:a16="http://schemas.microsoft.com/office/drawing/2014/main" id="{AA1B5B5A-7C6E-8429-6F78-5659232B99AC}"/>
              </a:ext>
            </a:extLst>
          </p:cNvPr>
          <p:cNvSpPr/>
          <p:nvPr/>
        </p:nvSpPr>
        <p:spPr>
          <a:xfrm>
            <a:off x="4800600" y="4991100"/>
            <a:ext cx="5943600" cy="1143000"/>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2400" b="1" dirty="0">
                <a:solidFill>
                  <a:schemeClr val="tx1"/>
                </a:solidFill>
              </a:rPr>
              <a:t>Next row is Purchase Orders. We’ll select it and Go</a:t>
            </a:r>
          </a:p>
        </p:txBody>
      </p:sp>
    </p:spTree>
    <p:extLst>
      <p:ext uri="{BB962C8B-B14F-4D97-AF65-F5344CB8AC3E}">
        <p14:creationId xmlns:p14="http://schemas.microsoft.com/office/powerpoint/2010/main" val="381628490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0B0DDF-3512-CE59-3AFE-340045782B73}"/>
            </a:ext>
          </a:extLst>
        </p:cNvPr>
        <p:cNvGrpSpPr/>
        <p:nvPr/>
      </p:nvGrpSpPr>
      <p:grpSpPr>
        <a:xfrm>
          <a:off x="0" y="0"/>
          <a:ext cx="0" cy="0"/>
          <a:chOff x="0" y="0"/>
          <a:chExt cx="0" cy="0"/>
        </a:xfrm>
      </p:grpSpPr>
      <p:grpSp>
        <p:nvGrpSpPr>
          <p:cNvPr id="9" name="Group 9">
            <a:extLst>
              <a:ext uri="{FF2B5EF4-FFF2-40B4-BE49-F238E27FC236}">
                <a16:creationId xmlns:a16="http://schemas.microsoft.com/office/drawing/2014/main" id="{E8482DCB-5759-EED9-D05D-19E783AC5D68}"/>
              </a:ext>
            </a:extLst>
          </p:cNvPr>
          <p:cNvGrpSpPr/>
          <p:nvPr/>
        </p:nvGrpSpPr>
        <p:grpSpPr>
          <a:xfrm>
            <a:off x="685799" y="495300"/>
            <a:ext cx="17068801" cy="2638134"/>
            <a:chOff x="0" y="0"/>
            <a:chExt cx="2741709" cy="694817"/>
          </a:xfrm>
        </p:grpSpPr>
        <p:sp>
          <p:nvSpPr>
            <p:cNvPr id="10" name="Freeform 10">
              <a:extLst>
                <a:ext uri="{FF2B5EF4-FFF2-40B4-BE49-F238E27FC236}">
                  <a16:creationId xmlns:a16="http://schemas.microsoft.com/office/drawing/2014/main" id="{D745DBBC-5AA8-655F-2113-08123E94C7AF}"/>
                </a:ext>
              </a:extLst>
            </p:cNvPr>
            <p:cNvSpPr/>
            <p:nvPr/>
          </p:nvSpPr>
          <p:spPr>
            <a:xfrm>
              <a:off x="0" y="0"/>
              <a:ext cx="2741709" cy="694817"/>
            </a:xfrm>
            <a:custGeom>
              <a:avLst/>
              <a:gdLst/>
              <a:ahLst/>
              <a:cxnLst/>
              <a:rect l="l" t="t" r="r" b="b"/>
              <a:pathLst>
                <a:path w="2741709" h="694817">
                  <a:moveTo>
                    <a:pt x="26030" y="0"/>
                  </a:moveTo>
                  <a:lnTo>
                    <a:pt x="2715679" y="0"/>
                  </a:lnTo>
                  <a:cubicBezTo>
                    <a:pt x="2722583" y="0"/>
                    <a:pt x="2729204" y="2742"/>
                    <a:pt x="2734085" y="7624"/>
                  </a:cubicBezTo>
                  <a:cubicBezTo>
                    <a:pt x="2738967" y="12505"/>
                    <a:pt x="2741709" y="19126"/>
                    <a:pt x="2741709" y="26030"/>
                  </a:cubicBezTo>
                  <a:lnTo>
                    <a:pt x="2741709" y="668787"/>
                  </a:lnTo>
                  <a:cubicBezTo>
                    <a:pt x="2741709" y="683163"/>
                    <a:pt x="2730055" y="694817"/>
                    <a:pt x="2715679" y="694817"/>
                  </a:cubicBezTo>
                  <a:lnTo>
                    <a:pt x="26030" y="694817"/>
                  </a:lnTo>
                  <a:cubicBezTo>
                    <a:pt x="19126" y="694817"/>
                    <a:pt x="12505" y="692075"/>
                    <a:pt x="7624" y="687193"/>
                  </a:cubicBezTo>
                  <a:cubicBezTo>
                    <a:pt x="2742" y="682312"/>
                    <a:pt x="0" y="675691"/>
                    <a:pt x="0" y="668787"/>
                  </a:cubicBezTo>
                  <a:lnTo>
                    <a:pt x="0" y="26030"/>
                  </a:lnTo>
                  <a:cubicBezTo>
                    <a:pt x="0" y="11654"/>
                    <a:pt x="11654" y="0"/>
                    <a:pt x="26030" y="0"/>
                  </a:cubicBezTo>
                  <a:close/>
                </a:path>
              </a:pathLst>
            </a:custGeom>
            <a:gradFill rotWithShape="1">
              <a:gsLst>
                <a:gs pos="0">
                  <a:srgbClr val="0C4A5B">
                    <a:alpha val="100000"/>
                  </a:srgbClr>
                </a:gs>
                <a:gs pos="100000">
                  <a:schemeClr val="bg1"/>
                </a:gs>
              </a:gsLst>
              <a:lin ang="2700000"/>
            </a:gradFill>
          </p:spPr>
          <p:txBody>
            <a:bodyPr/>
            <a:lstStyle/>
            <a:p>
              <a:endParaRPr lang="en-US" dirty="0"/>
            </a:p>
          </p:txBody>
        </p:sp>
        <p:sp>
          <p:nvSpPr>
            <p:cNvPr id="11" name="TextBox 11">
              <a:extLst>
                <a:ext uri="{FF2B5EF4-FFF2-40B4-BE49-F238E27FC236}">
                  <a16:creationId xmlns:a16="http://schemas.microsoft.com/office/drawing/2014/main" id="{C67F72B9-7E42-1267-AC4E-A92C5DA4045D}"/>
                </a:ext>
              </a:extLst>
            </p:cNvPr>
            <p:cNvSpPr txBox="1"/>
            <p:nvPr/>
          </p:nvSpPr>
          <p:spPr>
            <a:xfrm>
              <a:off x="0" y="19050"/>
              <a:ext cx="2741709" cy="675767"/>
            </a:xfrm>
            <a:prstGeom prst="rect">
              <a:avLst/>
            </a:prstGeom>
          </p:spPr>
          <p:txBody>
            <a:bodyPr lIns="50800" tIns="50800" rIns="50800" bIns="50800" rtlCol="0" anchor="ctr"/>
            <a:lstStyle/>
            <a:p>
              <a:pPr algn="l">
                <a:lnSpc>
                  <a:spcPts val="1387"/>
                </a:lnSpc>
              </a:pPr>
              <a:endParaRPr/>
            </a:p>
          </p:txBody>
        </p:sp>
      </p:grpSp>
      <p:sp>
        <p:nvSpPr>
          <p:cNvPr id="24" name="TextBox 24">
            <a:extLst>
              <a:ext uri="{FF2B5EF4-FFF2-40B4-BE49-F238E27FC236}">
                <a16:creationId xmlns:a16="http://schemas.microsoft.com/office/drawing/2014/main" id="{D0EC9EAF-4B72-A862-22D1-9ECE51DB5505}"/>
              </a:ext>
            </a:extLst>
          </p:cNvPr>
          <p:cNvSpPr txBox="1"/>
          <p:nvPr/>
        </p:nvSpPr>
        <p:spPr>
          <a:xfrm>
            <a:off x="1214967" y="1077717"/>
            <a:ext cx="16082433" cy="654025"/>
          </a:xfrm>
          <a:prstGeom prst="rect">
            <a:avLst/>
          </a:prstGeom>
        </p:spPr>
        <p:txBody>
          <a:bodyPr wrap="square" lIns="0" tIns="0" rIns="0" bIns="0" rtlCol="0" anchor="t">
            <a:spAutoFit/>
          </a:bodyPr>
          <a:lstStyle/>
          <a:p>
            <a:pPr algn="l">
              <a:lnSpc>
                <a:spcPts val="5092"/>
              </a:lnSpc>
            </a:pPr>
            <a:r>
              <a:rPr lang="en-US" sz="4896" b="1" spc="-205" dirty="0">
                <a:solidFill>
                  <a:srgbClr val="FFFFFF"/>
                </a:solidFill>
                <a:latin typeface="Arial Bold"/>
                <a:ea typeface="Arial Bold"/>
                <a:cs typeface="Arial Bold"/>
                <a:sym typeface="Arial Bold"/>
              </a:rPr>
              <a:t>Cash Forecasting Report</a:t>
            </a:r>
          </a:p>
        </p:txBody>
      </p:sp>
      <p:pic>
        <p:nvPicPr>
          <p:cNvPr id="3" name="Picture 2">
            <a:extLst>
              <a:ext uri="{FF2B5EF4-FFF2-40B4-BE49-F238E27FC236}">
                <a16:creationId xmlns:a16="http://schemas.microsoft.com/office/drawing/2014/main" id="{4154FA76-02D9-94C7-A68C-7B0882DD5E8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214967" y="2003502"/>
            <a:ext cx="15959311" cy="7788198"/>
          </a:xfrm>
          <a:prstGeom prst="rect">
            <a:avLst/>
          </a:prstGeom>
        </p:spPr>
      </p:pic>
      <p:sp>
        <p:nvSpPr>
          <p:cNvPr id="4" name="Freeform 2">
            <a:extLst>
              <a:ext uri="{FF2B5EF4-FFF2-40B4-BE49-F238E27FC236}">
                <a16:creationId xmlns:a16="http://schemas.microsoft.com/office/drawing/2014/main" id="{7CE18557-1A5B-2254-C3BA-058A4BBDA3E9}"/>
              </a:ext>
            </a:extLst>
          </p:cNvPr>
          <p:cNvSpPr/>
          <p:nvPr/>
        </p:nvSpPr>
        <p:spPr>
          <a:xfrm>
            <a:off x="414861" y="1135101"/>
            <a:ext cx="499539" cy="503199"/>
          </a:xfrm>
          <a:custGeom>
            <a:avLst/>
            <a:gdLst/>
            <a:ahLst/>
            <a:cxnLst/>
            <a:rect l="l" t="t" r="r" b="b"/>
            <a:pathLst>
              <a:path w="499539" h="503199">
                <a:moveTo>
                  <a:pt x="0" y="0"/>
                </a:moveTo>
                <a:lnTo>
                  <a:pt x="499540" y="0"/>
                </a:lnTo>
                <a:lnTo>
                  <a:pt x="499540" y="503199"/>
                </a:lnTo>
                <a:lnTo>
                  <a:pt x="0" y="50319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pic>
        <p:nvPicPr>
          <p:cNvPr id="5" name="Picture 4">
            <a:extLst>
              <a:ext uri="{FF2B5EF4-FFF2-40B4-BE49-F238E27FC236}">
                <a16:creationId xmlns:a16="http://schemas.microsoft.com/office/drawing/2014/main" id="{4E3D01CD-7D2E-6FA5-8392-3E0BD63BDBC7}"/>
              </a:ext>
            </a:extLst>
          </p:cNvPr>
          <p:cNvPicPr>
            <a:picLocks noChangeAspect="1"/>
          </p:cNvPicPr>
          <p:nvPr/>
        </p:nvPicPr>
        <p:blipFill>
          <a:blip r:embed="rId5"/>
          <a:stretch>
            <a:fillRect/>
          </a:stretch>
        </p:blipFill>
        <p:spPr>
          <a:xfrm>
            <a:off x="13639800" y="654234"/>
            <a:ext cx="3534478" cy="1262664"/>
          </a:xfrm>
          <a:prstGeom prst="rect">
            <a:avLst/>
          </a:prstGeom>
        </p:spPr>
      </p:pic>
      <p:sp>
        <p:nvSpPr>
          <p:cNvPr id="2" name="Rectangle 1">
            <a:extLst>
              <a:ext uri="{FF2B5EF4-FFF2-40B4-BE49-F238E27FC236}">
                <a16:creationId xmlns:a16="http://schemas.microsoft.com/office/drawing/2014/main" id="{23FA6B57-D27F-F6DE-CD2B-642ED7ADD659}"/>
              </a:ext>
            </a:extLst>
          </p:cNvPr>
          <p:cNvSpPr/>
          <p:nvPr/>
        </p:nvSpPr>
        <p:spPr>
          <a:xfrm>
            <a:off x="9397790" y="5273506"/>
            <a:ext cx="6019800" cy="3375194"/>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2800" b="1" dirty="0">
              <a:solidFill>
                <a:schemeClr val="tx1"/>
              </a:solidFill>
            </a:endParaRPr>
          </a:p>
          <a:p>
            <a:pPr algn="ctr"/>
            <a:r>
              <a:rPr lang="en-US" sz="2800" b="1" dirty="0">
                <a:solidFill>
                  <a:schemeClr val="tx1"/>
                </a:solidFill>
              </a:rPr>
              <a:t>when we open the Purchase Orders details, we will input </a:t>
            </a:r>
          </a:p>
          <a:p>
            <a:pPr algn="ctr"/>
            <a:r>
              <a:rPr lang="en-US" sz="2800" b="1" dirty="0">
                <a:solidFill>
                  <a:schemeClr val="tx1"/>
                </a:solidFill>
              </a:rPr>
              <a:t>              Row Number</a:t>
            </a:r>
          </a:p>
          <a:p>
            <a:pPr algn="ctr"/>
            <a:r>
              <a:rPr lang="en-US" sz="2800" b="1" dirty="0">
                <a:solidFill>
                  <a:schemeClr val="tx1"/>
                </a:solidFill>
              </a:rPr>
              <a:t>           Description</a:t>
            </a:r>
          </a:p>
          <a:p>
            <a:pPr algn="ctr"/>
            <a:r>
              <a:rPr lang="en-US" sz="2800" b="1" dirty="0">
                <a:solidFill>
                  <a:schemeClr val="tx1"/>
                </a:solidFill>
              </a:rPr>
              <a:t>                 Operation Unit</a:t>
            </a:r>
          </a:p>
          <a:p>
            <a:pPr algn="ctr"/>
            <a:r>
              <a:rPr lang="en-US" sz="2800" b="1" dirty="0">
                <a:solidFill>
                  <a:schemeClr val="tx1"/>
                </a:solidFill>
              </a:rPr>
              <a:t>  Ledger</a:t>
            </a:r>
          </a:p>
          <a:p>
            <a:pPr algn="ctr"/>
            <a:r>
              <a:rPr lang="en-US" sz="2800" b="1" dirty="0">
                <a:solidFill>
                  <a:schemeClr val="tx1"/>
                </a:solidFill>
              </a:rPr>
              <a:t>         then </a:t>
            </a:r>
            <a:r>
              <a:rPr lang="en-US" sz="2800" b="1" dirty="0">
                <a:solidFill>
                  <a:schemeClr val="bg1"/>
                </a:solidFill>
              </a:rPr>
              <a:t>Apply</a:t>
            </a:r>
          </a:p>
          <a:p>
            <a:pPr algn="ctr"/>
            <a:endParaRPr lang="en-US" sz="2800" b="1" dirty="0">
              <a:solidFill>
                <a:schemeClr val="tx1"/>
              </a:solidFill>
            </a:endParaRPr>
          </a:p>
        </p:txBody>
      </p:sp>
    </p:spTree>
    <p:extLst>
      <p:ext uri="{BB962C8B-B14F-4D97-AF65-F5344CB8AC3E}">
        <p14:creationId xmlns:p14="http://schemas.microsoft.com/office/powerpoint/2010/main" val="163980842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973E08-7AC0-3BFC-B585-99BACE87015B}"/>
            </a:ext>
          </a:extLst>
        </p:cNvPr>
        <p:cNvGrpSpPr/>
        <p:nvPr/>
      </p:nvGrpSpPr>
      <p:grpSpPr>
        <a:xfrm>
          <a:off x="0" y="0"/>
          <a:ext cx="0" cy="0"/>
          <a:chOff x="0" y="0"/>
          <a:chExt cx="0" cy="0"/>
        </a:xfrm>
      </p:grpSpPr>
      <p:grpSp>
        <p:nvGrpSpPr>
          <p:cNvPr id="9" name="Group 9">
            <a:extLst>
              <a:ext uri="{FF2B5EF4-FFF2-40B4-BE49-F238E27FC236}">
                <a16:creationId xmlns:a16="http://schemas.microsoft.com/office/drawing/2014/main" id="{E8D06E64-2EF9-9820-739E-DE0C39C3B49E}"/>
              </a:ext>
            </a:extLst>
          </p:cNvPr>
          <p:cNvGrpSpPr/>
          <p:nvPr/>
        </p:nvGrpSpPr>
        <p:grpSpPr>
          <a:xfrm>
            <a:off x="685799" y="495300"/>
            <a:ext cx="17068801" cy="2638134"/>
            <a:chOff x="0" y="0"/>
            <a:chExt cx="2741709" cy="694817"/>
          </a:xfrm>
        </p:grpSpPr>
        <p:sp>
          <p:nvSpPr>
            <p:cNvPr id="10" name="Freeform 10">
              <a:extLst>
                <a:ext uri="{FF2B5EF4-FFF2-40B4-BE49-F238E27FC236}">
                  <a16:creationId xmlns:a16="http://schemas.microsoft.com/office/drawing/2014/main" id="{F9847022-B770-2535-9798-26F9DB5D890D}"/>
                </a:ext>
              </a:extLst>
            </p:cNvPr>
            <p:cNvSpPr/>
            <p:nvPr/>
          </p:nvSpPr>
          <p:spPr>
            <a:xfrm>
              <a:off x="0" y="0"/>
              <a:ext cx="2741709" cy="694817"/>
            </a:xfrm>
            <a:custGeom>
              <a:avLst/>
              <a:gdLst/>
              <a:ahLst/>
              <a:cxnLst/>
              <a:rect l="l" t="t" r="r" b="b"/>
              <a:pathLst>
                <a:path w="2741709" h="694817">
                  <a:moveTo>
                    <a:pt x="26030" y="0"/>
                  </a:moveTo>
                  <a:lnTo>
                    <a:pt x="2715679" y="0"/>
                  </a:lnTo>
                  <a:cubicBezTo>
                    <a:pt x="2722583" y="0"/>
                    <a:pt x="2729204" y="2742"/>
                    <a:pt x="2734085" y="7624"/>
                  </a:cubicBezTo>
                  <a:cubicBezTo>
                    <a:pt x="2738967" y="12505"/>
                    <a:pt x="2741709" y="19126"/>
                    <a:pt x="2741709" y="26030"/>
                  </a:cubicBezTo>
                  <a:lnTo>
                    <a:pt x="2741709" y="668787"/>
                  </a:lnTo>
                  <a:cubicBezTo>
                    <a:pt x="2741709" y="683163"/>
                    <a:pt x="2730055" y="694817"/>
                    <a:pt x="2715679" y="694817"/>
                  </a:cubicBezTo>
                  <a:lnTo>
                    <a:pt x="26030" y="694817"/>
                  </a:lnTo>
                  <a:cubicBezTo>
                    <a:pt x="19126" y="694817"/>
                    <a:pt x="12505" y="692075"/>
                    <a:pt x="7624" y="687193"/>
                  </a:cubicBezTo>
                  <a:cubicBezTo>
                    <a:pt x="2742" y="682312"/>
                    <a:pt x="0" y="675691"/>
                    <a:pt x="0" y="668787"/>
                  </a:cubicBezTo>
                  <a:lnTo>
                    <a:pt x="0" y="26030"/>
                  </a:lnTo>
                  <a:cubicBezTo>
                    <a:pt x="0" y="11654"/>
                    <a:pt x="11654" y="0"/>
                    <a:pt x="26030" y="0"/>
                  </a:cubicBezTo>
                  <a:close/>
                </a:path>
              </a:pathLst>
            </a:custGeom>
            <a:gradFill rotWithShape="1">
              <a:gsLst>
                <a:gs pos="0">
                  <a:srgbClr val="0C4A5B">
                    <a:alpha val="100000"/>
                  </a:srgbClr>
                </a:gs>
                <a:gs pos="100000">
                  <a:schemeClr val="bg1"/>
                </a:gs>
              </a:gsLst>
              <a:lin ang="2700000"/>
            </a:gradFill>
          </p:spPr>
          <p:txBody>
            <a:bodyPr/>
            <a:lstStyle/>
            <a:p>
              <a:endParaRPr lang="en-US" dirty="0"/>
            </a:p>
          </p:txBody>
        </p:sp>
        <p:sp>
          <p:nvSpPr>
            <p:cNvPr id="11" name="TextBox 11">
              <a:extLst>
                <a:ext uri="{FF2B5EF4-FFF2-40B4-BE49-F238E27FC236}">
                  <a16:creationId xmlns:a16="http://schemas.microsoft.com/office/drawing/2014/main" id="{BD827E4F-CF10-20C7-A852-8DE24298832C}"/>
                </a:ext>
              </a:extLst>
            </p:cNvPr>
            <p:cNvSpPr txBox="1"/>
            <p:nvPr/>
          </p:nvSpPr>
          <p:spPr>
            <a:xfrm>
              <a:off x="0" y="19050"/>
              <a:ext cx="2741709" cy="675767"/>
            </a:xfrm>
            <a:prstGeom prst="rect">
              <a:avLst/>
            </a:prstGeom>
          </p:spPr>
          <p:txBody>
            <a:bodyPr lIns="50800" tIns="50800" rIns="50800" bIns="50800" rtlCol="0" anchor="ctr"/>
            <a:lstStyle/>
            <a:p>
              <a:pPr algn="l">
                <a:lnSpc>
                  <a:spcPts val="1387"/>
                </a:lnSpc>
              </a:pPr>
              <a:endParaRPr/>
            </a:p>
          </p:txBody>
        </p:sp>
      </p:grpSp>
      <p:sp>
        <p:nvSpPr>
          <p:cNvPr id="24" name="TextBox 24">
            <a:extLst>
              <a:ext uri="{FF2B5EF4-FFF2-40B4-BE49-F238E27FC236}">
                <a16:creationId xmlns:a16="http://schemas.microsoft.com/office/drawing/2014/main" id="{6B89785B-42B7-A2EF-BC5C-4BE2160967BF}"/>
              </a:ext>
            </a:extLst>
          </p:cNvPr>
          <p:cNvSpPr txBox="1"/>
          <p:nvPr/>
        </p:nvSpPr>
        <p:spPr>
          <a:xfrm>
            <a:off x="1214967" y="1077717"/>
            <a:ext cx="16082433" cy="654025"/>
          </a:xfrm>
          <a:prstGeom prst="rect">
            <a:avLst/>
          </a:prstGeom>
        </p:spPr>
        <p:txBody>
          <a:bodyPr wrap="square" lIns="0" tIns="0" rIns="0" bIns="0" rtlCol="0" anchor="t">
            <a:spAutoFit/>
          </a:bodyPr>
          <a:lstStyle/>
          <a:p>
            <a:pPr algn="l">
              <a:lnSpc>
                <a:spcPts val="5092"/>
              </a:lnSpc>
            </a:pPr>
            <a:r>
              <a:rPr lang="en-US" sz="4896" b="1" spc="-205" dirty="0">
                <a:solidFill>
                  <a:srgbClr val="FFFFFF"/>
                </a:solidFill>
                <a:latin typeface="Arial Bold"/>
                <a:ea typeface="Arial Bold"/>
                <a:cs typeface="Arial Bold"/>
                <a:sym typeface="Arial Bold"/>
              </a:rPr>
              <a:t>Cash Forecasting Report</a:t>
            </a:r>
          </a:p>
        </p:txBody>
      </p:sp>
      <p:pic>
        <p:nvPicPr>
          <p:cNvPr id="3" name="Picture 2">
            <a:extLst>
              <a:ext uri="{FF2B5EF4-FFF2-40B4-BE49-F238E27FC236}">
                <a16:creationId xmlns:a16="http://schemas.microsoft.com/office/drawing/2014/main" id="{C61BA855-7D03-D2BD-DCA7-BABE94E209D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066800" y="2003502"/>
            <a:ext cx="16230600" cy="8016798"/>
          </a:xfrm>
          <a:prstGeom prst="rect">
            <a:avLst/>
          </a:prstGeom>
        </p:spPr>
      </p:pic>
      <p:sp>
        <p:nvSpPr>
          <p:cNvPr id="4" name="Freeform 2">
            <a:extLst>
              <a:ext uri="{FF2B5EF4-FFF2-40B4-BE49-F238E27FC236}">
                <a16:creationId xmlns:a16="http://schemas.microsoft.com/office/drawing/2014/main" id="{00692F74-04F7-8BB9-DBEE-99368F1E8457}"/>
              </a:ext>
            </a:extLst>
          </p:cNvPr>
          <p:cNvSpPr/>
          <p:nvPr/>
        </p:nvSpPr>
        <p:spPr>
          <a:xfrm>
            <a:off x="414861" y="1135101"/>
            <a:ext cx="499539" cy="503199"/>
          </a:xfrm>
          <a:custGeom>
            <a:avLst/>
            <a:gdLst/>
            <a:ahLst/>
            <a:cxnLst/>
            <a:rect l="l" t="t" r="r" b="b"/>
            <a:pathLst>
              <a:path w="499539" h="503199">
                <a:moveTo>
                  <a:pt x="0" y="0"/>
                </a:moveTo>
                <a:lnTo>
                  <a:pt x="499540" y="0"/>
                </a:lnTo>
                <a:lnTo>
                  <a:pt x="499540" y="503199"/>
                </a:lnTo>
                <a:lnTo>
                  <a:pt x="0" y="50319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pic>
        <p:nvPicPr>
          <p:cNvPr id="5" name="Picture 4">
            <a:extLst>
              <a:ext uri="{FF2B5EF4-FFF2-40B4-BE49-F238E27FC236}">
                <a16:creationId xmlns:a16="http://schemas.microsoft.com/office/drawing/2014/main" id="{81C35A9A-3750-8F3D-D365-DC47F51B2700}"/>
              </a:ext>
            </a:extLst>
          </p:cNvPr>
          <p:cNvPicPr>
            <a:picLocks noChangeAspect="1"/>
          </p:cNvPicPr>
          <p:nvPr/>
        </p:nvPicPr>
        <p:blipFill>
          <a:blip r:embed="rId5"/>
          <a:stretch>
            <a:fillRect/>
          </a:stretch>
        </p:blipFill>
        <p:spPr>
          <a:xfrm>
            <a:off x="13639800" y="654234"/>
            <a:ext cx="3534478" cy="1262664"/>
          </a:xfrm>
          <a:prstGeom prst="rect">
            <a:avLst/>
          </a:prstGeom>
        </p:spPr>
      </p:pic>
      <p:sp>
        <p:nvSpPr>
          <p:cNvPr id="2" name="Rectangle 1">
            <a:extLst>
              <a:ext uri="{FF2B5EF4-FFF2-40B4-BE49-F238E27FC236}">
                <a16:creationId xmlns:a16="http://schemas.microsoft.com/office/drawing/2014/main" id="{532BF560-BDD2-0B74-AAFF-9C76A0EEC895}"/>
              </a:ext>
            </a:extLst>
          </p:cNvPr>
          <p:cNvSpPr/>
          <p:nvPr/>
        </p:nvSpPr>
        <p:spPr>
          <a:xfrm>
            <a:off x="5105400" y="4914900"/>
            <a:ext cx="6400800" cy="1219200"/>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2800" b="1" dirty="0">
                <a:solidFill>
                  <a:schemeClr val="tx1"/>
                </a:solidFill>
              </a:rPr>
              <a:t>Here, we’ve added two rows.</a:t>
            </a:r>
          </a:p>
          <a:p>
            <a:pPr algn="ctr"/>
            <a:r>
              <a:rPr lang="en-US" sz="2800" b="1" dirty="0">
                <a:solidFill>
                  <a:schemeClr val="tx1"/>
                </a:solidFill>
              </a:rPr>
              <a:t>Next is Supplier payments we’ll select it and go</a:t>
            </a:r>
          </a:p>
        </p:txBody>
      </p:sp>
    </p:spTree>
    <p:extLst>
      <p:ext uri="{BB962C8B-B14F-4D97-AF65-F5344CB8AC3E}">
        <p14:creationId xmlns:p14="http://schemas.microsoft.com/office/powerpoint/2010/main" val="254229847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6035E1-68AD-D130-6AC7-8D4E15E4084D}"/>
            </a:ext>
          </a:extLst>
        </p:cNvPr>
        <p:cNvGrpSpPr/>
        <p:nvPr/>
      </p:nvGrpSpPr>
      <p:grpSpPr>
        <a:xfrm>
          <a:off x="0" y="0"/>
          <a:ext cx="0" cy="0"/>
          <a:chOff x="0" y="0"/>
          <a:chExt cx="0" cy="0"/>
        </a:xfrm>
      </p:grpSpPr>
      <p:grpSp>
        <p:nvGrpSpPr>
          <p:cNvPr id="9" name="Group 9">
            <a:extLst>
              <a:ext uri="{FF2B5EF4-FFF2-40B4-BE49-F238E27FC236}">
                <a16:creationId xmlns:a16="http://schemas.microsoft.com/office/drawing/2014/main" id="{8C7AFF1D-D66F-9F9A-6002-310A2B7AD87B}"/>
              </a:ext>
            </a:extLst>
          </p:cNvPr>
          <p:cNvGrpSpPr/>
          <p:nvPr/>
        </p:nvGrpSpPr>
        <p:grpSpPr>
          <a:xfrm>
            <a:off x="685799" y="495300"/>
            <a:ext cx="17068801" cy="2638134"/>
            <a:chOff x="0" y="0"/>
            <a:chExt cx="2741709" cy="694817"/>
          </a:xfrm>
        </p:grpSpPr>
        <p:sp>
          <p:nvSpPr>
            <p:cNvPr id="10" name="Freeform 10">
              <a:extLst>
                <a:ext uri="{FF2B5EF4-FFF2-40B4-BE49-F238E27FC236}">
                  <a16:creationId xmlns:a16="http://schemas.microsoft.com/office/drawing/2014/main" id="{05A4C4CF-85B7-280E-086B-65D5E488914D}"/>
                </a:ext>
              </a:extLst>
            </p:cNvPr>
            <p:cNvSpPr/>
            <p:nvPr/>
          </p:nvSpPr>
          <p:spPr>
            <a:xfrm>
              <a:off x="0" y="0"/>
              <a:ext cx="2741709" cy="694817"/>
            </a:xfrm>
            <a:custGeom>
              <a:avLst/>
              <a:gdLst/>
              <a:ahLst/>
              <a:cxnLst/>
              <a:rect l="l" t="t" r="r" b="b"/>
              <a:pathLst>
                <a:path w="2741709" h="694817">
                  <a:moveTo>
                    <a:pt x="26030" y="0"/>
                  </a:moveTo>
                  <a:lnTo>
                    <a:pt x="2715679" y="0"/>
                  </a:lnTo>
                  <a:cubicBezTo>
                    <a:pt x="2722583" y="0"/>
                    <a:pt x="2729204" y="2742"/>
                    <a:pt x="2734085" y="7624"/>
                  </a:cubicBezTo>
                  <a:cubicBezTo>
                    <a:pt x="2738967" y="12505"/>
                    <a:pt x="2741709" y="19126"/>
                    <a:pt x="2741709" y="26030"/>
                  </a:cubicBezTo>
                  <a:lnTo>
                    <a:pt x="2741709" y="668787"/>
                  </a:lnTo>
                  <a:cubicBezTo>
                    <a:pt x="2741709" y="683163"/>
                    <a:pt x="2730055" y="694817"/>
                    <a:pt x="2715679" y="694817"/>
                  </a:cubicBezTo>
                  <a:lnTo>
                    <a:pt x="26030" y="694817"/>
                  </a:lnTo>
                  <a:cubicBezTo>
                    <a:pt x="19126" y="694817"/>
                    <a:pt x="12505" y="692075"/>
                    <a:pt x="7624" y="687193"/>
                  </a:cubicBezTo>
                  <a:cubicBezTo>
                    <a:pt x="2742" y="682312"/>
                    <a:pt x="0" y="675691"/>
                    <a:pt x="0" y="668787"/>
                  </a:cubicBezTo>
                  <a:lnTo>
                    <a:pt x="0" y="26030"/>
                  </a:lnTo>
                  <a:cubicBezTo>
                    <a:pt x="0" y="11654"/>
                    <a:pt x="11654" y="0"/>
                    <a:pt x="26030" y="0"/>
                  </a:cubicBezTo>
                  <a:close/>
                </a:path>
              </a:pathLst>
            </a:custGeom>
            <a:gradFill rotWithShape="1">
              <a:gsLst>
                <a:gs pos="0">
                  <a:srgbClr val="0C4A5B">
                    <a:alpha val="100000"/>
                  </a:srgbClr>
                </a:gs>
                <a:gs pos="100000">
                  <a:schemeClr val="bg1"/>
                </a:gs>
              </a:gsLst>
              <a:lin ang="2700000"/>
            </a:gradFill>
          </p:spPr>
          <p:txBody>
            <a:bodyPr/>
            <a:lstStyle/>
            <a:p>
              <a:endParaRPr lang="en-US" dirty="0"/>
            </a:p>
          </p:txBody>
        </p:sp>
        <p:sp>
          <p:nvSpPr>
            <p:cNvPr id="11" name="TextBox 11">
              <a:extLst>
                <a:ext uri="{FF2B5EF4-FFF2-40B4-BE49-F238E27FC236}">
                  <a16:creationId xmlns:a16="http://schemas.microsoft.com/office/drawing/2014/main" id="{7B5223B0-7AFA-FA4F-CD8E-E1671BA04B64}"/>
                </a:ext>
              </a:extLst>
            </p:cNvPr>
            <p:cNvSpPr txBox="1"/>
            <p:nvPr/>
          </p:nvSpPr>
          <p:spPr>
            <a:xfrm>
              <a:off x="0" y="19050"/>
              <a:ext cx="2741709" cy="675767"/>
            </a:xfrm>
            <a:prstGeom prst="rect">
              <a:avLst/>
            </a:prstGeom>
          </p:spPr>
          <p:txBody>
            <a:bodyPr lIns="50800" tIns="50800" rIns="50800" bIns="50800" rtlCol="0" anchor="ctr"/>
            <a:lstStyle/>
            <a:p>
              <a:pPr algn="l">
                <a:lnSpc>
                  <a:spcPts val="1387"/>
                </a:lnSpc>
              </a:pPr>
              <a:endParaRPr/>
            </a:p>
          </p:txBody>
        </p:sp>
      </p:grpSp>
      <p:sp>
        <p:nvSpPr>
          <p:cNvPr id="24" name="TextBox 24">
            <a:extLst>
              <a:ext uri="{FF2B5EF4-FFF2-40B4-BE49-F238E27FC236}">
                <a16:creationId xmlns:a16="http://schemas.microsoft.com/office/drawing/2014/main" id="{0C2A454A-34CF-E0BE-F119-81BAE156D95A}"/>
              </a:ext>
            </a:extLst>
          </p:cNvPr>
          <p:cNvSpPr txBox="1"/>
          <p:nvPr/>
        </p:nvSpPr>
        <p:spPr>
          <a:xfrm>
            <a:off x="1214967" y="1077717"/>
            <a:ext cx="16082433" cy="654025"/>
          </a:xfrm>
          <a:prstGeom prst="rect">
            <a:avLst/>
          </a:prstGeom>
        </p:spPr>
        <p:txBody>
          <a:bodyPr wrap="square" lIns="0" tIns="0" rIns="0" bIns="0" rtlCol="0" anchor="t">
            <a:spAutoFit/>
          </a:bodyPr>
          <a:lstStyle/>
          <a:p>
            <a:pPr algn="l">
              <a:lnSpc>
                <a:spcPts val="5092"/>
              </a:lnSpc>
            </a:pPr>
            <a:r>
              <a:rPr lang="en-US" sz="4896" b="1" spc="-205" dirty="0">
                <a:solidFill>
                  <a:srgbClr val="FFFFFF"/>
                </a:solidFill>
                <a:latin typeface="Arial Bold"/>
                <a:ea typeface="Arial Bold"/>
                <a:cs typeface="Arial Bold"/>
                <a:sym typeface="Arial Bold"/>
              </a:rPr>
              <a:t>Cash Forecasting Report</a:t>
            </a:r>
          </a:p>
        </p:txBody>
      </p:sp>
      <p:pic>
        <p:nvPicPr>
          <p:cNvPr id="3" name="Picture 2">
            <a:extLst>
              <a:ext uri="{FF2B5EF4-FFF2-40B4-BE49-F238E27FC236}">
                <a16:creationId xmlns:a16="http://schemas.microsoft.com/office/drawing/2014/main" id="{3FB82ACF-C637-C0D4-8056-9E1F18DD487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214967" y="2003502"/>
            <a:ext cx="15959311" cy="7940597"/>
          </a:xfrm>
          <a:prstGeom prst="rect">
            <a:avLst/>
          </a:prstGeom>
        </p:spPr>
      </p:pic>
      <p:sp>
        <p:nvSpPr>
          <p:cNvPr id="4" name="Freeform 2">
            <a:extLst>
              <a:ext uri="{FF2B5EF4-FFF2-40B4-BE49-F238E27FC236}">
                <a16:creationId xmlns:a16="http://schemas.microsoft.com/office/drawing/2014/main" id="{3D7CF550-1E35-1C51-2BAE-CB5E7FE04FB7}"/>
              </a:ext>
            </a:extLst>
          </p:cNvPr>
          <p:cNvSpPr/>
          <p:nvPr/>
        </p:nvSpPr>
        <p:spPr>
          <a:xfrm>
            <a:off x="414861" y="1135101"/>
            <a:ext cx="499539" cy="503199"/>
          </a:xfrm>
          <a:custGeom>
            <a:avLst/>
            <a:gdLst/>
            <a:ahLst/>
            <a:cxnLst/>
            <a:rect l="l" t="t" r="r" b="b"/>
            <a:pathLst>
              <a:path w="499539" h="503199">
                <a:moveTo>
                  <a:pt x="0" y="0"/>
                </a:moveTo>
                <a:lnTo>
                  <a:pt x="499540" y="0"/>
                </a:lnTo>
                <a:lnTo>
                  <a:pt x="499540" y="503199"/>
                </a:lnTo>
                <a:lnTo>
                  <a:pt x="0" y="50319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pic>
        <p:nvPicPr>
          <p:cNvPr id="5" name="Picture 4">
            <a:extLst>
              <a:ext uri="{FF2B5EF4-FFF2-40B4-BE49-F238E27FC236}">
                <a16:creationId xmlns:a16="http://schemas.microsoft.com/office/drawing/2014/main" id="{55F0ADFE-97F4-D9D5-97AC-406DDC2AD629}"/>
              </a:ext>
            </a:extLst>
          </p:cNvPr>
          <p:cNvPicPr>
            <a:picLocks noChangeAspect="1"/>
          </p:cNvPicPr>
          <p:nvPr/>
        </p:nvPicPr>
        <p:blipFill>
          <a:blip r:embed="rId5"/>
          <a:stretch>
            <a:fillRect/>
          </a:stretch>
        </p:blipFill>
        <p:spPr>
          <a:xfrm>
            <a:off x="13639800" y="654234"/>
            <a:ext cx="3534478" cy="1262664"/>
          </a:xfrm>
          <a:prstGeom prst="rect">
            <a:avLst/>
          </a:prstGeom>
        </p:spPr>
      </p:pic>
      <p:sp>
        <p:nvSpPr>
          <p:cNvPr id="2" name="Rectangle 1">
            <a:extLst>
              <a:ext uri="{FF2B5EF4-FFF2-40B4-BE49-F238E27FC236}">
                <a16:creationId xmlns:a16="http://schemas.microsoft.com/office/drawing/2014/main" id="{B16D2B20-DAB2-914F-4C53-816060589279}"/>
              </a:ext>
            </a:extLst>
          </p:cNvPr>
          <p:cNvSpPr/>
          <p:nvPr/>
        </p:nvSpPr>
        <p:spPr>
          <a:xfrm>
            <a:off x="9397790" y="5273506"/>
            <a:ext cx="6019800" cy="3375194"/>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2800" b="1" dirty="0">
              <a:solidFill>
                <a:schemeClr val="tx1"/>
              </a:solidFill>
            </a:endParaRPr>
          </a:p>
          <a:p>
            <a:pPr algn="ctr"/>
            <a:r>
              <a:rPr lang="en-US" sz="2800" b="1" dirty="0">
                <a:solidFill>
                  <a:schemeClr val="tx1"/>
                </a:solidFill>
              </a:rPr>
              <a:t>when we open the supplier payments details, we will input </a:t>
            </a:r>
          </a:p>
          <a:p>
            <a:pPr algn="ctr"/>
            <a:r>
              <a:rPr lang="en-US" sz="2800" b="1" dirty="0">
                <a:solidFill>
                  <a:schemeClr val="tx1"/>
                </a:solidFill>
              </a:rPr>
              <a:t>         Row Number</a:t>
            </a:r>
          </a:p>
          <a:p>
            <a:pPr algn="ctr"/>
            <a:r>
              <a:rPr lang="en-US" sz="2800" b="1" dirty="0">
                <a:solidFill>
                  <a:schemeClr val="tx1"/>
                </a:solidFill>
              </a:rPr>
              <a:t>       Description</a:t>
            </a:r>
          </a:p>
          <a:p>
            <a:pPr algn="ctr"/>
            <a:r>
              <a:rPr lang="en-US" sz="2800" b="1" dirty="0">
                <a:solidFill>
                  <a:schemeClr val="tx1"/>
                </a:solidFill>
              </a:rPr>
              <a:t>              Operation Unit</a:t>
            </a:r>
          </a:p>
          <a:p>
            <a:pPr algn="ctr"/>
            <a:r>
              <a:rPr lang="en-US" sz="2800" b="1" dirty="0">
                <a:solidFill>
                  <a:schemeClr val="tx1"/>
                </a:solidFill>
              </a:rPr>
              <a:t>Ledger</a:t>
            </a:r>
          </a:p>
          <a:p>
            <a:pPr algn="ctr"/>
            <a:r>
              <a:rPr lang="en-US" sz="2800" b="1" dirty="0">
                <a:solidFill>
                  <a:schemeClr val="tx1"/>
                </a:solidFill>
              </a:rPr>
              <a:t>        then </a:t>
            </a:r>
            <a:r>
              <a:rPr lang="en-US" sz="2800" b="1" dirty="0">
                <a:solidFill>
                  <a:schemeClr val="bg1"/>
                </a:solidFill>
              </a:rPr>
              <a:t>Apply</a:t>
            </a:r>
          </a:p>
          <a:p>
            <a:pPr algn="ctr"/>
            <a:endParaRPr lang="en-US" sz="2800" b="1" dirty="0">
              <a:solidFill>
                <a:schemeClr val="tx1"/>
              </a:solidFill>
            </a:endParaRPr>
          </a:p>
        </p:txBody>
      </p:sp>
    </p:spTree>
    <p:extLst>
      <p:ext uri="{BB962C8B-B14F-4D97-AF65-F5344CB8AC3E}">
        <p14:creationId xmlns:p14="http://schemas.microsoft.com/office/powerpoint/2010/main" val="2617894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FEE05B-8A3D-0C5A-3DEE-8E1ACFE37691}"/>
            </a:ext>
          </a:extLst>
        </p:cNvPr>
        <p:cNvGrpSpPr/>
        <p:nvPr/>
      </p:nvGrpSpPr>
      <p:grpSpPr>
        <a:xfrm>
          <a:off x="0" y="0"/>
          <a:ext cx="0" cy="0"/>
          <a:chOff x="0" y="0"/>
          <a:chExt cx="0" cy="0"/>
        </a:xfrm>
      </p:grpSpPr>
      <p:sp>
        <p:nvSpPr>
          <p:cNvPr id="5" name="Freeform 10">
            <a:extLst>
              <a:ext uri="{FF2B5EF4-FFF2-40B4-BE49-F238E27FC236}">
                <a16:creationId xmlns:a16="http://schemas.microsoft.com/office/drawing/2014/main" id="{B224A22E-F568-D327-8C74-DAA7ED6AA8AA}"/>
              </a:ext>
            </a:extLst>
          </p:cNvPr>
          <p:cNvSpPr/>
          <p:nvPr/>
        </p:nvSpPr>
        <p:spPr>
          <a:xfrm>
            <a:off x="685799" y="495300"/>
            <a:ext cx="17068801" cy="2638134"/>
          </a:xfrm>
          <a:custGeom>
            <a:avLst/>
            <a:gdLst/>
            <a:ahLst/>
            <a:cxnLst/>
            <a:rect l="l" t="t" r="r" b="b"/>
            <a:pathLst>
              <a:path w="2741709" h="694817">
                <a:moveTo>
                  <a:pt x="26030" y="0"/>
                </a:moveTo>
                <a:lnTo>
                  <a:pt x="2715679" y="0"/>
                </a:lnTo>
                <a:cubicBezTo>
                  <a:pt x="2722583" y="0"/>
                  <a:pt x="2729204" y="2742"/>
                  <a:pt x="2734085" y="7624"/>
                </a:cubicBezTo>
                <a:cubicBezTo>
                  <a:pt x="2738967" y="12505"/>
                  <a:pt x="2741709" y="19126"/>
                  <a:pt x="2741709" y="26030"/>
                </a:cubicBezTo>
                <a:lnTo>
                  <a:pt x="2741709" y="668787"/>
                </a:lnTo>
                <a:cubicBezTo>
                  <a:pt x="2741709" y="683163"/>
                  <a:pt x="2730055" y="694817"/>
                  <a:pt x="2715679" y="694817"/>
                </a:cubicBezTo>
                <a:lnTo>
                  <a:pt x="26030" y="694817"/>
                </a:lnTo>
                <a:cubicBezTo>
                  <a:pt x="19126" y="694817"/>
                  <a:pt x="12505" y="692075"/>
                  <a:pt x="7624" y="687193"/>
                </a:cubicBezTo>
                <a:cubicBezTo>
                  <a:pt x="2742" y="682312"/>
                  <a:pt x="0" y="675691"/>
                  <a:pt x="0" y="668787"/>
                </a:cubicBezTo>
                <a:lnTo>
                  <a:pt x="0" y="26030"/>
                </a:lnTo>
                <a:cubicBezTo>
                  <a:pt x="0" y="11654"/>
                  <a:pt x="11654" y="0"/>
                  <a:pt x="26030" y="0"/>
                </a:cubicBezTo>
                <a:close/>
              </a:path>
            </a:pathLst>
          </a:custGeom>
          <a:gradFill rotWithShape="1">
            <a:gsLst>
              <a:gs pos="0">
                <a:srgbClr val="0C4A5B">
                  <a:alpha val="100000"/>
                </a:srgbClr>
              </a:gs>
              <a:gs pos="100000">
                <a:schemeClr val="bg1"/>
              </a:gs>
            </a:gsLst>
            <a:lin ang="2700000"/>
          </a:gradFill>
        </p:spPr>
        <p:txBody>
          <a:bodyPr/>
          <a:lstStyle/>
          <a:p>
            <a:endParaRPr lang="en-US" dirty="0"/>
          </a:p>
        </p:txBody>
      </p:sp>
      <p:sp>
        <p:nvSpPr>
          <p:cNvPr id="24" name="TextBox 24">
            <a:extLst>
              <a:ext uri="{FF2B5EF4-FFF2-40B4-BE49-F238E27FC236}">
                <a16:creationId xmlns:a16="http://schemas.microsoft.com/office/drawing/2014/main" id="{730F2E53-D3DB-0D87-DCD0-6EEFC6C82D64}"/>
              </a:ext>
            </a:extLst>
          </p:cNvPr>
          <p:cNvSpPr txBox="1"/>
          <p:nvPr/>
        </p:nvSpPr>
        <p:spPr>
          <a:xfrm>
            <a:off x="1214967" y="1077717"/>
            <a:ext cx="16082433" cy="654025"/>
          </a:xfrm>
          <a:prstGeom prst="rect">
            <a:avLst/>
          </a:prstGeom>
        </p:spPr>
        <p:txBody>
          <a:bodyPr wrap="square" lIns="0" tIns="0" rIns="0" bIns="0" rtlCol="0" anchor="t">
            <a:spAutoFit/>
          </a:bodyPr>
          <a:lstStyle/>
          <a:p>
            <a:pPr>
              <a:lnSpc>
                <a:spcPts val="5092"/>
              </a:lnSpc>
            </a:pPr>
            <a:r>
              <a:rPr lang="en-US" sz="4896" b="1" spc="-205" dirty="0">
                <a:solidFill>
                  <a:srgbClr val="FFFFFF"/>
                </a:solidFill>
                <a:latin typeface="Arial Bold"/>
                <a:ea typeface="Arial Bold"/>
                <a:cs typeface="Arial Bold"/>
                <a:sym typeface="Arial Bold"/>
              </a:rPr>
              <a:t>Link the Responsibility to a User</a:t>
            </a:r>
          </a:p>
        </p:txBody>
      </p:sp>
      <p:pic>
        <p:nvPicPr>
          <p:cNvPr id="4" name="Picture 3">
            <a:extLst>
              <a:ext uri="{FF2B5EF4-FFF2-40B4-BE49-F238E27FC236}">
                <a16:creationId xmlns:a16="http://schemas.microsoft.com/office/drawing/2014/main" id="{2B8FBB4D-72B9-A04C-06C4-A736E7201E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0601" y="2019301"/>
            <a:ext cx="16459200" cy="7700069"/>
          </a:xfrm>
          <a:prstGeom prst="rect">
            <a:avLst/>
          </a:prstGeom>
        </p:spPr>
      </p:pic>
      <p:sp>
        <p:nvSpPr>
          <p:cNvPr id="6" name="Freeform 2">
            <a:extLst>
              <a:ext uri="{FF2B5EF4-FFF2-40B4-BE49-F238E27FC236}">
                <a16:creationId xmlns:a16="http://schemas.microsoft.com/office/drawing/2014/main" id="{BB74036E-F337-7522-8A99-D82FA5B5F657}"/>
              </a:ext>
            </a:extLst>
          </p:cNvPr>
          <p:cNvSpPr/>
          <p:nvPr/>
        </p:nvSpPr>
        <p:spPr>
          <a:xfrm>
            <a:off x="414861" y="1135101"/>
            <a:ext cx="499539" cy="503199"/>
          </a:xfrm>
          <a:custGeom>
            <a:avLst/>
            <a:gdLst/>
            <a:ahLst/>
            <a:cxnLst/>
            <a:rect l="l" t="t" r="r" b="b"/>
            <a:pathLst>
              <a:path w="499539" h="503199">
                <a:moveTo>
                  <a:pt x="0" y="0"/>
                </a:moveTo>
                <a:lnTo>
                  <a:pt x="499540" y="0"/>
                </a:lnTo>
                <a:lnTo>
                  <a:pt x="499540" y="503199"/>
                </a:lnTo>
                <a:lnTo>
                  <a:pt x="0" y="50319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pic>
        <p:nvPicPr>
          <p:cNvPr id="2" name="Picture 1">
            <a:extLst>
              <a:ext uri="{FF2B5EF4-FFF2-40B4-BE49-F238E27FC236}">
                <a16:creationId xmlns:a16="http://schemas.microsoft.com/office/drawing/2014/main" id="{71D63762-C20A-7033-FAAA-A8E4455065DB}"/>
              </a:ext>
            </a:extLst>
          </p:cNvPr>
          <p:cNvPicPr>
            <a:picLocks noChangeAspect="1"/>
          </p:cNvPicPr>
          <p:nvPr/>
        </p:nvPicPr>
        <p:blipFill>
          <a:blip r:embed="rId5"/>
          <a:stretch>
            <a:fillRect/>
          </a:stretch>
        </p:blipFill>
        <p:spPr>
          <a:xfrm>
            <a:off x="13639800" y="654234"/>
            <a:ext cx="3534478" cy="1262664"/>
          </a:xfrm>
          <a:prstGeom prst="rect">
            <a:avLst/>
          </a:prstGeom>
        </p:spPr>
      </p:pic>
    </p:spTree>
    <p:extLst>
      <p:ext uri="{BB962C8B-B14F-4D97-AF65-F5344CB8AC3E}">
        <p14:creationId xmlns:p14="http://schemas.microsoft.com/office/powerpoint/2010/main" val="18725392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87A35B-A201-6E0F-B855-EC36145E0FA0}"/>
            </a:ext>
          </a:extLst>
        </p:cNvPr>
        <p:cNvGrpSpPr/>
        <p:nvPr/>
      </p:nvGrpSpPr>
      <p:grpSpPr>
        <a:xfrm>
          <a:off x="0" y="0"/>
          <a:ext cx="0" cy="0"/>
          <a:chOff x="0" y="0"/>
          <a:chExt cx="0" cy="0"/>
        </a:xfrm>
      </p:grpSpPr>
      <p:grpSp>
        <p:nvGrpSpPr>
          <p:cNvPr id="9" name="Group 9">
            <a:extLst>
              <a:ext uri="{FF2B5EF4-FFF2-40B4-BE49-F238E27FC236}">
                <a16:creationId xmlns:a16="http://schemas.microsoft.com/office/drawing/2014/main" id="{5DF66657-F040-9FC4-413F-2411563C19EC}"/>
              </a:ext>
            </a:extLst>
          </p:cNvPr>
          <p:cNvGrpSpPr/>
          <p:nvPr/>
        </p:nvGrpSpPr>
        <p:grpSpPr>
          <a:xfrm>
            <a:off x="685799" y="495300"/>
            <a:ext cx="17068801" cy="2638134"/>
            <a:chOff x="0" y="0"/>
            <a:chExt cx="2741709" cy="694817"/>
          </a:xfrm>
        </p:grpSpPr>
        <p:sp>
          <p:nvSpPr>
            <p:cNvPr id="10" name="Freeform 10">
              <a:extLst>
                <a:ext uri="{FF2B5EF4-FFF2-40B4-BE49-F238E27FC236}">
                  <a16:creationId xmlns:a16="http://schemas.microsoft.com/office/drawing/2014/main" id="{276C9856-79CB-DDED-7800-4811060DEEC4}"/>
                </a:ext>
              </a:extLst>
            </p:cNvPr>
            <p:cNvSpPr/>
            <p:nvPr/>
          </p:nvSpPr>
          <p:spPr>
            <a:xfrm>
              <a:off x="0" y="0"/>
              <a:ext cx="2741709" cy="694817"/>
            </a:xfrm>
            <a:custGeom>
              <a:avLst/>
              <a:gdLst/>
              <a:ahLst/>
              <a:cxnLst/>
              <a:rect l="l" t="t" r="r" b="b"/>
              <a:pathLst>
                <a:path w="2741709" h="694817">
                  <a:moveTo>
                    <a:pt x="26030" y="0"/>
                  </a:moveTo>
                  <a:lnTo>
                    <a:pt x="2715679" y="0"/>
                  </a:lnTo>
                  <a:cubicBezTo>
                    <a:pt x="2722583" y="0"/>
                    <a:pt x="2729204" y="2742"/>
                    <a:pt x="2734085" y="7624"/>
                  </a:cubicBezTo>
                  <a:cubicBezTo>
                    <a:pt x="2738967" y="12505"/>
                    <a:pt x="2741709" y="19126"/>
                    <a:pt x="2741709" y="26030"/>
                  </a:cubicBezTo>
                  <a:lnTo>
                    <a:pt x="2741709" y="668787"/>
                  </a:lnTo>
                  <a:cubicBezTo>
                    <a:pt x="2741709" y="683163"/>
                    <a:pt x="2730055" y="694817"/>
                    <a:pt x="2715679" y="694817"/>
                  </a:cubicBezTo>
                  <a:lnTo>
                    <a:pt x="26030" y="694817"/>
                  </a:lnTo>
                  <a:cubicBezTo>
                    <a:pt x="19126" y="694817"/>
                    <a:pt x="12505" y="692075"/>
                    <a:pt x="7624" y="687193"/>
                  </a:cubicBezTo>
                  <a:cubicBezTo>
                    <a:pt x="2742" y="682312"/>
                    <a:pt x="0" y="675691"/>
                    <a:pt x="0" y="668787"/>
                  </a:cubicBezTo>
                  <a:lnTo>
                    <a:pt x="0" y="26030"/>
                  </a:lnTo>
                  <a:cubicBezTo>
                    <a:pt x="0" y="11654"/>
                    <a:pt x="11654" y="0"/>
                    <a:pt x="26030" y="0"/>
                  </a:cubicBezTo>
                  <a:close/>
                </a:path>
              </a:pathLst>
            </a:custGeom>
            <a:gradFill rotWithShape="1">
              <a:gsLst>
                <a:gs pos="0">
                  <a:srgbClr val="0C4A5B">
                    <a:alpha val="100000"/>
                  </a:srgbClr>
                </a:gs>
                <a:gs pos="100000">
                  <a:schemeClr val="bg1"/>
                </a:gs>
              </a:gsLst>
              <a:lin ang="2700000"/>
            </a:gradFill>
          </p:spPr>
          <p:txBody>
            <a:bodyPr/>
            <a:lstStyle/>
            <a:p>
              <a:endParaRPr lang="en-US" dirty="0"/>
            </a:p>
          </p:txBody>
        </p:sp>
        <p:sp>
          <p:nvSpPr>
            <p:cNvPr id="11" name="TextBox 11">
              <a:extLst>
                <a:ext uri="{FF2B5EF4-FFF2-40B4-BE49-F238E27FC236}">
                  <a16:creationId xmlns:a16="http://schemas.microsoft.com/office/drawing/2014/main" id="{AD9A5AD5-E6E6-C3B5-4BE3-7B57BB6D3F1D}"/>
                </a:ext>
              </a:extLst>
            </p:cNvPr>
            <p:cNvSpPr txBox="1"/>
            <p:nvPr/>
          </p:nvSpPr>
          <p:spPr>
            <a:xfrm>
              <a:off x="0" y="19050"/>
              <a:ext cx="2741709" cy="675767"/>
            </a:xfrm>
            <a:prstGeom prst="rect">
              <a:avLst/>
            </a:prstGeom>
          </p:spPr>
          <p:txBody>
            <a:bodyPr lIns="50800" tIns="50800" rIns="50800" bIns="50800" rtlCol="0" anchor="ctr"/>
            <a:lstStyle/>
            <a:p>
              <a:pPr algn="l">
                <a:lnSpc>
                  <a:spcPts val="1387"/>
                </a:lnSpc>
              </a:pPr>
              <a:endParaRPr/>
            </a:p>
          </p:txBody>
        </p:sp>
      </p:grpSp>
      <p:sp>
        <p:nvSpPr>
          <p:cNvPr id="24" name="TextBox 24">
            <a:extLst>
              <a:ext uri="{FF2B5EF4-FFF2-40B4-BE49-F238E27FC236}">
                <a16:creationId xmlns:a16="http://schemas.microsoft.com/office/drawing/2014/main" id="{6C94F39A-BDE7-D2E3-D8B6-71C5FA488F78}"/>
              </a:ext>
            </a:extLst>
          </p:cNvPr>
          <p:cNvSpPr txBox="1"/>
          <p:nvPr/>
        </p:nvSpPr>
        <p:spPr>
          <a:xfrm>
            <a:off x="1214967" y="1077717"/>
            <a:ext cx="16082433" cy="654025"/>
          </a:xfrm>
          <a:prstGeom prst="rect">
            <a:avLst/>
          </a:prstGeom>
        </p:spPr>
        <p:txBody>
          <a:bodyPr wrap="square" lIns="0" tIns="0" rIns="0" bIns="0" rtlCol="0" anchor="t">
            <a:spAutoFit/>
          </a:bodyPr>
          <a:lstStyle/>
          <a:p>
            <a:pPr algn="l">
              <a:lnSpc>
                <a:spcPts val="5092"/>
              </a:lnSpc>
            </a:pPr>
            <a:r>
              <a:rPr lang="en-US" sz="4896" b="1" spc="-205" dirty="0">
                <a:solidFill>
                  <a:srgbClr val="FFFFFF"/>
                </a:solidFill>
                <a:latin typeface="Arial Bold"/>
                <a:ea typeface="Arial Bold"/>
                <a:cs typeface="Arial Bold"/>
                <a:sym typeface="Arial Bold"/>
              </a:rPr>
              <a:t>Cash Forecasting Report</a:t>
            </a:r>
          </a:p>
        </p:txBody>
      </p:sp>
      <p:pic>
        <p:nvPicPr>
          <p:cNvPr id="3" name="Picture 2">
            <a:extLst>
              <a:ext uri="{FF2B5EF4-FFF2-40B4-BE49-F238E27FC236}">
                <a16:creationId xmlns:a16="http://schemas.microsoft.com/office/drawing/2014/main" id="{22EE0059-46F5-939B-0E49-3C5FB0232B3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43001" y="2003502"/>
            <a:ext cx="16311032" cy="7940598"/>
          </a:xfrm>
          <a:prstGeom prst="rect">
            <a:avLst/>
          </a:prstGeom>
        </p:spPr>
      </p:pic>
      <p:sp>
        <p:nvSpPr>
          <p:cNvPr id="4" name="Freeform 2">
            <a:extLst>
              <a:ext uri="{FF2B5EF4-FFF2-40B4-BE49-F238E27FC236}">
                <a16:creationId xmlns:a16="http://schemas.microsoft.com/office/drawing/2014/main" id="{F2C539C1-DE70-4CB6-4BB6-C15BA1846DB9}"/>
              </a:ext>
            </a:extLst>
          </p:cNvPr>
          <p:cNvSpPr/>
          <p:nvPr/>
        </p:nvSpPr>
        <p:spPr>
          <a:xfrm>
            <a:off x="414861" y="1135101"/>
            <a:ext cx="499539" cy="503199"/>
          </a:xfrm>
          <a:custGeom>
            <a:avLst/>
            <a:gdLst/>
            <a:ahLst/>
            <a:cxnLst/>
            <a:rect l="l" t="t" r="r" b="b"/>
            <a:pathLst>
              <a:path w="499539" h="503199">
                <a:moveTo>
                  <a:pt x="0" y="0"/>
                </a:moveTo>
                <a:lnTo>
                  <a:pt x="499540" y="0"/>
                </a:lnTo>
                <a:lnTo>
                  <a:pt x="499540" y="503199"/>
                </a:lnTo>
                <a:lnTo>
                  <a:pt x="0" y="50319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pic>
        <p:nvPicPr>
          <p:cNvPr id="5" name="Picture 4">
            <a:extLst>
              <a:ext uri="{FF2B5EF4-FFF2-40B4-BE49-F238E27FC236}">
                <a16:creationId xmlns:a16="http://schemas.microsoft.com/office/drawing/2014/main" id="{A4416C5E-1F39-53CE-4342-71F319B4D38E}"/>
              </a:ext>
            </a:extLst>
          </p:cNvPr>
          <p:cNvPicPr>
            <a:picLocks noChangeAspect="1"/>
          </p:cNvPicPr>
          <p:nvPr/>
        </p:nvPicPr>
        <p:blipFill>
          <a:blip r:embed="rId5"/>
          <a:stretch>
            <a:fillRect/>
          </a:stretch>
        </p:blipFill>
        <p:spPr>
          <a:xfrm>
            <a:off x="13639800" y="654234"/>
            <a:ext cx="3534478" cy="1262664"/>
          </a:xfrm>
          <a:prstGeom prst="rect">
            <a:avLst/>
          </a:prstGeom>
        </p:spPr>
      </p:pic>
      <p:sp>
        <p:nvSpPr>
          <p:cNvPr id="2" name="Rectangle 1">
            <a:extLst>
              <a:ext uri="{FF2B5EF4-FFF2-40B4-BE49-F238E27FC236}">
                <a16:creationId xmlns:a16="http://schemas.microsoft.com/office/drawing/2014/main" id="{BCBA6172-C43E-8DA4-E59A-8C2979273C85}"/>
              </a:ext>
            </a:extLst>
          </p:cNvPr>
          <p:cNvSpPr/>
          <p:nvPr/>
        </p:nvSpPr>
        <p:spPr>
          <a:xfrm>
            <a:off x="5410200" y="4556997"/>
            <a:ext cx="7467600" cy="1424703"/>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2800" b="1" dirty="0">
                <a:solidFill>
                  <a:schemeClr val="tx1"/>
                </a:solidFill>
              </a:rPr>
              <a:t>Here, we’ve added three rows (cash inflows).</a:t>
            </a:r>
          </a:p>
          <a:p>
            <a:pPr algn="ctr"/>
            <a:r>
              <a:rPr lang="en-US" sz="2800" b="1" dirty="0">
                <a:solidFill>
                  <a:schemeClr val="tx1"/>
                </a:solidFill>
              </a:rPr>
              <a:t>Then, we’ll start by selecting the first row in the cash outflows, which is Sales Orders</a:t>
            </a:r>
          </a:p>
        </p:txBody>
      </p:sp>
    </p:spTree>
    <p:extLst>
      <p:ext uri="{BB962C8B-B14F-4D97-AF65-F5344CB8AC3E}">
        <p14:creationId xmlns:p14="http://schemas.microsoft.com/office/powerpoint/2010/main" val="175963131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3009FD-D65A-71B7-927A-B3CA1DD7E4B5}"/>
            </a:ext>
          </a:extLst>
        </p:cNvPr>
        <p:cNvGrpSpPr/>
        <p:nvPr/>
      </p:nvGrpSpPr>
      <p:grpSpPr>
        <a:xfrm>
          <a:off x="0" y="0"/>
          <a:ext cx="0" cy="0"/>
          <a:chOff x="0" y="0"/>
          <a:chExt cx="0" cy="0"/>
        </a:xfrm>
      </p:grpSpPr>
      <p:grpSp>
        <p:nvGrpSpPr>
          <p:cNvPr id="9" name="Group 9">
            <a:extLst>
              <a:ext uri="{FF2B5EF4-FFF2-40B4-BE49-F238E27FC236}">
                <a16:creationId xmlns:a16="http://schemas.microsoft.com/office/drawing/2014/main" id="{12CAE9CD-FD18-0C3E-6847-90340C9C53EF}"/>
              </a:ext>
            </a:extLst>
          </p:cNvPr>
          <p:cNvGrpSpPr/>
          <p:nvPr/>
        </p:nvGrpSpPr>
        <p:grpSpPr>
          <a:xfrm>
            <a:off x="685799" y="495300"/>
            <a:ext cx="17068801" cy="2638134"/>
            <a:chOff x="0" y="0"/>
            <a:chExt cx="2741709" cy="694817"/>
          </a:xfrm>
        </p:grpSpPr>
        <p:sp>
          <p:nvSpPr>
            <p:cNvPr id="10" name="Freeform 10">
              <a:extLst>
                <a:ext uri="{FF2B5EF4-FFF2-40B4-BE49-F238E27FC236}">
                  <a16:creationId xmlns:a16="http://schemas.microsoft.com/office/drawing/2014/main" id="{421912C8-1E68-0B5C-B6B8-656012629890}"/>
                </a:ext>
              </a:extLst>
            </p:cNvPr>
            <p:cNvSpPr/>
            <p:nvPr/>
          </p:nvSpPr>
          <p:spPr>
            <a:xfrm>
              <a:off x="0" y="0"/>
              <a:ext cx="2741709" cy="694817"/>
            </a:xfrm>
            <a:custGeom>
              <a:avLst/>
              <a:gdLst/>
              <a:ahLst/>
              <a:cxnLst/>
              <a:rect l="l" t="t" r="r" b="b"/>
              <a:pathLst>
                <a:path w="2741709" h="694817">
                  <a:moveTo>
                    <a:pt x="26030" y="0"/>
                  </a:moveTo>
                  <a:lnTo>
                    <a:pt x="2715679" y="0"/>
                  </a:lnTo>
                  <a:cubicBezTo>
                    <a:pt x="2722583" y="0"/>
                    <a:pt x="2729204" y="2742"/>
                    <a:pt x="2734085" y="7624"/>
                  </a:cubicBezTo>
                  <a:cubicBezTo>
                    <a:pt x="2738967" y="12505"/>
                    <a:pt x="2741709" y="19126"/>
                    <a:pt x="2741709" y="26030"/>
                  </a:cubicBezTo>
                  <a:lnTo>
                    <a:pt x="2741709" y="668787"/>
                  </a:lnTo>
                  <a:cubicBezTo>
                    <a:pt x="2741709" y="683163"/>
                    <a:pt x="2730055" y="694817"/>
                    <a:pt x="2715679" y="694817"/>
                  </a:cubicBezTo>
                  <a:lnTo>
                    <a:pt x="26030" y="694817"/>
                  </a:lnTo>
                  <a:cubicBezTo>
                    <a:pt x="19126" y="694817"/>
                    <a:pt x="12505" y="692075"/>
                    <a:pt x="7624" y="687193"/>
                  </a:cubicBezTo>
                  <a:cubicBezTo>
                    <a:pt x="2742" y="682312"/>
                    <a:pt x="0" y="675691"/>
                    <a:pt x="0" y="668787"/>
                  </a:cubicBezTo>
                  <a:lnTo>
                    <a:pt x="0" y="26030"/>
                  </a:lnTo>
                  <a:cubicBezTo>
                    <a:pt x="0" y="11654"/>
                    <a:pt x="11654" y="0"/>
                    <a:pt x="26030" y="0"/>
                  </a:cubicBezTo>
                  <a:close/>
                </a:path>
              </a:pathLst>
            </a:custGeom>
            <a:gradFill rotWithShape="1">
              <a:gsLst>
                <a:gs pos="0">
                  <a:srgbClr val="0C4A5B">
                    <a:alpha val="100000"/>
                  </a:srgbClr>
                </a:gs>
                <a:gs pos="100000">
                  <a:schemeClr val="bg1"/>
                </a:gs>
              </a:gsLst>
              <a:lin ang="2700000"/>
            </a:gradFill>
          </p:spPr>
          <p:txBody>
            <a:bodyPr/>
            <a:lstStyle/>
            <a:p>
              <a:endParaRPr lang="en-US" dirty="0"/>
            </a:p>
          </p:txBody>
        </p:sp>
        <p:sp>
          <p:nvSpPr>
            <p:cNvPr id="11" name="TextBox 11">
              <a:extLst>
                <a:ext uri="{FF2B5EF4-FFF2-40B4-BE49-F238E27FC236}">
                  <a16:creationId xmlns:a16="http://schemas.microsoft.com/office/drawing/2014/main" id="{06C2CA79-E4CC-323C-E24C-84909706DECB}"/>
                </a:ext>
              </a:extLst>
            </p:cNvPr>
            <p:cNvSpPr txBox="1"/>
            <p:nvPr/>
          </p:nvSpPr>
          <p:spPr>
            <a:xfrm>
              <a:off x="0" y="19050"/>
              <a:ext cx="2741709" cy="675767"/>
            </a:xfrm>
            <a:prstGeom prst="rect">
              <a:avLst/>
            </a:prstGeom>
          </p:spPr>
          <p:txBody>
            <a:bodyPr lIns="50800" tIns="50800" rIns="50800" bIns="50800" rtlCol="0" anchor="ctr"/>
            <a:lstStyle/>
            <a:p>
              <a:pPr algn="l">
                <a:lnSpc>
                  <a:spcPts val="1387"/>
                </a:lnSpc>
              </a:pPr>
              <a:endParaRPr/>
            </a:p>
          </p:txBody>
        </p:sp>
      </p:grpSp>
      <p:sp>
        <p:nvSpPr>
          <p:cNvPr id="24" name="TextBox 24">
            <a:extLst>
              <a:ext uri="{FF2B5EF4-FFF2-40B4-BE49-F238E27FC236}">
                <a16:creationId xmlns:a16="http://schemas.microsoft.com/office/drawing/2014/main" id="{BA2A417B-B5F1-8690-148A-1F60D3E9888E}"/>
              </a:ext>
            </a:extLst>
          </p:cNvPr>
          <p:cNvSpPr txBox="1"/>
          <p:nvPr/>
        </p:nvSpPr>
        <p:spPr>
          <a:xfrm>
            <a:off x="1214967" y="1077717"/>
            <a:ext cx="16082433" cy="654025"/>
          </a:xfrm>
          <a:prstGeom prst="rect">
            <a:avLst/>
          </a:prstGeom>
        </p:spPr>
        <p:txBody>
          <a:bodyPr wrap="square" lIns="0" tIns="0" rIns="0" bIns="0" rtlCol="0" anchor="t">
            <a:spAutoFit/>
          </a:bodyPr>
          <a:lstStyle/>
          <a:p>
            <a:pPr algn="l">
              <a:lnSpc>
                <a:spcPts val="5092"/>
              </a:lnSpc>
            </a:pPr>
            <a:r>
              <a:rPr lang="en-US" sz="4896" b="1" spc="-205" dirty="0">
                <a:solidFill>
                  <a:srgbClr val="FFFFFF"/>
                </a:solidFill>
                <a:latin typeface="Arial Bold"/>
                <a:ea typeface="Arial Bold"/>
                <a:cs typeface="Arial Bold"/>
                <a:sym typeface="Arial Bold"/>
              </a:rPr>
              <a:t>Cash Forecasting Report</a:t>
            </a:r>
          </a:p>
        </p:txBody>
      </p:sp>
      <p:pic>
        <p:nvPicPr>
          <p:cNvPr id="3" name="Picture 2">
            <a:extLst>
              <a:ext uri="{FF2B5EF4-FFF2-40B4-BE49-F238E27FC236}">
                <a16:creationId xmlns:a16="http://schemas.microsoft.com/office/drawing/2014/main" id="{D3DE23BF-BAB6-2C6B-923D-955B62840F7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214967" y="2003502"/>
            <a:ext cx="16082433" cy="7940598"/>
          </a:xfrm>
          <a:prstGeom prst="rect">
            <a:avLst/>
          </a:prstGeom>
        </p:spPr>
      </p:pic>
      <p:sp>
        <p:nvSpPr>
          <p:cNvPr id="4" name="Freeform 2">
            <a:extLst>
              <a:ext uri="{FF2B5EF4-FFF2-40B4-BE49-F238E27FC236}">
                <a16:creationId xmlns:a16="http://schemas.microsoft.com/office/drawing/2014/main" id="{3A19789D-AAD1-395B-068F-E0004A202991}"/>
              </a:ext>
            </a:extLst>
          </p:cNvPr>
          <p:cNvSpPr/>
          <p:nvPr/>
        </p:nvSpPr>
        <p:spPr>
          <a:xfrm>
            <a:off x="414861" y="1135101"/>
            <a:ext cx="499539" cy="503199"/>
          </a:xfrm>
          <a:custGeom>
            <a:avLst/>
            <a:gdLst/>
            <a:ahLst/>
            <a:cxnLst/>
            <a:rect l="l" t="t" r="r" b="b"/>
            <a:pathLst>
              <a:path w="499539" h="503199">
                <a:moveTo>
                  <a:pt x="0" y="0"/>
                </a:moveTo>
                <a:lnTo>
                  <a:pt x="499540" y="0"/>
                </a:lnTo>
                <a:lnTo>
                  <a:pt x="499540" y="503199"/>
                </a:lnTo>
                <a:lnTo>
                  <a:pt x="0" y="50319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pic>
        <p:nvPicPr>
          <p:cNvPr id="5" name="Picture 4">
            <a:extLst>
              <a:ext uri="{FF2B5EF4-FFF2-40B4-BE49-F238E27FC236}">
                <a16:creationId xmlns:a16="http://schemas.microsoft.com/office/drawing/2014/main" id="{3ED9303A-0824-9723-2255-DB5F65568688}"/>
              </a:ext>
            </a:extLst>
          </p:cNvPr>
          <p:cNvPicPr>
            <a:picLocks noChangeAspect="1"/>
          </p:cNvPicPr>
          <p:nvPr/>
        </p:nvPicPr>
        <p:blipFill>
          <a:blip r:embed="rId5"/>
          <a:stretch>
            <a:fillRect/>
          </a:stretch>
        </p:blipFill>
        <p:spPr>
          <a:xfrm>
            <a:off x="13639800" y="654234"/>
            <a:ext cx="3534478" cy="1262664"/>
          </a:xfrm>
          <a:prstGeom prst="rect">
            <a:avLst/>
          </a:prstGeom>
        </p:spPr>
      </p:pic>
      <p:sp>
        <p:nvSpPr>
          <p:cNvPr id="2" name="Rectangle 1">
            <a:extLst>
              <a:ext uri="{FF2B5EF4-FFF2-40B4-BE49-F238E27FC236}">
                <a16:creationId xmlns:a16="http://schemas.microsoft.com/office/drawing/2014/main" id="{ACEEF27D-8EC4-C3B2-B24F-EF017586E5DD}"/>
              </a:ext>
            </a:extLst>
          </p:cNvPr>
          <p:cNvSpPr/>
          <p:nvPr/>
        </p:nvSpPr>
        <p:spPr>
          <a:xfrm>
            <a:off x="9397790" y="5273506"/>
            <a:ext cx="6019800" cy="3375194"/>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2800" b="1" dirty="0">
              <a:solidFill>
                <a:schemeClr val="tx1"/>
              </a:solidFill>
            </a:endParaRPr>
          </a:p>
          <a:p>
            <a:pPr algn="ctr"/>
            <a:r>
              <a:rPr lang="en-US" sz="2800" b="1" dirty="0">
                <a:solidFill>
                  <a:schemeClr val="tx1"/>
                </a:solidFill>
              </a:rPr>
              <a:t>when we open the Sales Orders</a:t>
            </a:r>
          </a:p>
          <a:p>
            <a:pPr algn="ctr"/>
            <a:r>
              <a:rPr lang="en-US" sz="2800" b="1" dirty="0">
                <a:solidFill>
                  <a:schemeClr val="tx1"/>
                </a:solidFill>
              </a:rPr>
              <a:t> details, we will input </a:t>
            </a:r>
          </a:p>
          <a:p>
            <a:pPr algn="ctr"/>
            <a:r>
              <a:rPr lang="en-US" sz="2800" b="1" dirty="0">
                <a:solidFill>
                  <a:schemeClr val="tx1"/>
                </a:solidFill>
              </a:rPr>
              <a:t>              Row Number</a:t>
            </a:r>
          </a:p>
          <a:p>
            <a:pPr algn="ctr"/>
            <a:r>
              <a:rPr lang="en-US" sz="2800" b="1" dirty="0">
                <a:solidFill>
                  <a:schemeClr val="tx1"/>
                </a:solidFill>
              </a:rPr>
              <a:t>           Description</a:t>
            </a:r>
          </a:p>
          <a:p>
            <a:pPr algn="ctr"/>
            <a:r>
              <a:rPr lang="en-US" sz="2800" b="1" dirty="0">
                <a:solidFill>
                  <a:schemeClr val="tx1"/>
                </a:solidFill>
              </a:rPr>
              <a:t>                 Operation Unit</a:t>
            </a:r>
          </a:p>
          <a:p>
            <a:pPr algn="ctr"/>
            <a:r>
              <a:rPr lang="en-US" sz="2800" b="1" dirty="0">
                <a:solidFill>
                  <a:schemeClr val="tx1"/>
                </a:solidFill>
              </a:rPr>
              <a:t>   Ledger</a:t>
            </a:r>
          </a:p>
          <a:p>
            <a:pPr algn="ctr"/>
            <a:r>
              <a:rPr lang="en-US" sz="2800" b="1" dirty="0">
                <a:solidFill>
                  <a:schemeClr val="tx1"/>
                </a:solidFill>
              </a:rPr>
              <a:t>           then </a:t>
            </a:r>
            <a:r>
              <a:rPr lang="en-US" sz="2800" b="1" dirty="0">
                <a:solidFill>
                  <a:schemeClr val="bg1"/>
                </a:solidFill>
              </a:rPr>
              <a:t>Apply</a:t>
            </a:r>
          </a:p>
          <a:p>
            <a:pPr algn="ctr"/>
            <a:endParaRPr lang="en-US" sz="2800" b="1" dirty="0">
              <a:solidFill>
                <a:schemeClr val="tx1"/>
              </a:solidFill>
            </a:endParaRPr>
          </a:p>
        </p:txBody>
      </p:sp>
    </p:spTree>
    <p:extLst>
      <p:ext uri="{BB962C8B-B14F-4D97-AF65-F5344CB8AC3E}">
        <p14:creationId xmlns:p14="http://schemas.microsoft.com/office/powerpoint/2010/main" val="160306963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CA4E22-E56A-39B5-B9BC-EFC0E6F7FD80}"/>
            </a:ext>
          </a:extLst>
        </p:cNvPr>
        <p:cNvGrpSpPr/>
        <p:nvPr/>
      </p:nvGrpSpPr>
      <p:grpSpPr>
        <a:xfrm>
          <a:off x="0" y="0"/>
          <a:ext cx="0" cy="0"/>
          <a:chOff x="0" y="0"/>
          <a:chExt cx="0" cy="0"/>
        </a:xfrm>
      </p:grpSpPr>
      <p:grpSp>
        <p:nvGrpSpPr>
          <p:cNvPr id="9" name="Group 9">
            <a:extLst>
              <a:ext uri="{FF2B5EF4-FFF2-40B4-BE49-F238E27FC236}">
                <a16:creationId xmlns:a16="http://schemas.microsoft.com/office/drawing/2014/main" id="{B8EA838E-01DC-368B-330B-7F6FF798EFD9}"/>
              </a:ext>
            </a:extLst>
          </p:cNvPr>
          <p:cNvGrpSpPr/>
          <p:nvPr/>
        </p:nvGrpSpPr>
        <p:grpSpPr>
          <a:xfrm>
            <a:off x="685799" y="495300"/>
            <a:ext cx="17068801" cy="2638134"/>
            <a:chOff x="0" y="0"/>
            <a:chExt cx="2741709" cy="694817"/>
          </a:xfrm>
        </p:grpSpPr>
        <p:sp>
          <p:nvSpPr>
            <p:cNvPr id="10" name="Freeform 10">
              <a:extLst>
                <a:ext uri="{FF2B5EF4-FFF2-40B4-BE49-F238E27FC236}">
                  <a16:creationId xmlns:a16="http://schemas.microsoft.com/office/drawing/2014/main" id="{1D95D471-60BE-C893-3528-CC609DCF7FF2}"/>
                </a:ext>
              </a:extLst>
            </p:cNvPr>
            <p:cNvSpPr/>
            <p:nvPr/>
          </p:nvSpPr>
          <p:spPr>
            <a:xfrm>
              <a:off x="0" y="0"/>
              <a:ext cx="2741709" cy="694817"/>
            </a:xfrm>
            <a:custGeom>
              <a:avLst/>
              <a:gdLst/>
              <a:ahLst/>
              <a:cxnLst/>
              <a:rect l="l" t="t" r="r" b="b"/>
              <a:pathLst>
                <a:path w="2741709" h="694817">
                  <a:moveTo>
                    <a:pt x="26030" y="0"/>
                  </a:moveTo>
                  <a:lnTo>
                    <a:pt x="2715679" y="0"/>
                  </a:lnTo>
                  <a:cubicBezTo>
                    <a:pt x="2722583" y="0"/>
                    <a:pt x="2729204" y="2742"/>
                    <a:pt x="2734085" y="7624"/>
                  </a:cubicBezTo>
                  <a:cubicBezTo>
                    <a:pt x="2738967" y="12505"/>
                    <a:pt x="2741709" y="19126"/>
                    <a:pt x="2741709" y="26030"/>
                  </a:cubicBezTo>
                  <a:lnTo>
                    <a:pt x="2741709" y="668787"/>
                  </a:lnTo>
                  <a:cubicBezTo>
                    <a:pt x="2741709" y="683163"/>
                    <a:pt x="2730055" y="694817"/>
                    <a:pt x="2715679" y="694817"/>
                  </a:cubicBezTo>
                  <a:lnTo>
                    <a:pt x="26030" y="694817"/>
                  </a:lnTo>
                  <a:cubicBezTo>
                    <a:pt x="19126" y="694817"/>
                    <a:pt x="12505" y="692075"/>
                    <a:pt x="7624" y="687193"/>
                  </a:cubicBezTo>
                  <a:cubicBezTo>
                    <a:pt x="2742" y="682312"/>
                    <a:pt x="0" y="675691"/>
                    <a:pt x="0" y="668787"/>
                  </a:cubicBezTo>
                  <a:lnTo>
                    <a:pt x="0" y="26030"/>
                  </a:lnTo>
                  <a:cubicBezTo>
                    <a:pt x="0" y="11654"/>
                    <a:pt x="11654" y="0"/>
                    <a:pt x="26030" y="0"/>
                  </a:cubicBezTo>
                  <a:close/>
                </a:path>
              </a:pathLst>
            </a:custGeom>
            <a:gradFill rotWithShape="1">
              <a:gsLst>
                <a:gs pos="0">
                  <a:srgbClr val="0C4A5B">
                    <a:alpha val="100000"/>
                  </a:srgbClr>
                </a:gs>
                <a:gs pos="100000">
                  <a:schemeClr val="bg1"/>
                </a:gs>
              </a:gsLst>
              <a:lin ang="2700000"/>
            </a:gradFill>
          </p:spPr>
          <p:txBody>
            <a:bodyPr/>
            <a:lstStyle/>
            <a:p>
              <a:endParaRPr lang="en-US" dirty="0"/>
            </a:p>
          </p:txBody>
        </p:sp>
        <p:sp>
          <p:nvSpPr>
            <p:cNvPr id="11" name="TextBox 11">
              <a:extLst>
                <a:ext uri="{FF2B5EF4-FFF2-40B4-BE49-F238E27FC236}">
                  <a16:creationId xmlns:a16="http://schemas.microsoft.com/office/drawing/2014/main" id="{33DFE68C-EB10-F513-AFB7-33E398B7568B}"/>
                </a:ext>
              </a:extLst>
            </p:cNvPr>
            <p:cNvSpPr txBox="1"/>
            <p:nvPr/>
          </p:nvSpPr>
          <p:spPr>
            <a:xfrm>
              <a:off x="0" y="19050"/>
              <a:ext cx="2741709" cy="675767"/>
            </a:xfrm>
            <a:prstGeom prst="rect">
              <a:avLst/>
            </a:prstGeom>
          </p:spPr>
          <p:txBody>
            <a:bodyPr lIns="50800" tIns="50800" rIns="50800" bIns="50800" rtlCol="0" anchor="ctr"/>
            <a:lstStyle/>
            <a:p>
              <a:pPr algn="l">
                <a:lnSpc>
                  <a:spcPts val="1387"/>
                </a:lnSpc>
              </a:pPr>
              <a:endParaRPr/>
            </a:p>
          </p:txBody>
        </p:sp>
      </p:grpSp>
      <p:sp>
        <p:nvSpPr>
          <p:cNvPr id="24" name="TextBox 24">
            <a:extLst>
              <a:ext uri="{FF2B5EF4-FFF2-40B4-BE49-F238E27FC236}">
                <a16:creationId xmlns:a16="http://schemas.microsoft.com/office/drawing/2014/main" id="{73581D3F-95F4-205A-D6BF-1BC932459A54}"/>
              </a:ext>
            </a:extLst>
          </p:cNvPr>
          <p:cNvSpPr txBox="1"/>
          <p:nvPr/>
        </p:nvSpPr>
        <p:spPr>
          <a:xfrm>
            <a:off x="1214967" y="1077717"/>
            <a:ext cx="16082433" cy="654025"/>
          </a:xfrm>
          <a:prstGeom prst="rect">
            <a:avLst/>
          </a:prstGeom>
        </p:spPr>
        <p:txBody>
          <a:bodyPr wrap="square" lIns="0" tIns="0" rIns="0" bIns="0" rtlCol="0" anchor="t">
            <a:spAutoFit/>
          </a:bodyPr>
          <a:lstStyle/>
          <a:p>
            <a:pPr algn="l">
              <a:lnSpc>
                <a:spcPts val="5092"/>
              </a:lnSpc>
            </a:pPr>
            <a:r>
              <a:rPr lang="en-US" sz="4896" b="1" spc="-205" dirty="0">
                <a:solidFill>
                  <a:srgbClr val="FFFFFF"/>
                </a:solidFill>
                <a:latin typeface="Arial Bold"/>
                <a:ea typeface="Arial Bold"/>
                <a:cs typeface="Arial Bold"/>
                <a:sym typeface="Arial Bold"/>
              </a:rPr>
              <a:t>Cash Forecasting Report</a:t>
            </a:r>
          </a:p>
        </p:txBody>
      </p:sp>
      <p:pic>
        <p:nvPicPr>
          <p:cNvPr id="3" name="Picture 2">
            <a:extLst>
              <a:ext uri="{FF2B5EF4-FFF2-40B4-BE49-F238E27FC236}">
                <a16:creationId xmlns:a16="http://schemas.microsoft.com/office/drawing/2014/main" id="{3C34EA52-C56A-4BB5-2D28-F815222FE51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214967" y="2003502"/>
            <a:ext cx="16082433" cy="7864398"/>
          </a:xfrm>
          <a:prstGeom prst="rect">
            <a:avLst/>
          </a:prstGeom>
        </p:spPr>
      </p:pic>
      <p:sp>
        <p:nvSpPr>
          <p:cNvPr id="4" name="Freeform 2">
            <a:extLst>
              <a:ext uri="{FF2B5EF4-FFF2-40B4-BE49-F238E27FC236}">
                <a16:creationId xmlns:a16="http://schemas.microsoft.com/office/drawing/2014/main" id="{D8954049-956B-CAEB-B95A-B2AF0B108259}"/>
              </a:ext>
            </a:extLst>
          </p:cNvPr>
          <p:cNvSpPr/>
          <p:nvPr/>
        </p:nvSpPr>
        <p:spPr>
          <a:xfrm>
            <a:off x="414861" y="1135101"/>
            <a:ext cx="499539" cy="503199"/>
          </a:xfrm>
          <a:custGeom>
            <a:avLst/>
            <a:gdLst/>
            <a:ahLst/>
            <a:cxnLst/>
            <a:rect l="l" t="t" r="r" b="b"/>
            <a:pathLst>
              <a:path w="499539" h="503199">
                <a:moveTo>
                  <a:pt x="0" y="0"/>
                </a:moveTo>
                <a:lnTo>
                  <a:pt x="499540" y="0"/>
                </a:lnTo>
                <a:lnTo>
                  <a:pt x="499540" y="503199"/>
                </a:lnTo>
                <a:lnTo>
                  <a:pt x="0" y="50319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pic>
        <p:nvPicPr>
          <p:cNvPr id="5" name="Picture 4">
            <a:extLst>
              <a:ext uri="{FF2B5EF4-FFF2-40B4-BE49-F238E27FC236}">
                <a16:creationId xmlns:a16="http://schemas.microsoft.com/office/drawing/2014/main" id="{D64E9175-6CC7-E812-B4C5-1CDB5F220C6B}"/>
              </a:ext>
            </a:extLst>
          </p:cNvPr>
          <p:cNvPicPr>
            <a:picLocks noChangeAspect="1"/>
          </p:cNvPicPr>
          <p:nvPr/>
        </p:nvPicPr>
        <p:blipFill>
          <a:blip r:embed="rId5"/>
          <a:stretch>
            <a:fillRect/>
          </a:stretch>
        </p:blipFill>
        <p:spPr>
          <a:xfrm>
            <a:off x="13639800" y="654234"/>
            <a:ext cx="3534478" cy="1262664"/>
          </a:xfrm>
          <a:prstGeom prst="rect">
            <a:avLst/>
          </a:prstGeom>
        </p:spPr>
      </p:pic>
      <p:sp>
        <p:nvSpPr>
          <p:cNvPr id="2" name="Rectangle 1">
            <a:extLst>
              <a:ext uri="{FF2B5EF4-FFF2-40B4-BE49-F238E27FC236}">
                <a16:creationId xmlns:a16="http://schemas.microsoft.com/office/drawing/2014/main" id="{1115C63B-C9D7-512A-2E4C-CB179DEC1B0F}"/>
              </a:ext>
            </a:extLst>
          </p:cNvPr>
          <p:cNvSpPr/>
          <p:nvPr/>
        </p:nvSpPr>
        <p:spPr>
          <a:xfrm>
            <a:off x="5867400" y="4533900"/>
            <a:ext cx="6400800" cy="1219200"/>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2800" b="1" dirty="0">
                <a:solidFill>
                  <a:schemeClr val="tx1"/>
                </a:solidFill>
              </a:rPr>
              <a:t>Here, we’ve added four rows.</a:t>
            </a:r>
          </a:p>
          <a:p>
            <a:pPr algn="ctr"/>
            <a:r>
              <a:rPr lang="en-US" sz="2800" b="1" dirty="0">
                <a:solidFill>
                  <a:schemeClr val="tx1"/>
                </a:solidFill>
              </a:rPr>
              <a:t>Next is Customer Invoices we’ll select it and go</a:t>
            </a:r>
          </a:p>
        </p:txBody>
      </p:sp>
    </p:spTree>
    <p:extLst>
      <p:ext uri="{BB962C8B-B14F-4D97-AF65-F5344CB8AC3E}">
        <p14:creationId xmlns:p14="http://schemas.microsoft.com/office/powerpoint/2010/main" val="185209681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5743BF-25C5-7BF1-3B7D-DB5DB368A337}"/>
            </a:ext>
          </a:extLst>
        </p:cNvPr>
        <p:cNvGrpSpPr/>
        <p:nvPr/>
      </p:nvGrpSpPr>
      <p:grpSpPr>
        <a:xfrm>
          <a:off x="0" y="0"/>
          <a:ext cx="0" cy="0"/>
          <a:chOff x="0" y="0"/>
          <a:chExt cx="0" cy="0"/>
        </a:xfrm>
      </p:grpSpPr>
      <p:grpSp>
        <p:nvGrpSpPr>
          <p:cNvPr id="9" name="Group 9">
            <a:extLst>
              <a:ext uri="{FF2B5EF4-FFF2-40B4-BE49-F238E27FC236}">
                <a16:creationId xmlns:a16="http://schemas.microsoft.com/office/drawing/2014/main" id="{83D7D7C2-0CE0-7025-41F7-1F2BF87593BF}"/>
              </a:ext>
            </a:extLst>
          </p:cNvPr>
          <p:cNvGrpSpPr/>
          <p:nvPr/>
        </p:nvGrpSpPr>
        <p:grpSpPr>
          <a:xfrm>
            <a:off x="685799" y="495300"/>
            <a:ext cx="17068801" cy="2638134"/>
            <a:chOff x="0" y="0"/>
            <a:chExt cx="2741709" cy="694817"/>
          </a:xfrm>
        </p:grpSpPr>
        <p:sp>
          <p:nvSpPr>
            <p:cNvPr id="10" name="Freeform 10">
              <a:extLst>
                <a:ext uri="{FF2B5EF4-FFF2-40B4-BE49-F238E27FC236}">
                  <a16:creationId xmlns:a16="http://schemas.microsoft.com/office/drawing/2014/main" id="{486628CF-D248-3D84-F234-9C32F189B0EE}"/>
                </a:ext>
              </a:extLst>
            </p:cNvPr>
            <p:cNvSpPr/>
            <p:nvPr/>
          </p:nvSpPr>
          <p:spPr>
            <a:xfrm>
              <a:off x="0" y="0"/>
              <a:ext cx="2741709" cy="694817"/>
            </a:xfrm>
            <a:custGeom>
              <a:avLst/>
              <a:gdLst/>
              <a:ahLst/>
              <a:cxnLst/>
              <a:rect l="l" t="t" r="r" b="b"/>
              <a:pathLst>
                <a:path w="2741709" h="694817">
                  <a:moveTo>
                    <a:pt x="26030" y="0"/>
                  </a:moveTo>
                  <a:lnTo>
                    <a:pt x="2715679" y="0"/>
                  </a:lnTo>
                  <a:cubicBezTo>
                    <a:pt x="2722583" y="0"/>
                    <a:pt x="2729204" y="2742"/>
                    <a:pt x="2734085" y="7624"/>
                  </a:cubicBezTo>
                  <a:cubicBezTo>
                    <a:pt x="2738967" y="12505"/>
                    <a:pt x="2741709" y="19126"/>
                    <a:pt x="2741709" y="26030"/>
                  </a:cubicBezTo>
                  <a:lnTo>
                    <a:pt x="2741709" y="668787"/>
                  </a:lnTo>
                  <a:cubicBezTo>
                    <a:pt x="2741709" y="683163"/>
                    <a:pt x="2730055" y="694817"/>
                    <a:pt x="2715679" y="694817"/>
                  </a:cubicBezTo>
                  <a:lnTo>
                    <a:pt x="26030" y="694817"/>
                  </a:lnTo>
                  <a:cubicBezTo>
                    <a:pt x="19126" y="694817"/>
                    <a:pt x="12505" y="692075"/>
                    <a:pt x="7624" y="687193"/>
                  </a:cubicBezTo>
                  <a:cubicBezTo>
                    <a:pt x="2742" y="682312"/>
                    <a:pt x="0" y="675691"/>
                    <a:pt x="0" y="668787"/>
                  </a:cubicBezTo>
                  <a:lnTo>
                    <a:pt x="0" y="26030"/>
                  </a:lnTo>
                  <a:cubicBezTo>
                    <a:pt x="0" y="11654"/>
                    <a:pt x="11654" y="0"/>
                    <a:pt x="26030" y="0"/>
                  </a:cubicBezTo>
                  <a:close/>
                </a:path>
              </a:pathLst>
            </a:custGeom>
            <a:gradFill rotWithShape="1">
              <a:gsLst>
                <a:gs pos="0">
                  <a:srgbClr val="0C4A5B">
                    <a:alpha val="100000"/>
                  </a:srgbClr>
                </a:gs>
                <a:gs pos="100000">
                  <a:schemeClr val="bg1"/>
                </a:gs>
              </a:gsLst>
              <a:lin ang="2700000"/>
            </a:gradFill>
          </p:spPr>
          <p:txBody>
            <a:bodyPr/>
            <a:lstStyle/>
            <a:p>
              <a:endParaRPr lang="en-US" dirty="0"/>
            </a:p>
          </p:txBody>
        </p:sp>
        <p:sp>
          <p:nvSpPr>
            <p:cNvPr id="11" name="TextBox 11">
              <a:extLst>
                <a:ext uri="{FF2B5EF4-FFF2-40B4-BE49-F238E27FC236}">
                  <a16:creationId xmlns:a16="http://schemas.microsoft.com/office/drawing/2014/main" id="{6E23EAEF-FD53-6BD1-4826-C3381ACE38AA}"/>
                </a:ext>
              </a:extLst>
            </p:cNvPr>
            <p:cNvSpPr txBox="1"/>
            <p:nvPr/>
          </p:nvSpPr>
          <p:spPr>
            <a:xfrm>
              <a:off x="0" y="19050"/>
              <a:ext cx="2741709" cy="675767"/>
            </a:xfrm>
            <a:prstGeom prst="rect">
              <a:avLst/>
            </a:prstGeom>
          </p:spPr>
          <p:txBody>
            <a:bodyPr lIns="50800" tIns="50800" rIns="50800" bIns="50800" rtlCol="0" anchor="ctr"/>
            <a:lstStyle/>
            <a:p>
              <a:pPr algn="l">
                <a:lnSpc>
                  <a:spcPts val="1387"/>
                </a:lnSpc>
              </a:pPr>
              <a:endParaRPr/>
            </a:p>
          </p:txBody>
        </p:sp>
      </p:grpSp>
      <p:sp>
        <p:nvSpPr>
          <p:cNvPr id="24" name="TextBox 24">
            <a:extLst>
              <a:ext uri="{FF2B5EF4-FFF2-40B4-BE49-F238E27FC236}">
                <a16:creationId xmlns:a16="http://schemas.microsoft.com/office/drawing/2014/main" id="{34588CFC-CF6C-0447-07A1-A0314F7654EC}"/>
              </a:ext>
            </a:extLst>
          </p:cNvPr>
          <p:cNvSpPr txBox="1"/>
          <p:nvPr/>
        </p:nvSpPr>
        <p:spPr>
          <a:xfrm>
            <a:off x="1214967" y="1077717"/>
            <a:ext cx="16082433" cy="654025"/>
          </a:xfrm>
          <a:prstGeom prst="rect">
            <a:avLst/>
          </a:prstGeom>
        </p:spPr>
        <p:txBody>
          <a:bodyPr wrap="square" lIns="0" tIns="0" rIns="0" bIns="0" rtlCol="0" anchor="t">
            <a:spAutoFit/>
          </a:bodyPr>
          <a:lstStyle/>
          <a:p>
            <a:pPr algn="l">
              <a:lnSpc>
                <a:spcPts val="5092"/>
              </a:lnSpc>
            </a:pPr>
            <a:r>
              <a:rPr lang="en-US" sz="4896" b="1" spc="-205" dirty="0">
                <a:solidFill>
                  <a:srgbClr val="FFFFFF"/>
                </a:solidFill>
                <a:latin typeface="Arial Bold"/>
                <a:ea typeface="Arial Bold"/>
                <a:cs typeface="Arial Bold"/>
                <a:sym typeface="Arial Bold"/>
              </a:rPr>
              <a:t>Cash Forecasting Report</a:t>
            </a:r>
          </a:p>
        </p:txBody>
      </p:sp>
      <p:pic>
        <p:nvPicPr>
          <p:cNvPr id="3" name="Picture 2">
            <a:extLst>
              <a:ext uri="{FF2B5EF4-FFF2-40B4-BE49-F238E27FC236}">
                <a16:creationId xmlns:a16="http://schemas.microsoft.com/office/drawing/2014/main" id="{F188CF79-82AC-0EF0-A545-B4F9A799555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214967" y="2003502"/>
            <a:ext cx="16082433" cy="7864398"/>
          </a:xfrm>
          <a:prstGeom prst="rect">
            <a:avLst/>
          </a:prstGeom>
        </p:spPr>
      </p:pic>
      <p:sp>
        <p:nvSpPr>
          <p:cNvPr id="4" name="Freeform 2">
            <a:extLst>
              <a:ext uri="{FF2B5EF4-FFF2-40B4-BE49-F238E27FC236}">
                <a16:creationId xmlns:a16="http://schemas.microsoft.com/office/drawing/2014/main" id="{DE99A096-839B-1520-03C2-A17939422030}"/>
              </a:ext>
            </a:extLst>
          </p:cNvPr>
          <p:cNvSpPr/>
          <p:nvPr/>
        </p:nvSpPr>
        <p:spPr>
          <a:xfrm>
            <a:off x="414861" y="1135101"/>
            <a:ext cx="499539" cy="503199"/>
          </a:xfrm>
          <a:custGeom>
            <a:avLst/>
            <a:gdLst/>
            <a:ahLst/>
            <a:cxnLst/>
            <a:rect l="l" t="t" r="r" b="b"/>
            <a:pathLst>
              <a:path w="499539" h="503199">
                <a:moveTo>
                  <a:pt x="0" y="0"/>
                </a:moveTo>
                <a:lnTo>
                  <a:pt x="499540" y="0"/>
                </a:lnTo>
                <a:lnTo>
                  <a:pt x="499540" y="503199"/>
                </a:lnTo>
                <a:lnTo>
                  <a:pt x="0" y="50319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pic>
        <p:nvPicPr>
          <p:cNvPr id="5" name="Picture 4">
            <a:extLst>
              <a:ext uri="{FF2B5EF4-FFF2-40B4-BE49-F238E27FC236}">
                <a16:creationId xmlns:a16="http://schemas.microsoft.com/office/drawing/2014/main" id="{9AF7A0CE-B917-8616-7566-CD7F2F062C93}"/>
              </a:ext>
            </a:extLst>
          </p:cNvPr>
          <p:cNvPicPr>
            <a:picLocks noChangeAspect="1"/>
          </p:cNvPicPr>
          <p:nvPr/>
        </p:nvPicPr>
        <p:blipFill>
          <a:blip r:embed="rId5"/>
          <a:stretch>
            <a:fillRect/>
          </a:stretch>
        </p:blipFill>
        <p:spPr>
          <a:xfrm>
            <a:off x="13639800" y="654234"/>
            <a:ext cx="3534478" cy="1262664"/>
          </a:xfrm>
          <a:prstGeom prst="rect">
            <a:avLst/>
          </a:prstGeom>
        </p:spPr>
      </p:pic>
      <p:sp>
        <p:nvSpPr>
          <p:cNvPr id="2" name="Rectangle 1">
            <a:extLst>
              <a:ext uri="{FF2B5EF4-FFF2-40B4-BE49-F238E27FC236}">
                <a16:creationId xmlns:a16="http://schemas.microsoft.com/office/drawing/2014/main" id="{E507E05A-F328-C796-0CBA-1D8B299E4167}"/>
              </a:ext>
            </a:extLst>
          </p:cNvPr>
          <p:cNvSpPr/>
          <p:nvPr/>
        </p:nvSpPr>
        <p:spPr>
          <a:xfrm>
            <a:off x="9397790" y="5273506"/>
            <a:ext cx="6019800" cy="3375194"/>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2800" b="1" dirty="0">
              <a:solidFill>
                <a:schemeClr val="tx1"/>
              </a:solidFill>
            </a:endParaRPr>
          </a:p>
          <a:p>
            <a:pPr algn="ctr"/>
            <a:r>
              <a:rPr lang="en-US" sz="2800" b="1" dirty="0">
                <a:solidFill>
                  <a:schemeClr val="tx1"/>
                </a:solidFill>
              </a:rPr>
              <a:t>when we open the Customer Invoices details, we will input </a:t>
            </a:r>
          </a:p>
          <a:p>
            <a:pPr algn="ctr"/>
            <a:r>
              <a:rPr lang="en-US" sz="2800" b="1" dirty="0">
                <a:solidFill>
                  <a:schemeClr val="tx1"/>
                </a:solidFill>
              </a:rPr>
              <a:t>         Row Number</a:t>
            </a:r>
          </a:p>
          <a:p>
            <a:pPr algn="ctr"/>
            <a:r>
              <a:rPr lang="en-US" sz="2800" b="1" dirty="0">
                <a:solidFill>
                  <a:schemeClr val="tx1"/>
                </a:solidFill>
              </a:rPr>
              <a:t>       Description</a:t>
            </a:r>
          </a:p>
          <a:p>
            <a:pPr algn="ctr"/>
            <a:r>
              <a:rPr lang="en-US" sz="2800" b="1" dirty="0">
                <a:solidFill>
                  <a:schemeClr val="tx1"/>
                </a:solidFill>
              </a:rPr>
              <a:t>              Operation Unit</a:t>
            </a:r>
          </a:p>
          <a:p>
            <a:pPr algn="ctr"/>
            <a:r>
              <a:rPr lang="en-US" sz="2800" b="1" dirty="0">
                <a:solidFill>
                  <a:schemeClr val="tx1"/>
                </a:solidFill>
              </a:rPr>
              <a:t>Ledger</a:t>
            </a:r>
          </a:p>
          <a:p>
            <a:pPr algn="ctr"/>
            <a:r>
              <a:rPr lang="en-US" sz="2800" b="1" dirty="0">
                <a:solidFill>
                  <a:schemeClr val="tx1"/>
                </a:solidFill>
              </a:rPr>
              <a:t>        then </a:t>
            </a:r>
            <a:r>
              <a:rPr lang="en-US" sz="2800" b="1" dirty="0">
                <a:solidFill>
                  <a:schemeClr val="bg1"/>
                </a:solidFill>
              </a:rPr>
              <a:t>Apply</a:t>
            </a:r>
          </a:p>
          <a:p>
            <a:pPr algn="ctr"/>
            <a:endParaRPr lang="en-US" sz="2800" b="1" dirty="0">
              <a:solidFill>
                <a:schemeClr val="tx1"/>
              </a:solidFill>
            </a:endParaRPr>
          </a:p>
        </p:txBody>
      </p:sp>
    </p:spTree>
    <p:extLst>
      <p:ext uri="{BB962C8B-B14F-4D97-AF65-F5344CB8AC3E}">
        <p14:creationId xmlns:p14="http://schemas.microsoft.com/office/powerpoint/2010/main" val="47108715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CB17CA-3B16-5328-2BB2-BFE277AC1E86}"/>
            </a:ext>
          </a:extLst>
        </p:cNvPr>
        <p:cNvGrpSpPr/>
        <p:nvPr/>
      </p:nvGrpSpPr>
      <p:grpSpPr>
        <a:xfrm>
          <a:off x="0" y="0"/>
          <a:ext cx="0" cy="0"/>
          <a:chOff x="0" y="0"/>
          <a:chExt cx="0" cy="0"/>
        </a:xfrm>
      </p:grpSpPr>
      <p:grpSp>
        <p:nvGrpSpPr>
          <p:cNvPr id="9" name="Group 9">
            <a:extLst>
              <a:ext uri="{FF2B5EF4-FFF2-40B4-BE49-F238E27FC236}">
                <a16:creationId xmlns:a16="http://schemas.microsoft.com/office/drawing/2014/main" id="{D1DA7A96-FFFF-3B8B-8D6A-11EA08A25D6B}"/>
              </a:ext>
            </a:extLst>
          </p:cNvPr>
          <p:cNvGrpSpPr/>
          <p:nvPr/>
        </p:nvGrpSpPr>
        <p:grpSpPr>
          <a:xfrm>
            <a:off x="685799" y="495300"/>
            <a:ext cx="17068801" cy="2638134"/>
            <a:chOff x="0" y="0"/>
            <a:chExt cx="2741709" cy="694817"/>
          </a:xfrm>
        </p:grpSpPr>
        <p:sp>
          <p:nvSpPr>
            <p:cNvPr id="10" name="Freeform 10">
              <a:extLst>
                <a:ext uri="{FF2B5EF4-FFF2-40B4-BE49-F238E27FC236}">
                  <a16:creationId xmlns:a16="http://schemas.microsoft.com/office/drawing/2014/main" id="{D3892660-1580-8711-22FA-CAA7919CEE5C}"/>
                </a:ext>
              </a:extLst>
            </p:cNvPr>
            <p:cNvSpPr/>
            <p:nvPr/>
          </p:nvSpPr>
          <p:spPr>
            <a:xfrm>
              <a:off x="0" y="0"/>
              <a:ext cx="2741709" cy="694817"/>
            </a:xfrm>
            <a:custGeom>
              <a:avLst/>
              <a:gdLst/>
              <a:ahLst/>
              <a:cxnLst/>
              <a:rect l="l" t="t" r="r" b="b"/>
              <a:pathLst>
                <a:path w="2741709" h="694817">
                  <a:moveTo>
                    <a:pt x="26030" y="0"/>
                  </a:moveTo>
                  <a:lnTo>
                    <a:pt x="2715679" y="0"/>
                  </a:lnTo>
                  <a:cubicBezTo>
                    <a:pt x="2722583" y="0"/>
                    <a:pt x="2729204" y="2742"/>
                    <a:pt x="2734085" y="7624"/>
                  </a:cubicBezTo>
                  <a:cubicBezTo>
                    <a:pt x="2738967" y="12505"/>
                    <a:pt x="2741709" y="19126"/>
                    <a:pt x="2741709" y="26030"/>
                  </a:cubicBezTo>
                  <a:lnTo>
                    <a:pt x="2741709" y="668787"/>
                  </a:lnTo>
                  <a:cubicBezTo>
                    <a:pt x="2741709" y="683163"/>
                    <a:pt x="2730055" y="694817"/>
                    <a:pt x="2715679" y="694817"/>
                  </a:cubicBezTo>
                  <a:lnTo>
                    <a:pt x="26030" y="694817"/>
                  </a:lnTo>
                  <a:cubicBezTo>
                    <a:pt x="19126" y="694817"/>
                    <a:pt x="12505" y="692075"/>
                    <a:pt x="7624" y="687193"/>
                  </a:cubicBezTo>
                  <a:cubicBezTo>
                    <a:pt x="2742" y="682312"/>
                    <a:pt x="0" y="675691"/>
                    <a:pt x="0" y="668787"/>
                  </a:cubicBezTo>
                  <a:lnTo>
                    <a:pt x="0" y="26030"/>
                  </a:lnTo>
                  <a:cubicBezTo>
                    <a:pt x="0" y="11654"/>
                    <a:pt x="11654" y="0"/>
                    <a:pt x="26030" y="0"/>
                  </a:cubicBezTo>
                  <a:close/>
                </a:path>
              </a:pathLst>
            </a:custGeom>
            <a:gradFill rotWithShape="1">
              <a:gsLst>
                <a:gs pos="0">
                  <a:srgbClr val="0C4A5B">
                    <a:alpha val="100000"/>
                  </a:srgbClr>
                </a:gs>
                <a:gs pos="100000">
                  <a:schemeClr val="bg1"/>
                </a:gs>
              </a:gsLst>
              <a:lin ang="2700000"/>
            </a:gradFill>
          </p:spPr>
          <p:txBody>
            <a:bodyPr/>
            <a:lstStyle/>
            <a:p>
              <a:endParaRPr lang="en-US" dirty="0"/>
            </a:p>
          </p:txBody>
        </p:sp>
        <p:sp>
          <p:nvSpPr>
            <p:cNvPr id="11" name="TextBox 11">
              <a:extLst>
                <a:ext uri="{FF2B5EF4-FFF2-40B4-BE49-F238E27FC236}">
                  <a16:creationId xmlns:a16="http://schemas.microsoft.com/office/drawing/2014/main" id="{AFE6241C-D714-4F1D-288E-826DC049563D}"/>
                </a:ext>
              </a:extLst>
            </p:cNvPr>
            <p:cNvSpPr txBox="1"/>
            <p:nvPr/>
          </p:nvSpPr>
          <p:spPr>
            <a:xfrm>
              <a:off x="0" y="19050"/>
              <a:ext cx="2741709" cy="675767"/>
            </a:xfrm>
            <a:prstGeom prst="rect">
              <a:avLst/>
            </a:prstGeom>
          </p:spPr>
          <p:txBody>
            <a:bodyPr lIns="50800" tIns="50800" rIns="50800" bIns="50800" rtlCol="0" anchor="ctr"/>
            <a:lstStyle/>
            <a:p>
              <a:pPr algn="l">
                <a:lnSpc>
                  <a:spcPts val="1387"/>
                </a:lnSpc>
              </a:pPr>
              <a:endParaRPr/>
            </a:p>
          </p:txBody>
        </p:sp>
      </p:grpSp>
      <p:sp>
        <p:nvSpPr>
          <p:cNvPr id="24" name="TextBox 24">
            <a:extLst>
              <a:ext uri="{FF2B5EF4-FFF2-40B4-BE49-F238E27FC236}">
                <a16:creationId xmlns:a16="http://schemas.microsoft.com/office/drawing/2014/main" id="{F67DE4EF-0122-A359-CA0B-C656B57B9404}"/>
              </a:ext>
            </a:extLst>
          </p:cNvPr>
          <p:cNvSpPr txBox="1"/>
          <p:nvPr/>
        </p:nvSpPr>
        <p:spPr>
          <a:xfrm>
            <a:off x="1214967" y="1077717"/>
            <a:ext cx="16082433" cy="654025"/>
          </a:xfrm>
          <a:prstGeom prst="rect">
            <a:avLst/>
          </a:prstGeom>
        </p:spPr>
        <p:txBody>
          <a:bodyPr wrap="square" lIns="0" tIns="0" rIns="0" bIns="0" rtlCol="0" anchor="t">
            <a:spAutoFit/>
          </a:bodyPr>
          <a:lstStyle/>
          <a:p>
            <a:pPr algn="l">
              <a:lnSpc>
                <a:spcPts val="5092"/>
              </a:lnSpc>
            </a:pPr>
            <a:r>
              <a:rPr lang="en-US" sz="4896" b="1" spc="-205" dirty="0">
                <a:solidFill>
                  <a:srgbClr val="FFFFFF"/>
                </a:solidFill>
                <a:latin typeface="Arial Bold"/>
                <a:ea typeface="Arial Bold"/>
                <a:cs typeface="Arial Bold"/>
                <a:sym typeface="Arial Bold"/>
              </a:rPr>
              <a:t>Cash Forecasting Report</a:t>
            </a:r>
          </a:p>
        </p:txBody>
      </p:sp>
      <p:pic>
        <p:nvPicPr>
          <p:cNvPr id="3" name="Picture 2">
            <a:extLst>
              <a:ext uri="{FF2B5EF4-FFF2-40B4-BE49-F238E27FC236}">
                <a16:creationId xmlns:a16="http://schemas.microsoft.com/office/drawing/2014/main" id="{030E76DC-8DF2-9BE1-CC03-692008DD3AF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214967" y="2003502"/>
            <a:ext cx="16239065" cy="7940597"/>
          </a:xfrm>
          <a:prstGeom prst="rect">
            <a:avLst/>
          </a:prstGeom>
        </p:spPr>
      </p:pic>
      <p:sp>
        <p:nvSpPr>
          <p:cNvPr id="4" name="Freeform 2">
            <a:extLst>
              <a:ext uri="{FF2B5EF4-FFF2-40B4-BE49-F238E27FC236}">
                <a16:creationId xmlns:a16="http://schemas.microsoft.com/office/drawing/2014/main" id="{35EA5FC9-C226-2D45-96DB-E5F60E6B7272}"/>
              </a:ext>
            </a:extLst>
          </p:cNvPr>
          <p:cNvSpPr/>
          <p:nvPr/>
        </p:nvSpPr>
        <p:spPr>
          <a:xfrm>
            <a:off x="414861" y="1135101"/>
            <a:ext cx="499539" cy="503199"/>
          </a:xfrm>
          <a:custGeom>
            <a:avLst/>
            <a:gdLst/>
            <a:ahLst/>
            <a:cxnLst/>
            <a:rect l="l" t="t" r="r" b="b"/>
            <a:pathLst>
              <a:path w="499539" h="503199">
                <a:moveTo>
                  <a:pt x="0" y="0"/>
                </a:moveTo>
                <a:lnTo>
                  <a:pt x="499540" y="0"/>
                </a:lnTo>
                <a:lnTo>
                  <a:pt x="499540" y="503199"/>
                </a:lnTo>
                <a:lnTo>
                  <a:pt x="0" y="50319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pic>
        <p:nvPicPr>
          <p:cNvPr id="5" name="Picture 4">
            <a:extLst>
              <a:ext uri="{FF2B5EF4-FFF2-40B4-BE49-F238E27FC236}">
                <a16:creationId xmlns:a16="http://schemas.microsoft.com/office/drawing/2014/main" id="{282BE560-BCD4-A155-425A-FE693630CDD3}"/>
              </a:ext>
            </a:extLst>
          </p:cNvPr>
          <p:cNvPicPr>
            <a:picLocks noChangeAspect="1"/>
          </p:cNvPicPr>
          <p:nvPr/>
        </p:nvPicPr>
        <p:blipFill>
          <a:blip r:embed="rId5"/>
          <a:stretch>
            <a:fillRect/>
          </a:stretch>
        </p:blipFill>
        <p:spPr>
          <a:xfrm>
            <a:off x="13639800" y="654234"/>
            <a:ext cx="3534478" cy="1262664"/>
          </a:xfrm>
          <a:prstGeom prst="rect">
            <a:avLst/>
          </a:prstGeom>
        </p:spPr>
      </p:pic>
      <p:sp>
        <p:nvSpPr>
          <p:cNvPr id="2" name="Rectangle 1">
            <a:extLst>
              <a:ext uri="{FF2B5EF4-FFF2-40B4-BE49-F238E27FC236}">
                <a16:creationId xmlns:a16="http://schemas.microsoft.com/office/drawing/2014/main" id="{F6B5A681-1B92-3D8E-3427-CCDF48A98C25}"/>
              </a:ext>
            </a:extLst>
          </p:cNvPr>
          <p:cNvSpPr/>
          <p:nvPr/>
        </p:nvSpPr>
        <p:spPr>
          <a:xfrm>
            <a:off x="5715000" y="4305300"/>
            <a:ext cx="6400800" cy="1219200"/>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2800" b="1" dirty="0">
                <a:solidFill>
                  <a:schemeClr val="tx1"/>
                </a:solidFill>
              </a:rPr>
              <a:t>Here, we’ve added five rows.</a:t>
            </a:r>
          </a:p>
          <a:p>
            <a:pPr algn="ctr"/>
            <a:r>
              <a:rPr lang="en-US" sz="2800" b="1" dirty="0">
                <a:solidFill>
                  <a:schemeClr val="tx1"/>
                </a:solidFill>
              </a:rPr>
              <a:t>Last row is Customer Invoices we’ll select it and go</a:t>
            </a:r>
          </a:p>
        </p:txBody>
      </p:sp>
    </p:spTree>
    <p:extLst>
      <p:ext uri="{BB962C8B-B14F-4D97-AF65-F5344CB8AC3E}">
        <p14:creationId xmlns:p14="http://schemas.microsoft.com/office/powerpoint/2010/main" val="423481494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FB1545-6AE8-E6F3-7398-F16B4D8EB414}"/>
            </a:ext>
          </a:extLst>
        </p:cNvPr>
        <p:cNvGrpSpPr/>
        <p:nvPr/>
      </p:nvGrpSpPr>
      <p:grpSpPr>
        <a:xfrm>
          <a:off x="0" y="0"/>
          <a:ext cx="0" cy="0"/>
          <a:chOff x="0" y="0"/>
          <a:chExt cx="0" cy="0"/>
        </a:xfrm>
      </p:grpSpPr>
      <p:grpSp>
        <p:nvGrpSpPr>
          <p:cNvPr id="9" name="Group 9">
            <a:extLst>
              <a:ext uri="{FF2B5EF4-FFF2-40B4-BE49-F238E27FC236}">
                <a16:creationId xmlns:a16="http://schemas.microsoft.com/office/drawing/2014/main" id="{4BB6671A-DBCF-7FD8-9EF1-30C70D91B49D}"/>
              </a:ext>
            </a:extLst>
          </p:cNvPr>
          <p:cNvGrpSpPr/>
          <p:nvPr/>
        </p:nvGrpSpPr>
        <p:grpSpPr>
          <a:xfrm>
            <a:off x="685799" y="495300"/>
            <a:ext cx="17068801" cy="2638134"/>
            <a:chOff x="0" y="0"/>
            <a:chExt cx="2741709" cy="694817"/>
          </a:xfrm>
        </p:grpSpPr>
        <p:sp>
          <p:nvSpPr>
            <p:cNvPr id="10" name="Freeform 10">
              <a:extLst>
                <a:ext uri="{FF2B5EF4-FFF2-40B4-BE49-F238E27FC236}">
                  <a16:creationId xmlns:a16="http://schemas.microsoft.com/office/drawing/2014/main" id="{0C32C964-6981-BA49-2CBF-76D858C92A7A}"/>
                </a:ext>
              </a:extLst>
            </p:cNvPr>
            <p:cNvSpPr/>
            <p:nvPr/>
          </p:nvSpPr>
          <p:spPr>
            <a:xfrm>
              <a:off x="0" y="0"/>
              <a:ext cx="2741709" cy="694817"/>
            </a:xfrm>
            <a:custGeom>
              <a:avLst/>
              <a:gdLst/>
              <a:ahLst/>
              <a:cxnLst/>
              <a:rect l="l" t="t" r="r" b="b"/>
              <a:pathLst>
                <a:path w="2741709" h="694817">
                  <a:moveTo>
                    <a:pt x="26030" y="0"/>
                  </a:moveTo>
                  <a:lnTo>
                    <a:pt x="2715679" y="0"/>
                  </a:lnTo>
                  <a:cubicBezTo>
                    <a:pt x="2722583" y="0"/>
                    <a:pt x="2729204" y="2742"/>
                    <a:pt x="2734085" y="7624"/>
                  </a:cubicBezTo>
                  <a:cubicBezTo>
                    <a:pt x="2738967" y="12505"/>
                    <a:pt x="2741709" y="19126"/>
                    <a:pt x="2741709" y="26030"/>
                  </a:cubicBezTo>
                  <a:lnTo>
                    <a:pt x="2741709" y="668787"/>
                  </a:lnTo>
                  <a:cubicBezTo>
                    <a:pt x="2741709" y="683163"/>
                    <a:pt x="2730055" y="694817"/>
                    <a:pt x="2715679" y="694817"/>
                  </a:cubicBezTo>
                  <a:lnTo>
                    <a:pt x="26030" y="694817"/>
                  </a:lnTo>
                  <a:cubicBezTo>
                    <a:pt x="19126" y="694817"/>
                    <a:pt x="12505" y="692075"/>
                    <a:pt x="7624" y="687193"/>
                  </a:cubicBezTo>
                  <a:cubicBezTo>
                    <a:pt x="2742" y="682312"/>
                    <a:pt x="0" y="675691"/>
                    <a:pt x="0" y="668787"/>
                  </a:cubicBezTo>
                  <a:lnTo>
                    <a:pt x="0" y="26030"/>
                  </a:lnTo>
                  <a:cubicBezTo>
                    <a:pt x="0" y="11654"/>
                    <a:pt x="11654" y="0"/>
                    <a:pt x="26030" y="0"/>
                  </a:cubicBezTo>
                  <a:close/>
                </a:path>
              </a:pathLst>
            </a:custGeom>
            <a:gradFill rotWithShape="1">
              <a:gsLst>
                <a:gs pos="0">
                  <a:srgbClr val="0C4A5B">
                    <a:alpha val="100000"/>
                  </a:srgbClr>
                </a:gs>
                <a:gs pos="100000">
                  <a:schemeClr val="bg1"/>
                </a:gs>
              </a:gsLst>
              <a:lin ang="2700000"/>
            </a:gradFill>
          </p:spPr>
          <p:txBody>
            <a:bodyPr/>
            <a:lstStyle/>
            <a:p>
              <a:endParaRPr lang="en-US" dirty="0"/>
            </a:p>
          </p:txBody>
        </p:sp>
        <p:sp>
          <p:nvSpPr>
            <p:cNvPr id="11" name="TextBox 11">
              <a:extLst>
                <a:ext uri="{FF2B5EF4-FFF2-40B4-BE49-F238E27FC236}">
                  <a16:creationId xmlns:a16="http://schemas.microsoft.com/office/drawing/2014/main" id="{5A7AB1A4-D959-DE6D-AB49-4ABCFE3F9EE3}"/>
                </a:ext>
              </a:extLst>
            </p:cNvPr>
            <p:cNvSpPr txBox="1"/>
            <p:nvPr/>
          </p:nvSpPr>
          <p:spPr>
            <a:xfrm>
              <a:off x="0" y="19050"/>
              <a:ext cx="2741709" cy="675767"/>
            </a:xfrm>
            <a:prstGeom prst="rect">
              <a:avLst/>
            </a:prstGeom>
          </p:spPr>
          <p:txBody>
            <a:bodyPr lIns="50800" tIns="50800" rIns="50800" bIns="50800" rtlCol="0" anchor="ctr"/>
            <a:lstStyle/>
            <a:p>
              <a:pPr algn="l">
                <a:lnSpc>
                  <a:spcPts val="1387"/>
                </a:lnSpc>
              </a:pPr>
              <a:endParaRPr/>
            </a:p>
          </p:txBody>
        </p:sp>
      </p:grpSp>
      <p:sp>
        <p:nvSpPr>
          <p:cNvPr id="24" name="TextBox 24">
            <a:extLst>
              <a:ext uri="{FF2B5EF4-FFF2-40B4-BE49-F238E27FC236}">
                <a16:creationId xmlns:a16="http://schemas.microsoft.com/office/drawing/2014/main" id="{976163AA-8546-0BC6-5A05-D22F68540816}"/>
              </a:ext>
            </a:extLst>
          </p:cNvPr>
          <p:cNvSpPr txBox="1"/>
          <p:nvPr/>
        </p:nvSpPr>
        <p:spPr>
          <a:xfrm>
            <a:off x="1214967" y="1077717"/>
            <a:ext cx="16082433" cy="654025"/>
          </a:xfrm>
          <a:prstGeom prst="rect">
            <a:avLst/>
          </a:prstGeom>
        </p:spPr>
        <p:txBody>
          <a:bodyPr wrap="square" lIns="0" tIns="0" rIns="0" bIns="0" rtlCol="0" anchor="t">
            <a:spAutoFit/>
          </a:bodyPr>
          <a:lstStyle/>
          <a:p>
            <a:pPr algn="l">
              <a:lnSpc>
                <a:spcPts val="5092"/>
              </a:lnSpc>
            </a:pPr>
            <a:r>
              <a:rPr lang="en-US" sz="4896" b="1" spc="-205" dirty="0">
                <a:solidFill>
                  <a:srgbClr val="FFFFFF"/>
                </a:solidFill>
                <a:latin typeface="Arial Bold"/>
                <a:ea typeface="Arial Bold"/>
                <a:cs typeface="Arial Bold"/>
                <a:sym typeface="Arial Bold"/>
              </a:rPr>
              <a:t>Cash Forecasting Report</a:t>
            </a:r>
          </a:p>
        </p:txBody>
      </p:sp>
      <p:pic>
        <p:nvPicPr>
          <p:cNvPr id="3" name="Picture 2">
            <a:extLst>
              <a:ext uri="{FF2B5EF4-FFF2-40B4-BE49-F238E27FC236}">
                <a16:creationId xmlns:a16="http://schemas.microsoft.com/office/drawing/2014/main" id="{852745A4-1AE5-9EFD-CF49-5F8D12439A2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214967" y="2003502"/>
            <a:ext cx="16239065" cy="7940598"/>
          </a:xfrm>
          <a:prstGeom prst="rect">
            <a:avLst/>
          </a:prstGeom>
        </p:spPr>
      </p:pic>
      <p:sp>
        <p:nvSpPr>
          <p:cNvPr id="4" name="Freeform 2">
            <a:extLst>
              <a:ext uri="{FF2B5EF4-FFF2-40B4-BE49-F238E27FC236}">
                <a16:creationId xmlns:a16="http://schemas.microsoft.com/office/drawing/2014/main" id="{9E633C14-195E-76E0-E04C-F24312D5EC07}"/>
              </a:ext>
            </a:extLst>
          </p:cNvPr>
          <p:cNvSpPr/>
          <p:nvPr/>
        </p:nvSpPr>
        <p:spPr>
          <a:xfrm>
            <a:off x="414861" y="1135101"/>
            <a:ext cx="499539" cy="503199"/>
          </a:xfrm>
          <a:custGeom>
            <a:avLst/>
            <a:gdLst/>
            <a:ahLst/>
            <a:cxnLst/>
            <a:rect l="l" t="t" r="r" b="b"/>
            <a:pathLst>
              <a:path w="499539" h="503199">
                <a:moveTo>
                  <a:pt x="0" y="0"/>
                </a:moveTo>
                <a:lnTo>
                  <a:pt x="499540" y="0"/>
                </a:lnTo>
                <a:lnTo>
                  <a:pt x="499540" y="503199"/>
                </a:lnTo>
                <a:lnTo>
                  <a:pt x="0" y="50319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pic>
        <p:nvPicPr>
          <p:cNvPr id="5" name="Picture 4">
            <a:extLst>
              <a:ext uri="{FF2B5EF4-FFF2-40B4-BE49-F238E27FC236}">
                <a16:creationId xmlns:a16="http://schemas.microsoft.com/office/drawing/2014/main" id="{ACDC38DA-7563-004E-61A1-42CE618411AB}"/>
              </a:ext>
            </a:extLst>
          </p:cNvPr>
          <p:cNvPicPr>
            <a:picLocks noChangeAspect="1"/>
          </p:cNvPicPr>
          <p:nvPr/>
        </p:nvPicPr>
        <p:blipFill>
          <a:blip r:embed="rId5"/>
          <a:stretch>
            <a:fillRect/>
          </a:stretch>
        </p:blipFill>
        <p:spPr>
          <a:xfrm>
            <a:off x="13639800" y="654234"/>
            <a:ext cx="3534478" cy="1262664"/>
          </a:xfrm>
          <a:prstGeom prst="rect">
            <a:avLst/>
          </a:prstGeom>
        </p:spPr>
      </p:pic>
      <p:sp>
        <p:nvSpPr>
          <p:cNvPr id="2" name="Rectangle 1">
            <a:extLst>
              <a:ext uri="{FF2B5EF4-FFF2-40B4-BE49-F238E27FC236}">
                <a16:creationId xmlns:a16="http://schemas.microsoft.com/office/drawing/2014/main" id="{3C50EBAA-3D86-0573-ECBE-B90E60D1291A}"/>
              </a:ext>
            </a:extLst>
          </p:cNvPr>
          <p:cNvSpPr/>
          <p:nvPr/>
        </p:nvSpPr>
        <p:spPr>
          <a:xfrm>
            <a:off x="9397790" y="5273506"/>
            <a:ext cx="6019800" cy="3375194"/>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2800" b="1" dirty="0">
              <a:solidFill>
                <a:schemeClr val="tx1"/>
              </a:solidFill>
            </a:endParaRPr>
          </a:p>
          <a:p>
            <a:pPr algn="ctr"/>
            <a:r>
              <a:rPr lang="en-US" sz="2800" b="1" dirty="0">
                <a:solidFill>
                  <a:schemeClr val="tx1"/>
                </a:solidFill>
              </a:rPr>
              <a:t>when we open the Customer Receipts details, we will input </a:t>
            </a:r>
          </a:p>
          <a:p>
            <a:pPr algn="ctr"/>
            <a:r>
              <a:rPr lang="en-US" sz="2800" b="1" dirty="0">
                <a:solidFill>
                  <a:schemeClr val="tx1"/>
                </a:solidFill>
              </a:rPr>
              <a:t>         Row Number</a:t>
            </a:r>
          </a:p>
          <a:p>
            <a:pPr algn="ctr"/>
            <a:r>
              <a:rPr lang="en-US" sz="2800" b="1" dirty="0">
                <a:solidFill>
                  <a:schemeClr val="tx1"/>
                </a:solidFill>
              </a:rPr>
              <a:t>       Description</a:t>
            </a:r>
          </a:p>
          <a:p>
            <a:pPr algn="ctr"/>
            <a:r>
              <a:rPr lang="en-US" sz="2800" b="1" dirty="0">
                <a:solidFill>
                  <a:schemeClr val="tx1"/>
                </a:solidFill>
              </a:rPr>
              <a:t>              Operation Unit</a:t>
            </a:r>
          </a:p>
          <a:p>
            <a:pPr algn="ctr"/>
            <a:r>
              <a:rPr lang="en-US" sz="2800" b="1" dirty="0">
                <a:solidFill>
                  <a:schemeClr val="tx1"/>
                </a:solidFill>
              </a:rPr>
              <a:t>Ledger</a:t>
            </a:r>
          </a:p>
          <a:p>
            <a:pPr algn="ctr"/>
            <a:r>
              <a:rPr lang="en-US" sz="2800" b="1" dirty="0">
                <a:solidFill>
                  <a:schemeClr val="tx1"/>
                </a:solidFill>
              </a:rPr>
              <a:t>        then </a:t>
            </a:r>
            <a:r>
              <a:rPr lang="en-US" sz="2800" b="1" dirty="0">
                <a:solidFill>
                  <a:schemeClr val="bg1"/>
                </a:solidFill>
              </a:rPr>
              <a:t>Apply</a:t>
            </a:r>
          </a:p>
          <a:p>
            <a:pPr algn="ctr"/>
            <a:endParaRPr lang="en-US" sz="2800" b="1" dirty="0">
              <a:solidFill>
                <a:schemeClr val="tx1"/>
              </a:solidFill>
            </a:endParaRPr>
          </a:p>
        </p:txBody>
      </p:sp>
    </p:spTree>
    <p:extLst>
      <p:ext uri="{BB962C8B-B14F-4D97-AF65-F5344CB8AC3E}">
        <p14:creationId xmlns:p14="http://schemas.microsoft.com/office/powerpoint/2010/main" val="288434973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C2DDD1-FF77-3A8F-2D14-F43D2FAC8CD8}"/>
            </a:ext>
          </a:extLst>
        </p:cNvPr>
        <p:cNvGrpSpPr/>
        <p:nvPr/>
      </p:nvGrpSpPr>
      <p:grpSpPr>
        <a:xfrm>
          <a:off x="0" y="0"/>
          <a:ext cx="0" cy="0"/>
          <a:chOff x="0" y="0"/>
          <a:chExt cx="0" cy="0"/>
        </a:xfrm>
      </p:grpSpPr>
      <p:grpSp>
        <p:nvGrpSpPr>
          <p:cNvPr id="9" name="Group 9">
            <a:extLst>
              <a:ext uri="{FF2B5EF4-FFF2-40B4-BE49-F238E27FC236}">
                <a16:creationId xmlns:a16="http://schemas.microsoft.com/office/drawing/2014/main" id="{8D56C23C-D016-4B29-FB81-902C192FAF93}"/>
              </a:ext>
            </a:extLst>
          </p:cNvPr>
          <p:cNvGrpSpPr/>
          <p:nvPr/>
        </p:nvGrpSpPr>
        <p:grpSpPr>
          <a:xfrm>
            <a:off x="685799" y="495300"/>
            <a:ext cx="17068801" cy="2638134"/>
            <a:chOff x="0" y="0"/>
            <a:chExt cx="2741709" cy="694817"/>
          </a:xfrm>
        </p:grpSpPr>
        <p:sp>
          <p:nvSpPr>
            <p:cNvPr id="10" name="Freeform 10">
              <a:extLst>
                <a:ext uri="{FF2B5EF4-FFF2-40B4-BE49-F238E27FC236}">
                  <a16:creationId xmlns:a16="http://schemas.microsoft.com/office/drawing/2014/main" id="{997F1A66-1018-834F-0ED5-0E334B8CF3C9}"/>
                </a:ext>
              </a:extLst>
            </p:cNvPr>
            <p:cNvSpPr/>
            <p:nvPr/>
          </p:nvSpPr>
          <p:spPr>
            <a:xfrm>
              <a:off x="0" y="0"/>
              <a:ext cx="2741709" cy="694817"/>
            </a:xfrm>
            <a:custGeom>
              <a:avLst/>
              <a:gdLst/>
              <a:ahLst/>
              <a:cxnLst/>
              <a:rect l="l" t="t" r="r" b="b"/>
              <a:pathLst>
                <a:path w="2741709" h="694817">
                  <a:moveTo>
                    <a:pt x="26030" y="0"/>
                  </a:moveTo>
                  <a:lnTo>
                    <a:pt x="2715679" y="0"/>
                  </a:lnTo>
                  <a:cubicBezTo>
                    <a:pt x="2722583" y="0"/>
                    <a:pt x="2729204" y="2742"/>
                    <a:pt x="2734085" y="7624"/>
                  </a:cubicBezTo>
                  <a:cubicBezTo>
                    <a:pt x="2738967" y="12505"/>
                    <a:pt x="2741709" y="19126"/>
                    <a:pt x="2741709" y="26030"/>
                  </a:cubicBezTo>
                  <a:lnTo>
                    <a:pt x="2741709" y="668787"/>
                  </a:lnTo>
                  <a:cubicBezTo>
                    <a:pt x="2741709" y="683163"/>
                    <a:pt x="2730055" y="694817"/>
                    <a:pt x="2715679" y="694817"/>
                  </a:cubicBezTo>
                  <a:lnTo>
                    <a:pt x="26030" y="694817"/>
                  </a:lnTo>
                  <a:cubicBezTo>
                    <a:pt x="19126" y="694817"/>
                    <a:pt x="12505" y="692075"/>
                    <a:pt x="7624" y="687193"/>
                  </a:cubicBezTo>
                  <a:cubicBezTo>
                    <a:pt x="2742" y="682312"/>
                    <a:pt x="0" y="675691"/>
                    <a:pt x="0" y="668787"/>
                  </a:cubicBezTo>
                  <a:lnTo>
                    <a:pt x="0" y="26030"/>
                  </a:lnTo>
                  <a:cubicBezTo>
                    <a:pt x="0" y="11654"/>
                    <a:pt x="11654" y="0"/>
                    <a:pt x="26030" y="0"/>
                  </a:cubicBezTo>
                  <a:close/>
                </a:path>
              </a:pathLst>
            </a:custGeom>
            <a:gradFill rotWithShape="1">
              <a:gsLst>
                <a:gs pos="0">
                  <a:srgbClr val="0C4A5B">
                    <a:alpha val="100000"/>
                  </a:srgbClr>
                </a:gs>
                <a:gs pos="100000">
                  <a:schemeClr val="bg1"/>
                </a:gs>
              </a:gsLst>
              <a:lin ang="2700000"/>
            </a:gradFill>
          </p:spPr>
          <p:txBody>
            <a:bodyPr/>
            <a:lstStyle/>
            <a:p>
              <a:endParaRPr lang="en-US" dirty="0"/>
            </a:p>
          </p:txBody>
        </p:sp>
        <p:sp>
          <p:nvSpPr>
            <p:cNvPr id="11" name="TextBox 11">
              <a:extLst>
                <a:ext uri="{FF2B5EF4-FFF2-40B4-BE49-F238E27FC236}">
                  <a16:creationId xmlns:a16="http://schemas.microsoft.com/office/drawing/2014/main" id="{A9299A3C-FAF5-BF26-8FC0-D86EDC4C2EF1}"/>
                </a:ext>
              </a:extLst>
            </p:cNvPr>
            <p:cNvSpPr txBox="1"/>
            <p:nvPr/>
          </p:nvSpPr>
          <p:spPr>
            <a:xfrm>
              <a:off x="0" y="19050"/>
              <a:ext cx="2741709" cy="675767"/>
            </a:xfrm>
            <a:prstGeom prst="rect">
              <a:avLst/>
            </a:prstGeom>
          </p:spPr>
          <p:txBody>
            <a:bodyPr lIns="50800" tIns="50800" rIns="50800" bIns="50800" rtlCol="0" anchor="ctr"/>
            <a:lstStyle/>
            <a:p>
              <a:pPr algn="l">
                <a:lnSpc>
                  <a:spcPts val="1387"/>
                </a:lnSpc>
              </a:pPr>
              <a:endParaRPr/>
            </a:p>
          </p:txBody>
        </p:sp>
      </p:grpSp>
      <p:sp>
        <p:nvSpPr>
          <p:cNvPr id="24" name="TextBox 24">
            <a:extLst>
              <a:ext uri="{FF2B5EF4-FFF2-40B4-BE49-F238E27FC236}">
                <a16:creationId xmlns:a16="http://schemas.microsoft.com/office/drawing/2014/main" id="{4F3C4233-BC87-EC85-E6D8-224219E826D5}"/>
              </a:ext>
            </a:extLst>
          </p:cNvPr>
          <p:cNvSpPr txBox="1"/>
          <p:nvPr/>
        </p:nvSpPr>
        <p:spPr>
          <a:xfrm>
            <a:off x="1214967" y="1077717"/>
            <a:ext cx="16082433" cy="654025"/>
          </a:xfrm>
          <a:prstGeom prst="rect">
            <a:avLst/>
          </a:prstGeom>
        </p:spPr>
        <p:txBody>
          <a:bodyPr wrap="square" lIns="0" tIns="0" rIns="0" bIns="0" rtlCol="0" anchor="t">
            <a:spAutoFit/>
          </a:bodyPr>
          <a:lstStyle/>
          <a:p>
            <a:pPr algn="l">
              <a:lnSpc>
                <a:spcPts val="5092"/>
              </a:lnSpc>
            </a:pPr>
            <a:r>
              <a:rPr lang="en-US" sz="4896" b="1" spc="-205" dirty="0">
                <a:solidFill>
                  <a:srgbClr val="FFFFFF"/>
                </a:solidFill>
                <a:latin typeface="Arial Bold"/>
                <a:ea typeface="Arial Bold"/>
                <a:cs typeface="Arial Bold"/>
                <a:sym typeface="Arial Bold"/>
              </a:rPr>
              <a:t>Cash Forecasting Report</a:t>
            </a:r>
          </a:p>
        </p:txBody>
      </p:sp>
      <p:pic>
        <p:nvPicPr>
          <p:cNvPr id="3" name="Picture 2">
            <a:extLst>
              <a:ext uri="{FF2B5EF4-FFF2-40B4-BE49-F238E27FC236}">
                <a16:creationId xmlns:a16="http://schemas.microsoft.com/office/drawing/2014/main" id="{67EE16ED-86A4-8D24-6322-8E7014000B1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214967" y="2003502"/>
            <a:ext cx="16082433" cy="7940598"/>
          </a:xfrm>
          <a:prstGeom prst="rect">
            <a:avLst/>
          </a:prstGeom>
        </p:spPr>
      </p:pic>
      <p:sp>
        <p:nvSpPr>
          <p:cNvPr id="4" name="Freeform 2">
            <a:extLst>
              <a:ext uri="{FF2B5EF4-FFF2-40B4-BE49-F238E27FC236}">
                <a16:creationId xmlns:a16="http://schemas.microsoft.com/office/drawing/2014/main" id="{AC2A6FBC-CAC0-FAFD-C3F9-4B67171EC330}"/>
              </a:ext>
            </a:extLst>
          </p:cNvPr>
          <p:cNvSpPr/>
          <p:nvPr/>
        </p:nvSpPr>
        <p:spPr>
          <a:xfrm>
            <a:off x="414861" y="1135101"/>
            <a:ext cx="499539" cy="503199"/>
          </a:xfrm>
          <a:custGeom>
            <a:avLst/>
            <a:gdLst/>
            <a:ahLst/>
            <a:cxnLst/>
            <a:rect l="l" t="t" r="r" b="b"/>
            <a:pathLst>
              <a:path w="499539" h="503199">
                <a:moveTo>
                  <a:pt x="0" y="0"/>
                </a:moveTo>
                <a:lnTo>
                  <a:pt x="499540" y="0"/>
                </a:lnTo>
                <a:lnTo>
                  <a:pt x="499540" y="503199"/>
                </a:lnTo>
                <a:lnTo>
                  <a:pt x="0" y="50319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pic>
        <p:nvPicPr>
          <p:cNvPr id="5" name="Picture 4">
            <a:extLst>
              <a:ext uri="{FF2B5EF4-FFF2-40B4-BE49-F238E27FC236}">
                <a16:creationId xmlns:a16="http://schemas.microsoft.com/office/drawing/2014/main" id="{4451CE30-165D-E310-E503-75B25499A5E9}"/>
              </a:ext>
            </a:extLst>
          </p:cNvPr>
          <p:cNvPicPr>
            <a:picLocks noChangeAspect="1"/>
          </p:cNvPicPr>
          <p:nvPr/>
        </p:nvPicPr>
        <p:blipFill>
          <a:blip r:embed="rId5"/>
          <a:stretch>
            <a:fillRect/>
          </a:stretch>
        </p:blipFill>
        <p:spPr>
          <a:xfrm>
            <a:off x="13639800" y="654234"/>
            <a:ext cx="3534478" cy="1262664"/>
          </a:xfrm>
          <a:prstGeom prst="rect">
            <a:avLst/>
          </a:prstGeom>
        </p:spPr>
      </p:pic>
      <p:sp>
        <p:nvSpPr>
          <p:cNvPr id="7" name="Rectangle 6">
            <a:extLst>
              <a:ext uri="{FF2B5EF4-FFF2-40B4-BE49-F238E27FC236}">
                <a16:creationId xmlns:a16="http://schemas.microsoft.com/office/drawing/2014/main" id="{0A47CC62-7B22-A5B0-8352-0A65CCC4905D}"/>
              </a:ext>
            </a:extLst>
          </p:cNvPr>
          <p:cNvSpPr/>
          <p:nvPr/>
        </p:nvSpPr>
        <p:spPr>
          <a:xfrm>
            <a:off x="5867400" y="4152900"/>
            <a:ext cx="6400800" cy="1219200"/>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2800" b="1" dirty="0">
                <a:solidFill>
                  <a:schemeClr val="tx1"/>
                </a:solidFill>
              </a:rPr>
              <a:t>Here, we’ve added six rows:</a:t>
            </a:r>
          </a:p>
          <a:p>
            <a:pPr algn="ctr"/>
            <a:r>
              <a:rPr lang="en-US" sz="2800" b="1" dirty="0">
                <a:solidFill>
                  <a:schemeClr val="tx1"/>
                </a:solidFill>
              </a:rPr>
              <a:t>cash inflows and cash outflows </a:t>
            </a:r>
          </a:p>
        </p:txBody>
      </p:sp>
    </p:spTree>
    <p:extLst>
      <p:ext uri="{BB962C8B-B14F-4D97-AF65-F5344CB8AC3E}">
        <p14:creationId xmlns:p14="http://schemas.microsoft.com/office/powerpoint/2010/main" val="135374495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6CF775-B6B6-9EA6-EDCB-30A67ABBB8ED}"/>
            </a:ext>
          </a:extLst>
        </p:cNvPr>
        <p:cNvGrpSpPr/>
        <p:nvPr/>
      </p:nvGrpSpPr>
      <p:grpSpPr>
        <a:xfrm>
          <a:off x="0" y="0"/>
          <a:ext cx="0" cy="0"/>
          <a:chOff x="0" y="0"/>
          <a:chExt cx="0" cy="0"/>
        </a:xfrm>
      </p:grpSpPr>
      <p:grpSp>
        <p:nvGrpSpPr>
          <p:cNvPr id="9" name="Group 9">
            <a:extLst>
              <a:ext uri="{FF2B5EF4-FFF2-40B4-BE49-F238E27FC236}">
                <a16:creationId xmlns:a16="http://schemas.microsoft.com/office/drawing/2014/main" id="{9CF2B491-E360-2C96-DC87-109D4F52B11C}"/>
              </a:ext>
            </a:extLst>
          </p:cNvPr>
          <p:cNvGrpSpPr/>
          <p:nvPr/>
        </p:nvGrpSpPr>
        <p:grpSpPr>
          <a:xfrm>
            <a:off x="685799" y="495300"/>
            <a:ext cx="17068801" cy="2638134"/>
            <a:chOff x="0" y="0"/>
            <a:chExt cx="2741709" cy="694817"/>
          </a:xfrm>
        </p:grpSpPr>
        <p:sp>
          <p:nvSpPr>
            <p:cNvPr id="10" name="Freeform 10">
              <a:extLst>
                <a:ext uri="{FF2B5EF4-FFF2-40B4-BE49-F238E27FC236}">
                  <a16:creationId xmlns:a16="http://schemas.microsoft.com/office/drawing/2014/main" id="{260C499E-4B37-BFCF-BFEC-1377CCC498C7}"/>
                </a:ext>
              </a:extLst>
            </p:cNvPr>
            <p:cNvSpPr/>
            <p:nvPr/>
          </p:nvSpPr>
          <p:spPr>
            <a:xfrm>
              <a:off x="0" y="0"/>
              <a:ext cx="2741709" cy="694817"/>
            </a:xfrm>
            <a:custGeom>
              <a:avLst/>
              <a:gdLst/>
              <a:ahLst/>
              <a:cxnLst/>
              <a:rect l="l" t="t" r="r" b="b"/>
              <a:pathLst>
                <a:path w="2741709" h="694817">
                  <a:moveTo>
                    <a:pt x="26030" y="0"/>
                  </a:moveTo>
                  <a:lnTo>
                    <a:pt x="2715679" y="0"/>
                  </a:lnTo>
                  <a:cubicBezTo>
                    <a:pt x="2722583" y="0"/>
                    <a:pt x="2729204" y="2742"/>
                    <a:pt x="2734085" y="7624"/>
                  </a:cubicBezTo>
                  <a:cubicBezTo>
                    <a:pt x="2738967" y="12505"/>
                    <a:pt x="2741709" y="19126"/>
                    <a:pt x="2741709" y="26030"/>
                  </a:cubicBezTo>
                  <a:lnTo>
                    <a:pt x="2741709" y="668787"/>
                  </a:lnTo>
                  <a:cubicBezTo>
                    <a:pt x="2741709" y="683163"/>
                    <a:pt x="2730055" y="694817"/>
                    <a:pt x="2715679" y="694817"/>
                  </a:cubicBezTo>
                  <a:lnTo>
                    <a:pt x="26030" y="694817"/>
                  </a:lnTo>
                  <a:cubicBezTo>
                    <a:pt x="19126" y="694817"/>
                    <a:pt x="12505" y="692075"/>
                    <a:pt x="7624" y="687193"/>
                  </a:cubicBezTo>
                  <a:cubicBezTo>
                    <a:pt x="2742" y="682312"/>
                    <a:pt x="0" y="675691"/>
                    <a:pt x="0" y="668787"/>
                  </a:cubicBezTo>
                  <a:lnTo>
                    <a:pt x="0" y="26030"/>
                  </a:lnTo>
                  <a:cubicBezTo>
                    <a:pt x="0" y="11654"/>
                    <a:pt x="11654" y="0"/>
                    <a:pt x="26030" y="0"/>
                  </a:cubicBezTo>
                  <a:close/>
                </a:path>
              </a:pathLst>
            </a:custGeom>
            <a:gradFill rotWithShape="1">
              <a:gsLst>
                <a:gs pos="0">
                  <a:srgbClr val="0C4A5B">
                    <a:alpha val="100000"/>
                  </a:srgbClr>
                </a:gs>
                <a:gs pos="100000">
                  <a:schemeClr val="bg1"/>
                </a:gs>
              </a:gsLst>
              <a:lin ang="2700000"/>
            </a:gradFill>
          </p:spPr>
          <p:txBody>
            <a:bodyPr/>
            <a:lstStyle/>
            <a:p>
              <a:endParaRPr lang="en-US" dirty="0"/>
            </a:p>
          </p:txBody>
        </p:sp>
        <p:sp>
          <p:nvSpPr>
            <p:cNvPr id="11" name="TextBox 11">
              <a:extLst>
                <a:ext uri="{FF2B5EF4-FFF2-40B4-BE49-F238E27FC236}">
                  <a16:creationId xmlns:a16="http://schemas.microsoft.com/office/drawing/2014/main" id="{9A9F3042-4CC8-88F8-99CD-AB73CB02DF72}"/>
                </a:ext>
              </a:extLst>
            </p:cNvPr>
            <p:cNvSpPr txBox="1"/>
            <p:nvPr/>
          </p:nvSpPr>
          <p:spPr>
            <a:xfrm>
              <a:off x="0" y="19050"/>
              <a:ext cx="2741709" cy="675767"/>
            </a:xfrm>
            <a:prstGeom prst="rect">
              <a:avLst/>
            </a:prstGeom>
          </p:spPr>
          <p:txBody>
            <a:bodyPr lIns="50800" tIns="50800" rIns="50800" bIns="50800" rtlCol="0" anchor="ctr"/>
            <a:lstStyle/>
            <a:p>
              <a:pPr algn="l">
                <a:lnSpc>
                  <a:spcPts val="1387"/>
                </a:lnSpc>
              </a:pPr>
              <a:endParaRPr/>
            </a:p>
          </p:txBody>
        </p:sp>
      </p:grpSp>
      <p:sp>
        <p:nvSpPr>
          <p:cNvPr id="24" name="TextBox 24">
            <a:extLst>
              <a:ext uri="{FF2B5EF4-FFF2-40B4-BE49-F238E27FC236}">
                <a16:creationId xmlns:a16="http://schemas.microsoft.com/office/drawing/2014/main" id="{DBEC2936-6147-51AC-C4D3-5DBF06658871}"/>
              </a:ext>
            </a:extLst>
          </p:cNvPr>
          <p:cNvSpPr txBox="1"/>
          <p:nvPr/>
        </p:nvSpPr>
        <p:spPr>
          <a:xfrm>
            <a:off x="1214967" y="1077717"/>
            <a:ext cx="16082433" cy="654025"/>
          </a:xfrm>
          <a:prstGeom prst="rect">
            <a:avLst/>
          </a:prstGeom>
        </p:spPr>
        <p:txBody>
          <a:bodyPr wrap="square" lIns="0" tIns="0" rIns="0" bIns="0" rtlCol="0" anchor="t">
            <a:spAutoFit/>
          </a:bodyPr>
          <a:lstStyle/>
          <a:p>
            <a:pPr algn="l">
              <a:lnSpc>
                <a:spcPts val="5092"/>
              </a:lnSpc>
            </a:pPr>
            <a:r>
              <a:rPr lang="en-US" sz="4896" b="1" spc="-205" dirty="0">
                <a:solidFill>
                  <a:srgbClr val="FFFFFF"/>
                </a:solidFill>
                <a:latin typeface="Arial Bold"/>
                <a:ea typeface="Arial Bold"/>
                <a:cs typeface="Arial Bold"/>
                <a:sym typeface="Arial Bold"/>
              </a:rPr>
              <a:t>Cash Forecasting Report</a:t>
            </a:r>
          </a:p>
        </p:txBody>
      </p:sp>
      <p:pic>
        <p:nvPicPr>
          <p:cNvPr id="3" name="Picture 2">
            <a:extLst>
              <a:ext uri="{FF2B5EF4-FFF2-40B4-BE49-F238E27FC236}">
                <a16:creationId xmlns:a16="http://schemas.microsoft.com/office/drawing/2014/main" id="{87DF08E0-89AD-324F-E4DF-D542DD585FF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43000" y="2003502"/>
            <a:ext cx="16311032" cy="7940598"/>
          </a:xfrm>
          <a:prstGeom prst="rect">
            <a:avLst/>
          </a:prstGeom>
        </p:spPr>
      </p:pic>
      <p:sp>
        <p:nvSpPr>
          <p:cNvPr id="4" name="Freeform 2">
            <a:extLst>
              <a:ext uri="{FF2B5EF4-FFF2-40B4-BE49-F238E27FC236}">
                <a16:creationId xmlns:a16="http://schemas.microsoft.com/office/drawing/2014/main" id="{9AB7BD60-5AA0-365E-3D53-5FA125A201F1}"/>
              </a:ext>
            </a:extLst>
          </p:cNvPr>
          <p:cNvSpPr/>
          <p:nvPr/>
        </p:nvSpPr>
        <p:spPr>
          <a:xfrm>
            <a:off x="414861" y="1135101"/>
            <a:ext cx="499539" cy="503199"/>
          </a:xfrm>
          <a:custGeom>
            <a:avLst/>
            <a:gdLst/>
            <a:ahLst/>
            <a:cxnLst/>
            <a:rect l="l" t="t" r="r" b="b"/>
            <a:pathLst>
              <a:path w="499539" h="503199">
                <a:moveTo>
                  <a:pt x="0" y="0"/>
                </a:moveTo>
                <a:lnTo>
                  <a:pt x="499540" y="0"/>
                </a:lnTo>
                <a:lnTo>
                  <a:pt x="499540" y="503199"/>
                </a:lnTo>
                <a:lnTo>
                  <a:pt x="0" y="50319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pic>
        <p:nvPicPr>
          <p:cNvPr id="5" name="Picture 4">
            <a:extLst>
              <a:ext uri="{FF2B5EF4-FFF2-40B4-BE49-F238E27FC236}">
                <a16:creationId xmlns:a16="http://schemas.microsoft.com/office/drawing/2014/main" id="{6F796D58-EBCB-37C4-74F0-5949D07CB735}"/>
              </a:ext>
            </a:extLst>
          </p:cNvPr>
          <p:cNvPicPr>
            <a:picLocks noChangeAspect="1"/>
          </p:cNvPicPr>
          <p:nvPr/>
        </p:nvPicPr>
        <p:blipFill>
          <a:blip r:embed="rId5"/>
          <a:stretch>
            <a:fillRect/>
          </a:stretch>
        </p:blipFill>
        <p:spPr>
          <a:xfrm>
            <a:off x="13639800" y="654234"/>
            <a:ext cx="3534478" cy="1262664"/>
          </a:xfrm>
          <a:prstGeom prst="rect">
            <a:avLst/>
          </a:prstGeom>
        </p:spPr>
      </p:pic>
      <p:sp>
        <p:nvSpPr>
          <p:cNvPr id="2" name="Rectangle 1">
            <a:extLst>
              <a:ext uri="{FF2B5EF4-FFF2-40B4-BE49-F238E27FC236}">
                <a16:creationId xmlns:a16="http://schemas.microsoft.com/office/drawing/2014/main" id="{E3245002-2938-8A9F-ECBE-0C198E54B39F}"/>
              </a:ext>
            </a:extLst>
          </p:cNvPr>
          <p:cNvSpPr/>
          <p:nvPr/>
        </p:nvSpPr>
        <p:spPr>
          <a:xfrm>
            <a:off x="7772400" y="5143500"/>
            <a:ext cx="8077200" cy="3429000"/>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2800" b="1" dirty="0">
                <a:solidFill>
                  <a:schemeClr val="tx1"/>
                </a:solidFill>
              </a:rPr>
              <a:t>Here we will add the column details for the periods </a:t>
            </a:r>
          </a:p>
          <a:p>
            <a:pPr algn="ctr"/>
            <a:r>
              <a:rPr lang="en-US" sz="2800" b="1" dirty="0">
                <a:solidFill>
                  <a:schemeClr val="tx1"/>
                </a:solidFill>
              </a:rPr>
              <a:t>Then select finish</a:t>
            </a:r>
          </a:p>
        </p:txBody>
      </p:sp>
    </p:spTree>
    <p:extLst>
      <p:ext uri="{BB962C8B-B14F-4D97-AF65-F5344CB8AC3E}">
        <p14:creationId xmlns:p14="http://schemas.microsoft.com/office/powerpoint/2010/main" val="193996693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3106A7-BE61-D9C6-A524-2AEC05151796}"/>
            </a:ext>
          </a:extLst>
        </p:cNvPr>
        <p:cNvGrpSpPr/>
        <p:nvPr/>
      </p:nvGrpSpPr>
      <p:grpSpPr>
        <a:xfrm>
          <a:off x="0" y="0"/>
          <a:ext cx="0" cy="0"/>
          <a:chOff x="0" y="0"/>
          <a:chExt cx="0" cy="0"/>
        </a:xfrm>
      </p:grpSpPr>
      <p:grpSp>
        <p:nvGrpSpPr>
          <p:cNvPr id="9" name="Group 9">
            <a:extLst>
              <a:ext uri="{FF2B5EF4-FFF2-40B4-BE49-F238E27FC236}">
                <a16:creationId xmlns:a16="http://schemas.microsoft.com/office/drawing/2014/main" id="{888D8809-772C-5311-6A52-1140C53408B3}"/>
              </a:ext>
            </a:extLst>
          </p:cNvPr>
          <p:cNvGrpSpPr/>
          <p:nvPr/>
        </p:nvGrpSpPr>
        <p:grpSpPr>
          <a:xfrm>
            <a:off x="685799" y="495300"/>
            <a:ext cx="17068801" cy="2638134"/>
            <a:chOff x="0" y="0"/>
            <a:chExt cx="2741709" cy="694817"/>
          </a:xfrm>
        </p:grpSpPr>
        <p:sp>
          <p:nvSpPr>
            <p:cNvPr id="10" name="Freeform 10">
              <a:extLst>
                <a:ext uri="{FF2B5EF4-FFF2-40B4-BE49-F238E27FC236}">
                  <a16:creationId xmlns:a16="http://schemas.microsoft.com/office/drawing/2014/main" id="{7E232607-CEE7-C059-2480-43F49B9B1F2A}"/>
                </a:ext>
              </a:extLst>
            </p:cNvPr>
            <p:cNvSpPr/>
            <p:nvPr/>
          </p:nvSpPr>
          <p:spPr>
            <a:xfrm>
              <a:off x="0" y="0"/>
              <a:ext cx="2741709" cy="694817"/>
            </a:xfrm>
            <a:custGeom>
              <a:avLst/>
              <a:gdLst/>
              <a:ahLst/>
              <a:cxnLst/>
              <a:rect l="l" t="t" r="r" b="b"/>
              <a:pathLst>
                <a:path w="2741709" h="694817">
                  <a:moveTo>
                    <a:pt x="26030" y="0"/>
                  </a:moveTo>
                  <a:lnTo>
                    <a:pt x="2715679" y="0"/>
                  </a:lnTo>
                  <a:cubicBezTo>
                    <a:pt x="2722583" y="0"/>
                    <a:pt x="2729204" y="2742"/>
                    <a:pt x="2734085" y="7624"/>
                  </a:cubicBezTo>
                  <a:cubicBezTo>
                    <a:pt x="2738967" y="12505"/>
                    <a:pt x="2741709" y="19126"/>
                    <a:pt x="2741709" y="26030"/>
                  </a:cubicBezTo>
                  <a:lnTo>
                    <a:pt x="2741709" y="668787"/>
                  </a:lnTo>
                  <a:cubicBezTo>
                    <a:pt x="2741709" y="683163"/>
                    <a:pt x="2730055" y="694817"/>
                    <a:pt x="2715679" y="694817"/>
                  </a:cubicBezTo>
                  <a:lnTo>
                    <a:pt x="26030" y="694817"/>
                  </a:lnTo>
                  <a:cubicBezTo>
                    <a:pt x="19126" y="694817"/>
                    <a:pt x="12505" y="692075"/>
                    <a:pt x="7624" y="687193"/>
                  </a:cubicBezTo>
                  <a:cubicBezTo>
                    <a:pt x="2742" y="682312"/>
                    <a:pt x="0" y="675691"/>
                    <a:pt x="0" y="668787"/>
                  </a:cubicBezTo>
                  <a:lnTo>
                    <a:pt x="0" y="26030"/>
                  </a:lnTo>
                  <a:cubicBezTo>
                    <a:pt x="0" y="11654"/>
                    <a:pt x="11654" y="0"/>
                    <a:pt x="26030" y="0"/>
                  </a:cubicBezTo>
                  <a:close/>
                </a:path>
              </a:pathLst>
            </a:custGeom>
            <a:gradFill rotWithShape="1">
              <a:gsLst>
                <a:gs pos="0">
                  <a:srgbClr val="0C4A5B">
                    <a:alpha val="100000"/>
                  </a:srgbClr>
                </a:gs>
                <a:gs pos="100000">
                  <a:schemeClr val="bg1"/>
                </a:gs>
              </a:gsLst>
              <a:lin ang="2700000"/>
            </a:gradFill>
          </p:spPr>
          <p:txBody>
            <a:bodyPr/>
            <a:lstStyle/>
            <a:p>
              <a:endParaRPr lang="en-US" dirty="0"/>
            </a:p>
          </p:txBody>
        </p:sp>
        <p:sp>
          <p:nvSpPr>
            <p:cNvPr id="11" name="TextBox 11">
              <a:extLst>
                <a:ext uri="{FF2B5EF4-FFF2-40B4-BE49-F238E27FC236}">
                  <a16:creationId xmlns:a16="http://schemas.microsoft.com/office/drawing/2014/main" id="{5E4B78DB-6EDD-2D3B-94B4-0129936AA11A}"/>
                </a:ext>
              </a:extLst>
            </p:cNvPr>
            <p:cNvSpPr txBox="1"/>
            <p:nvPr/>
          </p:nvSpPr>
          <p:spPr>
            <a:xfrm>
              <a:off x="0" y="19050"/>
              <a:ext cx="2741709" cy="675767"/>
            </a:xfrm>
            <a:prstGeom prst="rect">
              <a:avLst/>
            </a:prstGeom>
          </p:spPr>
          <p:txBody>
            <a:bodyPr lIns="50800" tIns="50800" rIns="50800" bIns="50800" rtlCol="0" anchor="ctr"/>
            <a:lstStyle/>
            <a:p>
              <a:pPr algn="l">
                <a:lnSpc>
                  <a:spcPts val="1387"/>
                </a:lnSpc>
              </a:pPr>
              <a:endParaRPr/>
            </a:p>
          </p:txBody>
        </p:sp>
      </p:grpSp>
      <p:sp>
        <p:nvSpPr>
          <p:cNvPr id="24" name="TextBox 24">
            <a:extLst>
              <a:ext uri="{FF2B5EF4-FFF2-40B4-BE49-F238E27FC236}">
                <a16:creationId xmlns:a16="http://schemas.microsoft.com/office/drawing/2014/main" id="{72C89E0F-D76E-9703-1920-28CEF7734EFF}"/>
              </a:ext>
            </a:extLst>
          </p:cNvPr>
          <p:cNvSpPr txBox="1"/>
          <p:nvPr/>
        </p:nvSpPr>
        <p:spPr>
          <a:xfrm>
            <a:off x="1214967" y="1077717"/>
            <a:ext cx="16082433" cy="654025"/>
          </a:xfrm>
          <a:prstGeom prst="rect">
            <a:avLst/>
          </a:prstGeom>
        </p:spPr>
        <p:txBody>
          <a:bodyPr wrap="square" lIns="0" tIns="0" rIns="0" bIns="0" rtlCol="0" anchor="t">
            <a:spAutoFit/>
          </a:bodyPr>
          <a:lstStyle/>
          <a:p>
            <a:pPr algn="l">
              <a:lnSpc>
                <a:spcPts val="5092"/>
              </a:lnSpc>
            </a:pPr>
            <a:r>
              <a:rPr lang="en-US" sz="4896" b="1" spc="-205" dirty="0">
                <a:solidFill>
                  <a:srgbClr val="FFFFFF"/>
                </a:solidFill>
                <a:latin typeface="Arial Bold"/>
                <a:ea typeface="Arial Bold"/>
                <a:cs typeface="Arial Bold"/>
                <a:sym typeface="Arial Bold"/>
              </a:rPr>
              <a:t>Cash Forecasting Report</a:t>
            </a:r>
          </a:p>
        </p:txBody>
      </p:sp>
      <p:pic>
        <p:nvPicPr>
          <p:cNvPr id="3" name="Picture 2">
            <a:extLst>
              <a:ext uri="{FF2B5EF4-FFF2-40B4-BE49-F238E27FC236}">
                <a16:creationId xmlns:a16="http://schemas.microsoft.com/office/drawing/2014/main" id="{41BD8EE4-7AF0-7ED8-A315-C942253636C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214967" y="2003502"/>
            <a:ext cx="16239065" cy="7940598"/>
          </a:xfrm>
          <a:prstGeom prst="rect">
            <a:avLst/>
          </a:prstGeom>
        </p:spPr>
      </p:pic>
      <p:sp>
        <p:nvSpPr>
          <p:cNvPr id="4" name="Freeform 2">
            <a:extLst>
              <a:ext uri="{FF2B5EF4-FFF2-40B4-BE49-F238E27FC236}">
                <a16:creationId xmlns:a16="http://schemas.microsoft.com/office/drawing/2014/main" id="{216DE750-1ADB-DFDA-815D-C192C6C839EC}"/>
              </a:ext>
            </a:extLst>
          </p:cNvPr>
          <p:cNvSpPr/>
          <p:nvPr/>
        </p:nvSpPr>
        <p:spPr>
          <a:xfrm>
            <a:off x="414861" y="1135101"/>
            <a:ext cx="499539" cy="503199"/>
          </a:xfrm>
          <a:custGeom>
            <a:avLst/>
            <a:gdLst/>
            <a:ahLst/>
            <a:cxnLst/>
            <a:rect l="l" t="t" r="r" b="b"/>
            <a:pathLst>
              <a:path w="499539" h="503199">
                <a:moveTo>
                  <a:pt x="0" y="0"/>
                </a:moveTo>
                <a:lnTo>
                  <a:pt x="499540" y="0"/>
                </a:lnTo>
                <a:lnTo>
                  <a:pt x="499540" y="503199"/>
                </a:lnTo>
                <a:lnTo>
                  <a:pt x="0" y="50319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pic>
        <p:nvPicPr>
          <p:cNvPr id="5" name="Picture 4">
            <a:extLst>
              <a:ext uri="{FF2B5EF4-FFF2-40B4-BE49-F238E27FC236}">
                <a16:creationId xmlns:a16="http://schemas.microsoft.com/office/drawing/2014/main" id="{CE3182A1-1446-CE70-933A-C284BD00B5AE}"/>
              </a:ext>
            </a:extLst>
          </p:cNvPr>
          <p:cNvPicPr>
            <a:picLocks noChangeAspect="1"/>
          </p:cNvPicPr>
          <p:nvPr/>
        </p:nvPicPr>
        <p:blipFill>
          <a:blip r:embed="rId5"/>
          <a:stretch>
            <a:fillRect/>
          </a:stretch>
        </p:blipFill>
        <p:spPr>
          <a:xfrm>
            <a:off x="13639800" y="654234"/>
            <a:ext cx="3534478" cy="1262664"/>
          </a:xfrm>
          <a:prstGeom prst="rect">
            <a:avLst/>
          </a:prstGeom>
        </p:spPr>
      </p:pic>
      <p:sp>
        <p:nvSpPr>
          <p:cNvPr id="2" name="Rectangle 1">
            <a:extLst>
              <a:ext uri="{FF2B5EF4-FFF2-40B4-BE49-F238E27FC236}">
                <a16:creationId xmlns:a16="http://schemas.microsoft.com/office/drawing/2014/main" id="{A14C9967-F3A9-44FD-9F22-5AF7F15DBCCB}"/>
              </a:ext>
            </a:extLst>
          </p:cNvPr>
          <p:cNvSpPr/>
          <p:nvPr/>
        </p:nvSpPr>
        <p:spPr>
          <a:xfrm>
            <a:off x="5334000" y="4152900"/>
            <a:ext cx="6400800" cy="1219200"/>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2800" b="1" dirty="0">
                <a:solidFill>
                  <a:schemeClr val="tx1"/>
                </a:solidFill>
              </a:rPr>
              <a:t>Here the forecast templates has been created</a:t>
            </a:r>
          </a:p>
        </p:txBody>
      </p:sp>
      <p:sp>
        <p:nvSpPr>
          <p:cNvPr id="6" name="Rectangle 5">
            <a:extLst>
              <a:ext uri="{FF2B5EF4-FFF2-40B4-BE49-F238E27FC236}">
                <a16:creationId xmlns:a16="http://schemas.microsoft.com/office/drawing/2014/main" id="{CE529A27-30B6-41D5-52D4-2B7C56CDA53B}"/>
              </a:ext>
            </a:extLst>
          </p:cNvPr>
          <p:cNvSpPr/>
          <p:nvPr/>
        </p:nvSpPr>
        <p:spPr>
          <a:xfrm>
            <a:off x="5791200" y="6543966"/>
            <a:ext cx="6400800" cy="1495133"/>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2800" b="1" dirty="0">
                <a:solidFill>
                  <a:schemeClr val="tx1"/>
                </a:solidFill>
              </a:rPr>
              <a:t>Then we will search with template name to go to next step which run forecast</a:t>
            </a:r>
          </a:p>
        </p:txBody>
      </p:sp>
    </p:spTree>
    <p:extLst>
      <p:ext uri="{BB962C8B-B14F-4D97-AF65-F5344CB8AC3E}">
        <p14:creationId xmlns:p14="http://schemas.microsoft.com/office/powerpoint/2010/main" val="50228484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8109DB-6DC3-2C5C-68A2-58B5777F71F2}"/>
            </a:ext>
          </a:extLst>
        </p:cNvPr>
        <p:cNvGrpSpPr/>
        <p:nvPr/>
      </p:nvGrpSpPr>
      <p:grpSpPr>
        <a:xfrm>
          <a:off x="0" y="0"/>
          <a:ext cx="0" cy="0"/>
          <a:chOff x="0" y="0"/>
          <a:chExt cx="0" cy="0"/>
        </a:xfrm>
      </p:grpSpPr>
      <p:grpSp>
        <p:nvGrpSpPr>
          <p:cNvPr id="9" name="Group 9">
            <a:extLst>
              <a:ext uri="{FF2B5EF4-FFF2-40B4-BE49-F238E27FC236}">
                <a16:creationId xmlns:a16="http://schemas.microsoft.com/office/drawing/2014/main" id="{B8602416-2BFA-3453-C815-B1F68D56C500}"/>
              </a:ext>
            </a:extLst>
          </p:cNvPr>
          <p:cNvGrpSpPr/>
          <p:nvPr/>
        </p:nvGrpSpPr>
        <p:grpSpPr>
          <a:xfrm>
            <a:off x="685799" y="495300"/>
            <a:ext cx="17068801" cy="2638134"/>
            <a:chOff x="0" y="0"/>
            <a:chExt cx="2741709" cy="694817"/>
          </a:xfrm>
        </p:grpSpPr>
        <p:sp>
          <p:nvSpPr>
            <p:cNvPr id="10" name="Freeform 10">
              <a:extLst>
                <a:ext uri="{FF2B5EF4-FFF2-40B4-BE49-F238E27FC236}">
                  <a16:creationId xmlns:a16="http://schemas.microsoft.com/office/drawing/2014/main" id="{09FC5CC6-53A7-EA0D-668E-7BAB162D8147}"/>
                </a:ext>
              </a:extLst>
            </p:cNvPr>
            <p:cNvSpPr/>
            <p:nvPr/>
          </p:nvSpPr>
          <p:spPr>
            <a:xfrm>
              <a:off x="0" y="0"/>
              <a:ext cx="2741709" cy="694817"/>
            </a:xfrm>
            <a:custGeom>
              <a:avLst/>
              <a:gdLst/>
              <a:ahLst/>
              <a:cxnLst/>
              <a:rect l="l" t="t" r="r" b="b"/>
              <a:pathLst>
                <a:path w="2741709" h="694817">
                  <a:moveTo>
                    <a:pt x="26030" y="0"/>
                  </a:moveTo>
                  <a:lnTo>
                    <a:pt x="2715679" y="0"/>
                  </a:lnTo>
                  <a:cubicBezTo>
                    <a:pt x="2722583" y="0"/>
                    <a:pt x="2729204" y="2742"/>
                    <a:pt x="2734085" y="7624"/>
                  </a:cubicBezTo>
                  <a:cubicBezTo>
                    <a:pt x="2738967" y="12505"/>
                    <a:pt x="2741709" y="19126"/>
                    <a:pt x="2741709" y="26030"/>
                  </a:cubicBezTo>
                  <a:lnTo>
                    <a:pt x="2741709" y="668787"/>
                  </a:lnTo>
                  <a:cubicBezTo>
                    <a:pt x="2741709" y="683163"/>
                    <a:pt x="2730055" y="694817"/>
                    <a:pt x="2715679" y="694817"/>
                  </a:cubicBezTo>
                  <a:lnTo>
                    <a:pt x="26030" y="694817"/>
                  </a:lnTo>
                  <a:cubicBezTo>
                    <a:pt x="19126" y="694817"/>
                    <a:pt x="12505" y="692075"/>
                    <a:pt x="7624" y="687193"/>
                  </a:cubicBezTo>
                  <a:cubicBezTo>
                    <a:pt x="2742" y="682312"/>
                    <a:pt x="0" y="675691"/>
                    <a:pt x="0" y="668787"/>
                  </a:cubicBezTo>
                  <a:lnTo>
                    <a:pt x="0" y="26030"/>
                  </a:lnTo>
                  <a:cubicBezTo>
                    <a:pt x="0" y="11654"/>
                    <a:pt x="11654" y="0"/>
                    <a:pt x="26030" y="0"/>
                  </a:cubicBezTo>
                  <a:close/>
                </a:path>
              </a:pathLst>
            </a:custGeom>
            <a:gradFill rotWithShape="1">
              <a:gsLst>
                <a:gs pos="0">
                  <a:srgbClr val="0C4A5B">
                    <a:alpha val="100000"/>
                  </a:srgbClr>
                </a:gs>
                <a:gs pos="100000">
                  <a:schemeClr val="bg1"/>
                </a:gs>
              </a:gsLst>
              <a:lin ang="2700000"/>
            </a:gradFill>
          </p:spPr>
          <p:txBody>
            <a:bodyPr/>
            <a:lstStyle/>
            <a:p>
              <a:endParaRPr lang="en-US" dirty="0"/>
            </a:p>
          </p:txBody>
        </p:sp>
        <p:sp>
          <p:nvSpPr>
            <p:cNvPr id="11" name="TextBox 11">
              <a:extLst>
                <a:ext uri="{FF2B5EF4-FFF2-40B4-BE49-F238E27FC236}">
                  <a16:creationId xmlns:a16="http://schemas.microsoft.com/office/drawing/2014/main" id="{C1D8B4A8-B8AD-48E0-EB62-82E747EF4A55}"/>
                </a:ext>
              </a:extLst>
            </p:cNvPr>
            <p:cNvSpPr txBox="1"/>
            <p:nvPr/>
          </p:nvSpPr>
          <p:spPr>
            <a:xfrm>
              <a:off x="0" y="19050"/>
              <a:ext cx="2741709" cy="675767"/>
            </a:xfrm>
            <a:prstGeom prst="rect">
              <a:avLst/>
            </a:prstGeom>
          </p:spPr>
          <p:txBody>
            <a:bodyPr lIns="50800" tIns="50800" rIns="50800" bIns="50800" rtlCol="0" anchor="ctr"/>
            <a:lstStyle/>
            <a:p>
              <a:pPr algn="l">
                <a:lnSpc>
                  <a:spcPts val="1387"/>
                </a:lnSpc>
              </a:pPr>
              <a:endParaRPr/>
            </a:p>
          </p:txBody>
        </p:sp>
      </p:grpSp>
      <p:sp>
        <p:nvSpPr>
          <p:cNvPr id="24" name="TextBox 24">
            <a:extLst>
              <a:ext uri="{FF2B5EF4-FFF2-40B4-BE49-F238E27FC236}">
                <a16:creationId xmlns:a16="http://schemas.microsoft.com/office/drawing/2014/main" id="{BC200CEA-6993-DC4B-6B5B-48E6DCEED049}"/>
              </a:ext>
            </a:extLst>
          </p:cNvPr>
          <p:cNvSpPr txBox="1"/>
          <p:nvPr/>
        </p:nvSpPr>
        <p:spPr>
          <a:xfrm>
            <a:off x="1214967" y="1077717"/>
            <a:ext cx="16082433" cy="654025"/>
          </a:xfrm>
          <a:prstGeom prst="rect">
            <a:avLst/>
          </a:prstGeom>
        </p:spPr>
        <p:txBody>
          <a:bodyPr wrap="square" lIns="0" tIns="0" rIns="0" bIns="0" rtlCol="0" anchor="t">
            <a:spAutoFit/>
          </a:bodyPr>
          <a:lstStyle/>
          <a:p>
            <a:pPr algn="l">
              <a:lnSpc>
                <a:spcPts val="5092"/>
              </a:lnSpc>
            </a:pPr>
            <a:r>
              <a:rPr lang="en-US" sz="4896" b="1" spc="-205" dirty="0">
                <a:solidFill>
                  <a:srgbClr val="FFFFFF"/>
                </a:solidFill>
                <a:latin typeface="Arial Bold"/>
                <a:ea typeface="Arial Bold"/>
                <a:cs typeface="Arial Bold"/>
                <a:sym typeface="Arial Bold"/>
              </a:rPr>
              <a:t>Cash Forecasting Report</a:t>
            </a:r>
          </a:p>
        </p:txBody>
      </p:sp>
      <p:pic>
        <p:nvPicPr>
          <p:cNvPr id="3" name="Picture 2">
            <a:extLst>
              <a:ext uri="{FF2B5EF4-FFF2-40B4-BE49-F238E27FC236}">
                <a16:creationId xmlns:a16="http://schemas.microsoft.com/office/drawing/2014/main" id="{F94ADBA6-D059-5132-2BAC-6F67A8A9403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091845" y="2003502"/>
            <a:ext cx="16082433" cy="7788197"/>
          </a:xfrm>
          <a:prstGeom prst="rect">
            <a:avLst/>
          </a:prstGeom>
        </p:spPr>
      </p:pic>
      <p:sp>
        <p:nvSpPr>
          <p:cNvPr id="4" name="Freeform 2">
            <a:extLst>
              <a:ext uri="{FF2B5EF4-FFF2-40B4-BE49-F238E27FC236}">
                <a16:creationId xmlns:a16="http://schemas.microsoft.com/office/drawing/2014/main" id="{C7BD74FA-FA5B-5FC0-0EFB-1CD410B4D2F4}"/>
              </a:ext>
            </a:extLst>
          </p:cNvPr>
          <p:cNvSpPr/>
          <p:nvPr/>
        </p:nvSpPr>
        <p:spPr>
          <a:xfrm>
            <a:off x="414861" y="1135101"/>
            <a:ext cx="499539" cy="503199"/>
          </a:xfrm>
          <a:custGeom>
            <a:avLst/>
            <a:gdLst/>
            <a:ahLst/>
            <a:cxnLst/>
            <a:rect l="l" t="t" r="r" b="b"/>
            <a:pathLst>
              <a:path w="499539" h="503199">
                <a:moveTo>
                  <a:pt x="0" y="0"/>
                </a:moveTo>
                <a:lnTo>
                  <a:pt x="499540" y="0"/>
                </a:lnTo>
                <a:lnTo>
                  <a:pt x="499540" y="503199"/>
                </a:lnTo>
                <a:lnTo>
                  <a:pt x="0" y="50319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pic>
        <p:nvPicPr>
          <p:cNvPr id="5" name="Picture 4">
            <a:extLst>
              <a:ext uri="{FF2B5EF4-FFF2-40B4-BE49-F238E27FC236}">
                <a16:creationId xmlns:a16="http://schemas.microsoft.com/office/drawing/2014/main" id="{5B27611E-7DB1-1DDE-4E38-A20D9928E42F}"/>
              </a:ext>
            </a:extLst>
          </p:cNvPr>
          <p:cNvPicPr>
            <a:picLocks noChangeAspect="1"/>
          </p:cNvPicPr>
          <p:nvPr/>
        </p:nvPicPr>
        <p:blipFill>
          <a:blip r:embed="rId5"/>
          <a:stretch>
            <a:fillRect/>
          </a:stretch>
        </p:blipFill>
        <p:spPr>
          <a:xfrm>
            <a:off x="13639800" y="654234"/>
            <a:ext cx="3534478" cy="1262664"/>
          </a:xfrm>
          <a:prstGeom prst="rect">
            <a:avLst/>
          </a:prstGeom>
        </p:spPr>
      </p:pic>
      <p:sp>
        <p:nvSpPr>
          <p:cNvPr id="2" name="Rectangle 1">
            <a:extLst>
              <a:ext uri="{FF2B5EF4-FFF2-40B4-BE49-F238E27FC236}">
                <a16:creationId xmlns:a16="http://schemas.microsoft.com/office/drawing/2014/main" id="{E5E10264-3D2C-18D4-0A34-26B3FA0DF4AD}"/>
              </a:ext>
            </a:extLst>
          </p:cNvPr>
          <p:cNvSpPr/>
          <p:nvPr/>
        </p:nvSpPr>
        <p:spPr>
          <a:xfrm>
            <a:off x="7239000" y="5846518"/>
            <a:ext cx="4267200" cy="1219200"/>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2800" b="1" dirty="0">
                <a:solidFill>
                  <a:schemeClr val="tx1"/>
                </a:solidFill>
              </a:rPr>
              <a:t>Then select run forecast</a:t>
            </a:r>
          </a:p>
        </p:txBody>
      </p:sp>
    </p:spTree>
    <p:extLst>
      <p:ext uri="{BB962C8B-B14F-4D97-AF65-F5344CB8AC3E}">
        <p14:creationId xmlns:p14="http://schemas.microsoft.com/office/powerpoint/2010/main" val="21646840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2385</TotalTime>
  <Words>1174</Words>
  <Application>Microsoft Office PowerPoint</Application>
  <PresentationFormat>Custom</PresentationFormat>
  <Paragraphs>257</Paragraphs>
  <Slides>105</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105</vt:i4>
      </vt:variant>
    </vt:vector>
  </HeadingPairs>
  <TitlesOfParts>
    <vt:vector size="109" baseType="lpstr">
      <vt:lpstr>Arial</vt:lpstr>
      <vt:lpstr>Calibri</vt:lpstr>
      <vt:lpstr>Arial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Black and Green Modern Finance Business Report Presentation</dc:title>
  <cp:lastModifiedBy>Mohamed Ahmed</cp:lastModifiedBy>
  <cp:revision>804</cp:revision>
  <dcterms:created xsi:type="dcterms:W3CDTF">2006-08-16T00:00:00Z</dcterms:created>
  <dcterms:modified xsi:type="dcterms:W3CDTF">2025-04-19T16:05:27Z</dcterms:modified>
  <dc:identifier>DAGhJXtxshI</dc:identifier>
</cp:coreProperties>
</file>